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01" r:id="rId3"/>
    <p:sldId id="287" r:id="rId4"/>
    <p:sldId id="286" r:id="rId5"/>
    <p:sldId id="309" r:id="rId6"/>
    <p:sldId id="256" r:id="rId7"/>
    <p:sldId id="269" r:id="rId8"/>
    <p:sldId id="329" r:id="rId9"/>
    <p:sldId id="330" r:id="rId10"/>
    <p:sldId id="317" r:id="rId11"/>
    <p:sldId id="319" r:id="rId13"/>
    <p:sldId id="320" r:id="rId14"/>
    <p:sldId id="315" r:id="rId15"/>
    <p:sldId id="331" r:id="rId16"/>
    <p:sldId id="262" r:id="rId17"/>
    <p:sldId id="322" r:id="rId18"/>
    <p:sldId id="334" r:id="rId19"/>
    <p:sldId id="323" r:id="rId20"/>
    <p:sldId id="273" r:id="rId21"/>
    <p:sldId id="326" r:id="rId22"/>
    <p:sldId id="332" r:id="rId23"/>
    <p:sldId id="325" r:id="rId24"/>
    <p:sldId id="335" r:id="rId25"/>
    <p:sldId id="276" r:id="rId26"/>
    <p:sldId id="275" r:id="rId27"/>
    <p:sldId id="277" r:id="rId28"/>
    <p:sldId id="337" r:id="rId29"/>
    <p:sldId id="302" r:id="rId30"/>
    <p:sldId id="283" r:id="rId31"/>
    <p:sldId id="333" r:id="rId32"/>
    <p:sldId id="328" r:id="rId33"/>
    <p:sldId id="307" r:id="rId34"/>
    <p:sldId id="308" r:id="rId35"/>
    <p:sldId id="304" r:id="rId36"/>
    <p:sldId id="314" r:id="rId37"/>
    <p:sldId id="267" r:id="rId38"/>
    <p:sldId id="264" r:id="rId39"/>
    <p:sldId id="297" r:id="rId40"/>
    <p:sldId id="360" r:id="rId41"/>
    <p:sldId id="361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8" Type="http://schemas.openxmlformats.org/officeDocument/2006/relationships/customXml" Target="../customXml/item3.xml"/><Relationship Id="rId47" Type="http://schemas.openxmlformats.org/officeDocument/2006/relationships/customXml" Target="../customXml/item2.xml"/><Relationship Id="rId46" Type="http://schemas.openxmlformats.org/officeDocument/2006/relationships/customXml" Target="../customXml/item1.xml"/><Relationship Id="rId45" Type="http://schemas.openxmlformats.org/officeDocument/2006/relationships/tableStyles" Target="tableStyles.xml"/><Relationship Id="rId44" Type="http://schemas.openxmlformats.org/officeDocument/2006/relationships/viewProps" Target="viewProps.xml"/><Relationship Id="rId43" Type="http://schemas.openxmlformats.org/officeDocument/2006/relationships/presProps" Target="presProps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Workbook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package" Target="../embeddings/Workbook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47120337347459"/>
          <c:y val="0.0285941541841005"/>
          <c:w val="0.953926716765728"/>
          <c:h val="0.869714635662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00167539211760989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1</a:t>
                    </a:r>
                    <a:r>
                      <a:rPr lang="ru-RU" altLang="en-US"/>
                      <a:t>6 021 7</a:t>
                    </a:r>
                    <a:r>
                      <a:t>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1</a:t>
                    </a:r>
                    <a:r>
                      <a:rPr lang="ru-RU" altLang="en-US"/>
                      <a:t>3 737 600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2023 г.</c:v>
                </c:pt>
                <c:pt idx="1">
                  <c:v>2024 г.</c:v>
                </c:pt>
                <c:pt idx="2">
                  <c:v>2025 г.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16021700</c:v>
                </c:pt>
                <c:pt idx="1">
                  <c:v>23809790</c:v>
                </c:pt>
                <c:pt idx="2">
                  <c:v>13737600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01027584"/>
        <c:axId val="1001025952"/>
      </c:barChart>
      <c:catAx>
        <c:axId val="100102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25952"/>
        <c:crosses val="autoZero"/>
        <c:auto val="1"/>
        <c:lblAlgn val="ctr"/>
        <c:lblOffset val="100"/>
        <c:noMultiLvlLbl val="0"/>
      </c:catAx>
      <c:valAx>
        <c:axId val="10010259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2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76aa34bc-3556-47c8-bb47-e9c46b00f3eb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541268219667"/>
          <c:y val="0.149799645764365"/>
          <c:w val="0.347351295900116"/>
          <c:h val="0.81735466751835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2407680054179"/>
                  <c:y val="0.1884177187376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9 111 100 </a:t>
                    </a:r>
                    <a:r>
                      <a:t> </a:t>
                    </a:r>
                    <a:r>
                      <a:rPr lang="ru-RU" altLang="en-US"/>
                      <a:t>66,3</a:t>
                    </a:r>
                    <a:r>
                      <a:t>%</a:t>
                    </a: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en-US"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721898783011"/>
                      <c:h val="0.21936718322694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55511201110401"/>
                  <c:y val="-0.00296323920363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8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1 734 600</a:t>
                    </a:r>
                    <a:r>
                      <a:t> 1</a:t>
                    </a:r>
                    <a:r>
                      <a:rPr lang="ru-RU" altLang="en-US"/>
                      <a:t>3</a:t>
                    </a:r>
                    <a:r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14768701996"/>
                      <c:h val="0.226756283283084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0144090928227902"/>
                  <c:y val="-0.008423484255211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8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2 891 900</a:t>
                    </a:r>
                    <a:r>
                      <a:t> 2</a:t>
                    </a:r>
                    <a:r>
                      <a:rPr lang="ru-RU" altLang="en-US"/>
                      <a:t>0.7</a:t>
                    </a:r>
                    <a:r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243892043318"/>
                      <c:h val="0.21966616395815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en-US" sz="28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Трансферты из Государственного и Центрального бюджета</c:v>
                </c:pt>
                <c:pt idx="1">
                  <c:v>Собственные доходы</c:v>
                </c:pt>
                <c:pt idx="2">
                  <c:v>Налоги на доходы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9111100</c:v>
                </c:pt>
                <c:pt idx="1">
                  <c:v>1734600</c:v>
                </c:pt>
                <c:pt idx="2">
                  <c:v>2891900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27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0149413685738985"/>
          <c:y val="0.145833992646761"/>
          <c:w val="0.46835971924681"/>
          <c:h val="0.6467372760180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8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71b1f99-93cc-47a7-8ae0-624c7c9f7374}"/>
      </c:ext>
    </c:extLst>
  </c:chart>
  <c:spPr>
    <a:noFill/>
    <a:ln>
      <a:noFill/>
    </a:ln>
    <a:effectLst/>
  </c:spPr>
  <c:txPr>
    <a:bodyPr/>
    <a:lstStyle/>
    <a:p>
      <a:pPr>
        <a:defRPr lang="en-US" sz="2800" b="1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0550123327463"/>
          <c:y val="0.149342382717063"/>
          <c:w val="0.332977024302948"/>
          <c:h val="0.7356304331184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214129523677181"/>
                  <c:y val="-0.058722192191707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Земельный налог и на недвижимое имущество, </a:t>
                    </a:r>
                    <a:r>
                      <a:rPr lang="ru-RU" altLang="en-US"/>
                      <a:t>620 000</a:t>
                    </a:r>
                    <a:r>
                      <a:t>, 4</a:t>
                    </a:r>
                    <a:r>
                      <a:rPr lang="ru-RU" altLang="en-US"/>
                      <a:t>1</a:t>
                    </a:r>
                    <a:r>
                      <a:t>%</a:t>
                    </a: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2400" b="1" i="0" u="none" strike="noStrike" kern="1200" baseline="0">
                      <a:solidFill>
                        <a:schemeClr val="accent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7762076426505"/>
                      <c:h val="0.330792254890929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00834235240566497"/>
                  <c:y val="-0.1033294762192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Местные сборы</a:t>
                    </a:r>
                    <a:r>
                      <a:rPr lang="ru-RU" altLang="en-US"/>
                      <a:t>,</a:t>
                    </a:r>
                    <a:endParaRPr lang="ru-RU" altLang="en-US"/>
                  </a:p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590 000</a:t>
                    </a:r>
                    <a:r>
                      <a:t> </a:t>
                    </a:r>
                    <a:r>
                      <a:rPr lang="ru-RU" altLang="en-US"/>
                      <a:t>39</a:t>
                    </a:r>
                    <a:r>
                      <a:t>%</a:t>
                    </a: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2400" b="1" i="0" u="none" strike="noStrike" kern="1200" baseline="0">
                      <a:solidFill>
                        <a:schemeClr val="accent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9159244304177"/>
                      <c:h val="0.210389859157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0418403005110363"/>
                  <c:y val="-0.282123399765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Аренда и имущественный наем</a:t>
                    </a:r>
                    <a:r>
                      <a:rPr lang="ru-RU" altLang="en-US"/>
                      <a:t>,</a:t>
                    </a:r>
                    <a:endParaRPr lang="ru-RU" altLang="en-US"/>
                  </a:p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 </a:t>
                    </a:r>
                    <a:r>
                      <a:rPr lang="ru-RU" altLang="en-US"/>
                      <a:t>327 800 7</a:t>
                    </a:r>
                    <a:r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411956038591831"/>
                      <c:h val="0.181025801986616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71212553574561"/>
                  <c:y val="0.294102090906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Прочие доходы, </a:t>
                    </a:r>
                    <a:r>
                      <a:rPr lang="ru-RU" altLang="en-US"/>
                      <a:t>196 800,</a:t>
                    </a:r>
                    <a:r>
                      <a:t> </a:t>
                    </a:r>
                    <a:r>
                      <a:rPr lang="ru-RU" altLang="en-US"/>
                      <a:t>13</a:t>
                    </a:r>
                    <a:r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24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Земельный налог и на недвижимое имущество</c:v>
                </c:pt>
                <c:pt idx="1">
                  <c:v>Местные сборы</c:v>
                </c:pt>
                <c:pt idx="2">
                  <c:v>Аренда и имущественный наем </c:v>
                </c:pt>
                <c:pt idx="3">
                  <c:v>Прочие доходы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620000</c:v>
                </c:pt>
                <c:pt idx="1">
                  <c:v>590000</c:v>
                </c:pt>
                <c:pt idx="2">
                  <c:v>327800</c:v>
                </c:pt>
                <c:pt idx="3">
                  <c:v>196800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6d51b5d4-96e5-4be7-8b6d-1a450911509a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2562666950261"/>
          <c:y val="0.01350687648908"/>
          <c:w val="0.547437333049739"/>
          <c:h val="0.9842537442330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доходы, лей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450 000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100 </a:t>
                    </a:r>
                    <a:r>
                      <a:t>000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2.52925855825024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3</a:t>
                    </a:r>
                    <a:r>
                      <a:rPr lang="ru-RU" altLang="en-US"/>
                      <a:t>0 </a:t>
                    </a:r>
                    <a:r>
                      <a:t>000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10 0</a:t>
                    </a:r>
                    <a:r>
                      <a:t>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000805216143683361"/>
                  <c:y val="-0.0041871317116147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1 000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2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Сбор на санитарную очистку</c:v>
                </c:pt>
                <c:pt idx="1">
                  <c:v>Сбор за объекты торговли и/или объекты по оказанию услуг</c:v>
                </c:pt>
                <c:pt idx="2">
                  <c:v>Сбор на благоустройство территории</c:v>
                </c:pt>
                <c:pt idx="3">
                  <c:v>Сбор за предпринимательский патент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228800</c:v>
                </c:pt>
                <c:pt idx="1">
                  <c:v>106000</c:v>
                </c:pt>
                <c:pt idx="2">
                  <c:v>35000</c:v>
                </c:pt>
                <c:pt idx="3">
                  <c:v>22500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01018880"/>
        <c:axId val="1001021600"/>
      </c:barChart>
      <c:catAx>
        <c:axId val="10010188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lang="en-US" sz="2400" b="1" i="0" u="none" strike="noStrike" kern="1200" baseline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21600"/>
        <c:crosses val="autoZero"/>
        <c:auto val="1"/>
        <c:lblAlgn val="ctr"/>
        <c:lblOffset val="100"/>
        <c:noMultiLvlLbl val="0"/>
      </c:catAx>
      <c:valAx>
        <c:axId val="100102160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1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04aa4d48-7e69-4ed0-9c65-97650c4fee4f}"/>
      </c:ext>
    </c:extLst>
  </c:chart>
  <c:spPr>
    <a:noFill/>
    <a:ln>
      <a:solidFill>
        <a:schemeClr val="tx1">
          <a:lumMod val="15000"/>
          <a:lumOff val="85000"/>
        </a:schemeClr>
      </a:solidFill>
      <a:prstDash val="sysDot"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850159235015428"/>
          <c:y val="0.0724970092203979"/>
          <c:w val="0.88240090637788"/>
          <c:h val="0.72592566236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доходы, лей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327 800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0033654082871961"/>
                  <c:y val="-0.002042353096315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0</a:t>
                    </a:r>
                    <a:r>
                      <a:t>,</a:t>
                    </a:r>
                    <a:r>
                      <a:rPr lang="ru-RU" altLang="en-US"/>
                      <a:t>0</a:t>
                    </a:r>
                    <a:r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24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Аренда земельных участков </c:v>
                </c:pt>
                <c:pt idx="1">
                  <c:v>Имущественный наем 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327800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01018336"/>
        <c:axId val="1001022144"/>
      </c:barChart>
      <c:catAx>
        <c:axId val="100101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22144"/>
        <c:crosses val="autoZero"/>
        <c:auto val="1"/>
        <c:lblAlgn val="ctr"/>
        <c:lblOffset val="100"/>
        <c:noMultiLvlLbl val="0"/>
      </c:catAx>
      <c:valAx>
        <c:axId val="1001022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10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uri="{0b15fc19-7d7d-44ad-8c2d-2c3a37ce22c3}">
        <chartProps xmlns="https://web.wps.cn/et/2018/main" chartId="{02eb447d-d310-401e-bbe5-5f15c896239a}"/>
      </c:ext>
    </c:extLst>
  </c:chart>
  <c:spPr>
    <a:noFill/>
    <a:ln>
      <a:solidFill>
        <a:schemeClr val="accent1"/>
      </a:solidFill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74618471261"/>
          <c:y val="0.00528164853974894"/>
          <c:w val="0.472797220283974"/>
          <c:h val="0.9784095130165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0019205994689995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t>6</a:t>
                    </a:r>
                    <a:r>
                      <a:rPr lang="ru-RU" altLang="en-US"/>
                      <a:t> 454 100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1 758 700 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00225460520231341"/>
                  <c:y val="0.0016805245353746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2 002 800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1 246 600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000805216143683361"/>
                  <c:y val="0.001920599468999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1 091 700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383 300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000858897219928918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86 100</a:t>
                    </a:r>
                    <a:endParaRPr lang="ru-RU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00332822672722456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en-US" sz="240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altLang="en-US"/>
                      <a:t>50 00</a:t>
                    </a:r>
                    <a:r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2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Детский сад </c:v>
                </c:pt>
                <c:pt idx="1">
                  <c:v>Содержание аппарата примэрии  и прочего персонала</c:v>
                </c:pt>
                <c:pt idx="2">
                  <c:v>Содержание дорог, обустройство территории и уличное освещение</c:v>
                </c:pt>
                <c:pt idx="3">
                  <c:v>Культура, молодежь и спорт</c:v>
                </c:pt>
                <c:pt idx="4">
                  <c:v>Ремонт дорог</c:v>
                </c:pt>
                <c:pt idx="5">
                  <c:v>Пожарная служба</c:v>
                </c:pt>
                <c:pt idx="6">
                  <c:v>Социальная служба и соцпомощь</c:v>
                </c:pt>
                <c:pt idx="7">
                  <c:v>Резервный фонд</c:v>
                </c:pt>
                <c:pt idx="8">
                  <c:v>ВАО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6454100</c:v>
                </c:pt>
                <c:pt idx="1">
                  <c:v>2422000</c:v>
                </c:pt>
                <c:pt idx="2">
                  <c:v>2002800</c:v>
                </c:pt>
                <c:pt idx="3">
                  <c:v>1246600</c:v>
                </c:pt>
                <c:pt idx="4">
                  <c:v>1091700</c:v>
                </c:pt>
                <c:pt idx="5">
                  <c:v>383300</c:v>
                </c:pt>
                <c:pt idx="6">
                  <c:v>86100</c:v>
                </c:pt>
                <c:pt idx="7">
                  <c:v>50000</c:v>
                </c:pt>
                <c:pt idx="8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65513824"/>
        <c:axId val="1265506208"/>
      </c:barChart>
      <c:catAx>
        <c:axId val="1265513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lang="en-US" sz="2400" b="1" i="0" u="none" strike="noStrike" kern="1200" baseline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265506208"/>
        <c:crosses val="autoZero"/>
        <c:auto val="1"/>
        <c:lblAlgn val="ctr"/>
        <c:lblOffset val="100"/>
        <c:noMultiLvlLbl val="0"/>
      </c:catAx>
      <c:valAx>
        <c:axId val="126550620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265513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1d694997-f11d-44fd-974c-b7323dfadf94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B0A9D-FDF7-431C-B875-7EAF220E58D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3D9C2-6D2F-4C67-92F0-25FD30CD899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FCE793-0A31-431A-8D9D-4FF457359B9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FCE793-0A31-431A-8D9D-4FF457359B9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502553"/>
            <a:ext cx="971776" cy="29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64" y="6450012"/>
            <a:ext cx="739097" cy="36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7779C-6DBE-46A5-A19B-77F1FDB919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23987-2D08-4734-B0D6-BE67B57A070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096000"/>
            <a:ext cx="157797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6032500"/>
            <a:ext cx="12001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90488" y="108446"/>
            <a:ext cx="118649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o-RO" sz="4400" b="1" dirty="0" err="1">
                <a:solidFill>
                  <a:srgbClr val="203864"/>
                </a:solidFill>
              </a:rPr>
              <a:t>Примэрия</a:t>
            </a:r>
            <a:r>
              <a:rPr lang="ru-RU" altLang="ro-RO" sz="4400" b="1" dirty="0">
                <a:solidFill>
                  <a:srgbClr val="203864"/>
                </a:solidFill>
              </a:rPr>
              <a:t> </a:t>
            </a:r>
            <a:r>
              <a:rPr lang="ru-RU" altLang="ro-RO" sz="4400" b="1" dirty="0" err="1" smtClean="0">
                <a:solidFill>
                  <a:srgbClr val="203864"/>
                </a:solidFill>
              </a:rPr>
              <a:t>ГАЙДАР</a:t>
            </a:r>
            <a:endParaRPr lang="en-US" altLang="ro-RO" sz="4400" b="1" dirty="0">
              <a:solidFill>
                <a:srgbClr val="203864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3513" y="1168400"/>
            <a:ext cx="11864975" cy="3759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5" name="TextBox 10"/>
          <p:cNvSpPr txBox="1">
            <a:spLocks noChangeArrowheads="1"/>
          </p:cNvSpPr>
          <p:nvPr/>
        </p:nvSpPr>
        <p:spPr bwMode="auto">
          <a:xfrm>
            <a:off x="1080655" y="1401763"/>
            <a:ext cx="10208029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o-RO" sz="5400" dirty="0">
                <a:solidFill>
                  <a:schemeClr val="bg1"/>
                </a:solidFill>
                <a:latin typeface="Arial Black" panose="020B0A04020102020204" pitchFamily="34" charset="0"/>
              </a:rPr>
              <a:t>Публичные слушания по </a:t>
            </a:r>
            <a:r>
              <a:rPr lang="ru-RU" altLang="ro-RO" sz="5400" dirty="0">
                <a:solidFill>
                  <a:schemeClr val="accent2"/>
                </a:solidFill>
                <a:latin typeface="Arial Black" panose="020B0A04020102020204"/>
                <a:ea typeface="+mj-ea"/>
                <a:cs typeface="+mj-cs"/>
              </a:rPr>
              <a:t>БЮДЖЕТУ</a:t>
            </a:r>
            <a:endParaRPr lang="ro-RO" altLang="ro-RO" sz="5400" dirty="0">
              <a:solidFill>
                <a:schemeClr val="accent2"/>
              </a:solidFill>
              <a:latin typeface="Arial Black" panose="020B0A04020102020204"/>
              <a:ea typeface="+mj-ea"/>
              <a:cs typeface="+mj-cs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o-RO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на </a:t>
            </a:r>
            <a:endParaRPr lang="ru-RU" altLang="ro-RO" sz="3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o-RO" altLang="ro-RO" sz="5400" dirty="0">
                <a:solidFill>
                  <a:schemeClr val="accent2"/>
                </a:solidFill>
                <a:latin typeface="Arial Black" panose="020B0A04020102020204"/>
                <a:ea typeface="+mj-ea"/>
                <a:cs typeface="+mj-cs"/>
              </a:rPr>
              <a:t>20</a:t>
            </a:r>
            <a:r>
              <a:rPr lang="en-US" altLang="ro-RO" sz="5400" dirty="0">
                <a:solidFill>
                  <a:schemeClr val="accent2"/>
                </a:solidFill>
                <a:latin typeface="Arial Black" panose="020B0A04020102020204"/>
                <a:ea typeface="+mj-ea"/>
                <a:cs typeface="+mj-cs"/>
              </a:rPr>
              <a:t>2</a:t>
            </a:r>
            <a:r>
              <a:rPr lang="ro-RO" altLang="ro-RO" sz="5400" dirty="0">
                <a:solidFill>
                  <a:schemeClr val="accent2"/>
                </a:solidFill>
                <a:latin typeface="Arial Black" panose="020B0A04020102020204"/>
                <a:ea typeface="+mj-ea"/>
                <a:cs typeface="+mj-cs"/>
              </a:rPr>
              <a:t>5</a:t>
            </a:r>
            <a:r>
              <a:rPr lang="ru-RU" altLang="ro-RO" sz="5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altLang="ro-RO" sz="5400" dirty="0">
                <a:solidFill>
                  <a:schemeClr val="accent2"/>
                </a:solidFill>
                <a:latin typeface="Arial Black" panose="020B0A04020102020204"/>
                <a:ea typeface="+mj-ea"/>
                <a:cs typeface="+mj-cs"/>
              </a:rPr>
              <a:t>год</a:t>
            </a:r>
            <a:endParaRPr lang="en-US" altLang="ro-RO" sz="4800" dirty="0">
              <a:solidFill>
                <a:schemeClr val="accent2"/>
              </a:solidFill>
              <a:latin typeface="Arial Black" panose="020B0A04020102020204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446" y="5177388"/>
            <a:ext cx="3201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Мероприятие организованно при поддержке программы </a:t>
            </a:r>
            <a:r>
              <a:rPr lang="ro-RO" dirty="0"/>
              <a:t>Comunitatea Mea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484165" y="1728773"/>
          <a:ext cx="11226210" cy="4896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7" name="Rectangle 16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53327" y="231721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Откуда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2878" y="1083077"/>
            <a:ext cx="1182912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Структура собственных доходов</a:t>
            </a:r>
            <a:r>
              <a:rPr lang="ro-RO" sz="3600" b="1" dirty="0">
                <a:solidFill>
                  <a:schemeClr val="accent2"/>
                </a:solidFill>
              </a:rPr>
              <a:t>: </a:t>
            </a:r>
            <a:r>
              <a:rPr lang="ru-RU" sz="3600" b="1" dirty="0" smtClean="0">
                <a:solidFill>
                  <a:schemeClr val="accent2"/>
                </a:solidFill>
              </a:rPr>
              <a:t>1</a:t>
            </a:r>
            <a:r>
              <a:rPr lang="ro-RO" sz="3600" b="1" dirty="0" smtClean="0">
                <a:solidFill>
                  <a:schemeClr val="accent2"/>
                </a:solidFill>
              </a:rPr>
              <a:t> </a:t>
            </a:r>
            <a:r>
              <a:rPr lang="ru-RU" altLang="ro-RO" sz="3600" b="1" dirty="0" smtClean="0">
                <a:solidFill>
                  <a:schemeClr val="accent2"/>
                </a:solidFill>
              </a:rPr>
              <a:t>734</a:t>
            </a:r>
            <a:r>
              <a:rPr lang="ro-RO" sz="3600" b="1" dirty="0" smtClean="0">
                <a:solidFill>
                  <a:schemeClr val="accent2"/>
                </a:solidFill>
              </a:rPr>
              <a:t> </a:t>
            </a:r>
            <a:r>
              <a:rPr lang="ru-RU" altLang="ro-RO" sz="3600" b="1" dirty="0" smtClean="0">
                <a:solidFill>
                  <a:schemeClr val="accent2"/>
                </a:solidFill>
              </a:rPr>
              <a:t>6</a:t>
            </a:r>
            <a:r>
              <a:rPr lang="ro-RO" sz="3600" b="1" dirty="0" smtClean="0">
                <a:solidFill>
                  <a:schemeClr val="accent2"/>
                </a:solidFill>
              </a:rPr>
              <a:t>00 </a:t>
            </a:r>
            <a:r>
              <a:rPr lang="ru-RU" sz="3600" b="1" dirty="0">
                <a:solidFill>
                  <a:schemeClr val="accent2"/>
                </a:solidFill>
              </a:rPr>
              <a:t>лей</a:t>
            </a:r>
            <a:r>
              <a:rPr lang="ro-RO" sz="3600" b="1" dirty="0">
                <a:solidFill>
                  <a:schemeClr val="accent2"/>
                </a:solidFill>
              </a:rPr>
              <a:t> </a:t>
            </a:r>
            <a:endParaRPr lang="en-US" sz="3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3035" y="2070850"/>
          <a:ext cx="11829122" cy="4701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Откуда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9550" y="1128405"/>
            <a:ext cx="11829122" cy="5835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3200" b="1" dirty="0">
                <a:solidFill>
                  <a:schemeClr val="accent2"/>
                </a:solidFill>
              </a:rPr>
              <a:t>Планируемые поступления от местных </a:t>
            </a:r>
            <a:r>
              <a:rPr lang="ru-RU" sz="3200" b="1" dirty="0" smtClean="0">
                <a:solidFill>
                  <a:schemeClr val="accent2"/>
                </a:solidFill>
              </a:rPr>
              <a:t>сборов</a:t>
            </a:r>
            <a:r>
              <a:rPr lang="ro-RO" sz="3200" b="1" dirty="0">
                <a:solidFill>
                  <a:schemeClr val="accent2"/>
                </a:solidFill>
              </a:rPr>
              <a:t>: </a:t>
            </a:r>
            <a:r>
              <a:rPr lang="ru-RU" sz="3200" b="1" dirty="0" smtClean="0">
                <a:solidFill>
                  <a:schemeClr val="accent2"/>
                </a:solidFill>
              </a:rPr>
              <a:t>590 000</a:t>
            </a:r>
            <a:r>
              <a:rPr lang="ro-RO" sz="3200" b="1" dirty="0" smtClean="0">
                <a:solidFill>
                  <a:schemeClr val="accent2"/>
                </a:solidFill>
              </a:rPr>
              <a:t> </a:t>
            </a:r>
            <a:r>
              <a:rPr lang="ru-RU" sz="3200" b="1" dirty="0">
                <a:solidFill>
                  <a:schemeClr val="accent2"/>
                </a:solidFill>
              </a:rPr>
              <a:t>лей</a:t>
            </a:r>
            <a:endParaRPr lang="ro-RO" sz="3200" b="1" dirty="0">
              <a:solidFill>
                <a:schemeClr val="accent2"/>
              </a:solidFill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209550" y="1696710"/>
          <a:ext cx="11698432" cy="4974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7" name="Rectangle 16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53327" y="231721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Откуда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9550" y="1128405"/>
            <a:ext cx="1182912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800" b="1" dirty="0">
                <a:solidFill>
                  <a:schemeClr val="accent2"/>
                </a:solidFill>
              </a:rPr>
              <a:t>Доходы из управления объектами публичной собственности</a:t>
            </a:r>
            <a:endParaRPr lang="ro-RO" sz="2800" b="1" dirty="0">
              <a:solidFill>
                <a:schemeClr val="accent2"/>
              </a:solidFill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Бюджет</a:t>
            </a:r>
            <a:r>
              <a:rPr lang="ro-RO" dirty="0">
                <a:solidFill>
                  <a:schemeClr val="bg1"/>
                </a:solidFill>
                <a:latin typeface="Arial Black" panose="020B0A04020102020204"/>
              </a:rPr>
              <a:t> 2025</a:t>
            </a:r>
            <a:endParaRPr lang="en-US" dirty="0">
              <a:solidFill>
                <a:schemeClr val="bg1"/>
              </a:solidFill>
              <a:latin typeface="Arial Black" panose="020B0A0402010202020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13775" y="2741392"/>
            <a:ext cx="47644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Расходы</a:t>
            </a:r>
            <a:endParaRPr kumimoji="0" lang="ro-RO" sz="72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(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на что тратим деньги</a:t>
            </a: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3035" y="1080535"/>
          <a:ext cx="11829122" cy="5290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2781915" y="-615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1438" y="963286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Аппарат </a:t>
            </a:r>
            <a:r>
              <a:rPr lang="ru-RU" sz="3600" b="1" dirty="0" err="1" smtClean="0">
                <a:solidFill>
                  <a:schemeClr val="accent2"/>
                </a:solidFill>
              </a:rPr>
              <a:t>Примэрии</a:t>
            </a:r>
            <a:r>
              <a:rPr lang="ru-RU" sz="3600" b="1" dirty="0" smtClean="0">
                <a:solidFill>
                  <a:schemeClr val="accent2"/>
                </a:solidFill>
              </a:rPr>
              <a:t> </a:t>
            </a:r>
            <a:r>
              <a:rPr lang="ru-RU" sz="3600" b="1" dirty="0">
                <a:solidFill>
                  <a:schemeClr val="accent2"/>
                </a:solidFill>
              </a:rPr>
              <a:t>и Местный Совет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599" y="2050143"/>
            <a:ext cx="6400800" cy="7067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1 758 700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/>
              </a:rPr>
              <a:t>lei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/>
            </a:endParaRPr>
          </a:p>
        </p:txBody>
      </p:sp>
      <p:cxnSp>
        <p:nvCxnSpPr>
          <p:cNvPr id="2" name="Straight Connector 1"/>
          <p:cNvCxnSpPr/>
          <p:nvPr/>
        </p:nvCxnSpPr>
        <p:spPr>
          <a:xfrm>
            <a:off x="4328896" y="2904697"/>
            <a:ext cx="15220" cy="11688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95078" y="2966610"/>
            <a:ext cx="9131" cy="110698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93529" y="2906284"/>
            <a:ext cx="22932" cy="104473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95078" y="2895172"/>
            <a:ext cx="9872947" cy="51451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678" y="4073596"/>
            <a:ext cx="23299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Заработная плата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o-RO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43097" y="3658669"/>
            <a:ext cx="3160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6389816" y="3997592"/>
            <a:ext cx="22588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Покупка</a:t>
            </a:r>
            <a:r>
              <a:rPr lang="ro-RO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 </a:t>
            </a: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товаров</a:t>
            </a:r>
            <a:r>
              <a:rPr lang="ro-RO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 </a:t>
            </a: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и материалов </a:t>
            </a:r>
            <a:endParaRPr lang="en-US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678" y="5228329"/>
            <a:ext cx="1897062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1 551 500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33743" y="5139389"/>
            <a:ext cx="2143125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42 700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55912" y="5121345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80 000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27" name="Straight Connector 11"/>
          <p:cNvCxnSpPr/>
          <p:nvPr/>
        </p:nvCxnSpPr>
        <p:spPr>
          <a:xfrm>
            <a:off x="10882313" y="2904697"/>
            <a:ext cx="0" cy="8048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13"/>
          <p:cNvSpPr/>
          <p:nvPr/>
        </p:nvSpPr>
        <p:spPr>
          <a:xfrm>
            <a:off x="2713383" y="4049333"/>
            <a:ext cx="29838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Коммунальные услуги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996781" y="2917400"/>
            <a:ext cx="0" cy="2286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22"/>
          <p:cNvSpPr txBox="1">
            <a:spLocks noChangeArrowheads="1"/>
          </p:cNvSpPr>
          <p:nvPr/>
        </p:nvSpPr>
        <p:spPr bwMode="auto">
          <a:xfrm>
            <a:off x="9761650" y="3876757"/>
            <a:ext cx="2089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Другие расходы</a:t>
            </a:r>
            <a:endParaRPr lang="ru-RU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953625" y="5121344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84 500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5996781" y="2917400"/>
            <a:ext cx="0" cy="2286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peech Bubble: Rectangle 2"/>
          <p:cNvSpPr/>
          <p:nvPr/>
        </p:nvSpPr>
        <p:spPr>
          <a:xfrm>
            <a:off x="9873127" y="1853977"/>
            <a:ext cx="2171036" cy="845933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06227" y="1770212"/>
            <a:ext cx="2170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13 </a:t>
            </a:r>
            <a:endParaRPr lang="ru-RU" sz="3200" b="1" dirty="0" smtClean="0">
              <a:solidFill>
                <a:schemeClr val="bg1"/>
              </a:solidFill>
            </a:endParaRPr>
          </a:p>
          <a:p>
            <a:r>
              <a:rPr lang="ru-RU" sz="2800" b="1" dirty="0" smtClean="0">
                <a:solidFill>
                  <a:schemeClr val="bg1"/>
                </a:solidFill>
              </a:rPr>
              <a:t>советников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530" y="1924173"/>
            <a:ext cx="2146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bg1"/>
                </a:solidFill>
              </a:rPr>
              <a:t>xx </a:t>
            </a:r>
            <a:r>
              <a:rPr lang="ru-RU" sz="2600" b="1" dirty="0">
                <a:solidFill>
                  <a:schemeClr val="bg1"/>
                </a:solidFill>
              </a:rPr>
              <a:t>служащих</a:t>
            </a: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3" name="Speech Bubble: Rectangle 12"/>
          <p:cNvSpPr/>
          <p:nvPr/>
        </p:nvSpPr>
        <p:spPr>
          <a:xfrm>
            <a:off x="102143" y="1784485"/>
            <a:ext cx="2083628" cy="919316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5318" y="1766952"/>
            <a:ext cx="1892794" cy="98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o-RO" sz="3200" b="1" dirty="0" smtClean="0">
                <a:solidFill>
                  <a:schemeClr val="bg1"/>
                </a:solidFill>
              </a:rPr>
              <a:t>8</a:t>
            </a:r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>
                <a:solidFill>
                  <a:schemeClr val="bg1"/>
                </a:solidFill>
              </a:rPr>
              <a:t>служащих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1438" y="963286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</a:rPr>
              <a:t>Централизованная бухгалтерия и прочие служащие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599" y="2050143"/>
            <a:ext cx="6400800" cy="7067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613 300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/>
              </a:rPr>
              <a:t>lei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/>
            </a:endParaRPr>
          </a:p>
        </p:txBody>
      </p:sp>
      <p:cxnSp>
        <p:nvCxnSpPr>
          <p:cNvPr id="2" name="Straight Connector 1"/>
          <p:cNvCxnSpPr/>
          <p:nvPr/>
        </p:nvCxnSpPr>
        <p:spPr>
          <a:xfrm>
            <a:off x="4313676" y="2904697"/>
            <a:ext cx="15220" cy="11688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95078" y="2966610"/>
            <a:ext cx="0" cy="76041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034786" y="2886702"/>
            <a:ext cx="22932" cy="104473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95078" y="2895172"/>
            <a:ext cx="9872947" cy="51451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-49893" y="3693404"/>
            <a:ext cx="23299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Заработная плата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o-RO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7049069" y="3886214"/>
            <a:ext cx="22588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Покупка</a:t>
            </a:r>
            <a:r>
              <a:rPr lang="ro-RO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 </a:t>
            </a: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товаров</a:t>
            </a:r>
            <a:r>
              <a:rPr lang="ro-RO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 </a:t>
            </a: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и материалов </a:t>
            </a:r>
            <a:endParaRPr lang="en-US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678" y="5228329"/>
            <a:ext cx="1897062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613 300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57333" y="5164687"/>
            <a:ext cx="2143125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0,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64112" y="5164688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0,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27" name="Straight Connector 11"/>
          <p:cNvCxnSpPr/>
          <p:nvPr/>
        </p:nvCxnSpPr>
        <p:spPr>
          <a:xfrm>
            <a:off x="10882313" y="2904697"/>
            <a:ext cx="0" cy="8048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13"/>
          <p:cNvSpPr/>
          <p:nvPr/>
        </p:nvSpPr>
        <p:spPr>
          <a:xfrm>
            <a:off x="2947705" y="4121677"/>
            <a:ext cx="29838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Коммунальные услуги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996781" y="2917400"/>
            <a:ext cx="0" cy="2286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22"/>
          <p:cNvSpPr txBox="1">
            <a:spLocks noChangeArrowheads="1"/>
          </p:cNvSpPr>
          <p:nvPr/>
        </p:nvSpPr>
        <p:spPr bwMode="auto">
          <a:xfrm>
            <a:off x="9823450" y="3693404"/>
            <a:ext cx="2089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Другие расходы</a:t>
            </a:r>
            <a:endParaRPr lang="ru-RU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137395" y="5164688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en-US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0,00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530" y="1924173"/>
            <a:ext cx="2146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bg1"/>
                </a:solidFill>
              </a:rPr>
              <a:t>xx </a:t>
            </a:r>
            <a:r>
              <a:rPr lang="ru-RU" sz="2600" b="1" dirty="0">
                <a:solidFill>
                  <a:schemeClr val="bg1"/>
                </a:solidFill>
              </a:rPr>
              <a:t>служащих</a:t>
            </a: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3" name="Speech Bubble: Rectangle 12"/>
          <p:cNvSpPr/>
          <p:nvPr/>
        </p:nvSpPr>
        <p:spPr>
          <a:xfrm>
            <a:off x="139256" y="1829857"/>
            <a:ext cx="3304159" cy="882038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43890" y="1944370"/>
            <a:ext cx="26809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r>
              <a:rPr lang="ru-RU" altLang="ro-RO" sz="3200" b="1" dirty="0" smtClean="0">
                <a:solidFill>
                  <a:schemeClr val="tx1"/>
                </a:solidFill>
              </a:rPr>
              <a:t>9</a:t>
            </a:r>
            <a:r>
              <a:rPr lang="ru-RU" altLang="ro-RO" sz="32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сотрудников</a:t>
            </a:r>
            <a:endParaRPr lang="ru-RU" sz="2600" b="1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Детский </a:t>
            </a:r>
            <a:r>
              <a:rPr lang="ru-RU" sz="3600" b="1" dirty="0" smtClean="0">
                <a:solidFill>
                  <a:schemeClr val="accent2"/>
                </a:solidFill>
              </a:rPr>
              <a:t>сад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3711" y="1743526"/>
            <a:ext cx="6400800" cy="7067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6</a:t>
            </a:r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alt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454</a:t>
            </a:r>
            <a:r>
              <a:rPr lang="ro-RO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altLang="ro-RO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00</a:t>
            </a:r>
            <a:r>
              <a:rPr lang="ro-RO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o-RO" sz="4000" dirty="0">
                <a:solidFill>
                  <a:srgbClr val="FF0000"/>
                </a:solidFill>
                <a:latin typeface="Arial Black" panose="020B0A04020102020204"/>
              </a:rPr>
              <a:t>lei</a:t>
            </a:r>
            <a:endParaRPr lang="ro-RO" sz="4000" dirty="0">
              <a:solidFill>
                <a:srgbClr val="FF0000"/>
              </a:solidFill>
              <a:latin typeface="Arial Black" panose="020B0A04020102020204"/>
            </a:endParaRPr>
          </a:p>
        </p:txBody>
      </p:sp>
      <p:cxnSp>
        <p:nvCxnSpPr>
          <p:cNvPr id="2" name="Straight Connector 1"/>
          <p:cNvCxnSpPr/>
          <p:nvPr/>
        </p:nvCxnSpPr>
        <p:spPr>
          <a:xfrm flipH="1">
            <a:off x="3930086" y="2917400"/>
            <a:ext cx="6350" cy="80010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95078" y="2943750"/>
            <a:ext cx="0" cy="76041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710288" y="2906284"/>
            <a:ext cx="0" cy="803275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95078" y="2895172"/>
            <a:ext cx="9872947" cy="51451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6" y="3786757"/>
            <a:ext cx="22657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Заработная плата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8799" y="3769685"/>
            <a:ext cx="20660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Покупка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продуктов питания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7418027" y="3786757"/>
            <a:ext cx="239229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Покупка товаров и материалов </a:t>
            </a:r>
            <a:endParaRPr lang="ru-RU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60" y="5318200"/>
            <a:ext cx="1897062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4 195 900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56643" y="5315848"/>
            <a:ext cx="2143125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235 000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75159" y="5318200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777 900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27" name="Straight Connector 11"/>
          <p:cNvCxnSpPr/>
          <p:nvPr/>
        </p:nvCxnSpPr>
        <p:spPr>
          <a:xfrm>
            <a:off x="10882313" y="2870407"/>
            <a:ext cx="0" cy="8048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275386" y="5239713"/>
            <a:ext cx="2335213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789 300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Прямоугольник 13"/>
          <p:cNvSpPr/>
          <p:nvPr/>
        </p:nvSpPr>
        <p:spPr>
          <a:xfrm>
            <a:off x="2526212" y="3784405"/>
            <a:ext cx="29225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Коммунальные услуги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996781" y="2329099"/>
            <a:ext cx="0" cy="61117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22"/>
          <p:cNvSpPr txBox="1">
            <a:spLocks noChangeArrowheads="1"/>
          </p:cNvSpPr>
          <p:nvPr/>
        </p:nvSpPr>
        <p:spPr bwMode="auto">
          <a:xfrm>
            <a:off x="9975355" y="3784405"/>
            <a:ext cx="2089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203864"/>
                </a:solidFill>
                <a:latin typeface="Arial Black" panose="020B0A04020102020204" pitchFamily="34" charset="0"/>
              </a:rPr>
              <a:t>Другие расходы</a:t>
            </a:r>
            <a:endParaRPr lang="ru-RU" altLang="ru-RU" sz="2400" b="1" dirty="0">
              <a:solidFill>
                <a:srgbClr val="203864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129342" y="5315848"/>
            <a:ext cx="1828800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ro-RO" sz="24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456 000</a:t>
            </a:r>
            <a:endParaRPr lang="ro-RO" sz="2400" dirty="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6339681" y="2940269"/>
            <a:ext cx="0" cy="803275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peech Bubble: Rectangle 2"/>
          <p:cNvSpPr/>
          <p:nvPr/>
        </p:nvSpPr>
        <p:spPr>
          <a:xfrm>
            <a:off x="9664184" y="1167513"/>
            <a:ext cx="2479652" cy="904597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664065" y="1161415"/>
            <a:ext cx="2479675" cy="8947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53784,17</a:t>
            </a:r>
            <a:r>
              <a:rPr lang="ru-RU" sz="2400" b="1" dirty="0">
                <a:solidFill>
                  <a:schemeClr val="tx1"/>
                </a:solidFill>
              </a:rPr>
              <a:t>лей/в год на ребенока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530" y="1924173"/>
            <a:ext cx="2146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bg1"/>
                </a:solidFill>
              </a:rPr>
              <a:t>xx </a:t>
            </a:r>
            <a:r>
              <a:rPr lang="ru-RU" sz="2600" b="1" dirty="0">
                <a:solidFill>
                  <a:schemeClr val="bg1"/>
                </a:solidFill>
              </a:rPr>
              <a:t>служащих</a:t>
            </a: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3" name="Speech Bubble: Rectangle 12"/>
          <p:cNvSpPr/>
          <p:nvPr/>
        </p:nvSpPr>
        <p:spPr>
          <a:xfrm>
            <a:off x="-1" y="1103063"/>
            <a:ext cx="3762703" cy="1709514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5848" y="1161236"/>
            <a:ext cx="371091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120</a:t>
            </a:r>
            <a:r>
              <a:rPr lang="ro-RO" sz="3200" b="1" dirty="0" smtClean="0">
                <a:solidFill>
                  <a:schemeClr val="tx1"/>
                </a:solidFill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</a:rPr>
              <a:t>детей, в том числе:</a:t>
            </a:r>
            <a:endParaRPr lang="ru-RU" sz="2600" b="1" dirty="0" smtClean="0">
              <a:solidFill>
                <a:schemeClr val="tx1"/>
              </a:solidFill>
            </a:endParaRPr>
          </a:p>
          <a:p>
            <a:r>
              <a:rPr lang="ru-RU" sz="2600" b="1" dirty="0" smtClean="0">
                <a:solidFill>
                  <a:schemeClr val="tx1"/>
                </a:solidFill>
              </a:rPr>
              <a:t>- мальчики –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</a:rPr>
              <a:t>71</a:t>
            </a:r>
            <a:endParaRPr lang="ru-RU" sz="2600" b="1" dirty="0" smtClean="0">
              <a:solidFill>
                <a:schemeClr val="tx1"/>
              </a:solidFill>
            </a:endParaRPr>
          </a:p>
          <a:p>
            <a:r>
              <a:rPr lang="ru-RU" sz="2600" b="1" dirty="0" smtClean="0">
                <a:solidFill>
                  <a:schemeClr val="tx1"/>
                </a:solidFill>
              </a:rPr>
              <a:t>- девочки -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</a:rPr>
              <a:t>49</a:t>
            </a:r>
            <a:endParaRPr lang="ru-RU" sz="2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38011" y="1787341"/>
            <a:ext cx="640080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1 156 600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5811078" y="2304785"/>
            <a:ext cx="1" cy="123389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87462" y="2894640"/>
            <a:ext cx="0" cy="7605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87462" y="2894640"/>
            <a:ext cx="9039023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9550" y="3766630"/>
            <a:ext cx="2595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Библиотека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35117" y="3571316"/>
            <a:ext cx="2951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Дом культуры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068" y="4677719"/>
            <a:ext cx="2785643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55 100</a:t>
            </a:r>
            <a:endParaRPr lang="ro-RO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99038" y="4708752"/>
            <a:ext cx="3424080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801 100</a:t>
            </a:r>
            <a:endParaRPr lang="ro-RO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Культура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cxnSp>
        <p:nvCxnSpPr>
          <p:cNvPr id="2" name="Straight Connector 11"/>
          <p:cNvCxnSpPr/>
          <p:nvPr/>
        </p:nvCxnSpPr>
        <p:spPr>
          <a:xfrm>
            <a:off x="10426485" y="2906526"/>
            <a:ext cx="0" cy="80465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8758732" y="3766630"/>
            <a:ext cx="295192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Музей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30"/>
          <p:cNvSpPr txBox="1"/>
          <p:nvPr/>
        </p:nvSpPr>
        <p:spPr>
          <a:xfrm>
            <a:off x="8522653" y="4695735"/>
            <a:ext cx="3424080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300 400</a:t>
            </a:r>
            <a:endParaRPr lang="ro-RO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peech Bubble: Rectangle 3"/>
          <p:cNvSpPr/>
          <p:nvPr/>
        </p:nvSpPr>
        <p:spPr>
          <a:xfrm>
            <a:off x="0" y="1103063"/>
            <a:ext cx="2867489" cy="904597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8068" y="1195917"/>
            <a:ext cx="278564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o-RO" sz="3200" b="1" dirty="0" smtClean="0">
                <a:solidFill>
                  <a:schemeClr val="tx1"/>
                </a:solidFill>
              </a:rPr>
              <a:t>12</a:t>
            </a:r>
            <a:r>
              <a:rPr lang="ro-RO" sz="3200" b="1" dirty="0" smtClean="0">
                <a:solidFill>
                  <a:schemeClr val="tx1"/>
                </a:solidFill>
              </a:rPr>
              <a:t> </a:t>
            </a:r>
            <a:r>
              <a:rPr lang="ru-RU" sz="2600" b="1" dirty="0">
                <a:solidFill>
                  <a:schemeClr val="tx1"/>
                </a:solidFill>
              </a:rPr>
              <a:t>сотрудников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8769" y="2196823"/>
            <a:ext cx="3488519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55 100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371872" y="3420420"/>
            <a:ext cx="6923" cy="726985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87462" y="3420420"/>
            <a:ext cx="0" cy="7605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87462" y="3420420"/>
            <a:ext cx="4087925" cy="1188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114299" y="4125485"/>
            <a:ext cx="259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Заработная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плата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50465" y="4117008"/>
            <a:ext cx="2456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Коммунальные услуги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6177" y="5177244"/>
            <a:ext cx="1972653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55 100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19318" y="5086876"/>
            <a:ext cx="1867422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0,00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Библиотека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cxnSp>
        <p:nvCxnSpPr>
          <p:cNvPr id="2" name="Straight Connector 11"/>
          <p:cNvCxnSpPr>
            <a:endCxn id="9" idx="0"/>
          </p:cNvCxnSpPr>
          <p:nvPr/>
        </p:nvCxnSpPr>
        <p:spPr>
          <a:xfrm flipH="1">
            <a:off x="5418237" y="3428608"/>
            <a:ext cx="13338" cy="69042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607124" y="4119037"/>
            <a:ext cx="162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Другие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расходы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30"/>
          <p:cNvSpPr txBox="1"/>
          <p:nvPr/>
        </p:nvSpPr>
        <p:spPr>
          <a:xfrm>
            <a:off x="4607124" y="5102530"/>
            <a:ext cx="1622226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0,00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peech Bubble: Rectangle 3"/>
          <p:cNvSpPr/>
          <p:nvPr/>
        </p:nvSpPr>
        <p:spPr>
          <a:xfrm>
            <a:off x="0" y="1103063"/>
            <a:ext cx="2867489" cy="904597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8068" y="1195917"/>
            <a:ext cx="2785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1</a:t>
            </a:r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</a:rPr>
              <a:t>сотрудник</a:t>
            </a: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5" name="Speech Bubble: Rectangle 10"/>
          <p:cNvSpPr/>
          <p:nvPr/>
        </p:nvSpPr>
        <p:spPr>
          <a:xfrm>
            <a:off x="7300387" y="1820065"/>
            <a:ext cx="4667725" cy="4580735"/>
          </a:xfrm>
          <a:prstGeom prst="wedgeRectCallou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12"/>
          <p:cNvSpPr txBox="1"/>
          <p:nvPr/>
        </p:nvSpPr>
        <p:spPr>
          <a:xfrm>
            <a:off x="7466332" y="2004164"/>
            <a:ext cx="4324055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Предоставляемые услуги </a:t>
            </a:r>
            <a:r>
              <a:rPr lang="ro-RO" b="1" dirty="0">
                <a:solidFill>
                  <a:schemeClr val="bg1"/>
                </a:solidFill>
              </a:rPr>
              <a:t>/</a:t>
            </a:r>
            <a:r>
              <a:rPr lang="ru-RU" b="1" dirty="0">
                <a:solidFill>
                  <a:schemeClr val="bg1"/>
                </a:solidFill>
              </a:rPr>
              <a:t> Запланированные мероприятия</a:t>
            </a:r>
            <a:endParaRPr lang="ro-RO" b="1" dirty="0">
              <a:solidFill>
                <a:schemeClr val="bg1"/>
              </a:solidFill>
            </a:endParaRPr>
          </a:p>
          <a:p>
            <a:r>
              <a:rPr lang="ru-RU" altLang="ro-RO" dirty="0">
                <a:solidFill>
                  <a:schemeClr val="bg1"/>
                </a:solidFill>
              </a:rPr>
              <a:t>     Консультация при выборе литературы</a:t>
            </a:r>
            <a:endParaRPr lang="ru-RU" altLang="ro-RO" dirty="0">
              <a:solidFill>
                <a:schemeClr val="bg1"/>
              </a:solidFill>
            </a:endParaRPr>
          </a:p>
          <a:p>
            <a:r>
              <a:rPr lang="ru-RU" altLang="ro-RO" dirty="0">
                <a:solidFill>
                  <a:schemeClr val="bg1"/>
                </a:solidFill>
              </a:rPr>
              <a:t>     Предоставление доступа в интернет</a:t>
            </a:r>
            <a:endParaRPr lang="ru-RU" altLang="ro-RO" dirty="0">
              <a:solidFill>
                <a:schemeClr val="bg1"/>
              </a:solidFill>
            </a:endParaRPr>
          </a:p>
          <a:p>
            <a:r>
              <a:rPr lang="ru-RU" altLang="ro-RO" dirty="0">
                <a:solidFill>
                  <a:schemeClr val="bg1"/>
                </a:solidFill>
              </a:rPr>
              <a:t>     Ксерокопия распечатка документов</a:t>
            </a:r>
            <a:endParaRPr lang="ru-RU" altLang="ro-RO" dirty="0">
              <a:solidFill>
                <a:schemeClr val="bg1"/>
              </a:solidFill>
            </a:endParaRPr>
          </a:p>
          <a:p>
            <a:r>
              <a:rPr lang="ru-RU" altLang="ro-RO" dirty="0">
                <a:solidFill>
                  <a:schemeClr val="bg1"/>
                </a:solidFill>
              </a:rPr>
              <a:t>      Доступ к библиотечному              оборудованию </a:t>
            </a: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количество пользователей - 280 чел.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День открытых дверей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экскурсии по библиотеке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Литературные часы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викторины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беседа о прочитанной литературе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Книжные выставки</a:t>
            </a:r>
            <a:endParaRPr lang="ru-RU" alt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Тематические вечера</a:t>
            </a: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o-RO" dirty="0">
              <a:solidFill>
                <a:schemeClr val="bg1"/>
              </a:solidFill>
            </a:endParaRPr>
          </a:p>
          <a:p>
            <a:pPr indent="0">
              <a:buFont typeface="Wingdings" panose="05000000000000000000" pitchFamily="2" charset="2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30586"/>
            <a:ext cx="12382500" cy="644525"/>
          </a:xfrm>
        </p:spPr>
        <p:txBody>
          <a:bodyPr rtlCol="0" anchor="t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Black" panose="020B0A04020102020204"/>
              </a:rPr>
              <a:t>Добро пожаловать на публичные слушания</a:t>
            </a:r>
            <a:r>
              <a:rPr lang="ro-RO" sz="3200" dirty="0">
                <a:solidFill>
                  <a:schemeClr val="accent1">
                    <a:lumMod val="50000"/>
                  </a:schemeClr>
                </a:solidFill>
                <a:latin typeface="Arial Black" panose="020B0A04020102020204"/>
              </a:rPr>
              <a:t>!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Arial Black" panose="020B0A04020102020204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0" y="3133725"/>
            <a:ext cx="12191999" cy="9332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5200" dirty="0">
                <a:solidFill>
                  <a:schemeClr val="accent2"/>
                </a:solidFill>
                <a:latin typeface="Arial Black" panose="020B0A04020102020204"/>
              </a:rPr>
              <a:t>Давайте поговорим о бюджете</a:t>
            </a:r>
            <a:r>
              <a:rPr lang="ro-RO" sz="5200" dirty="0">
                <a:solidFill>
                  <a:schemeClr val="accent2"/>
                </a:solidFill>
                <a:latin typeface="Arial Black" panose="020B0A04020102020204"/>
              </a:rPr>
              <a:t>!</a:t>
            </a:r>
            <a:endParaRPr lang="en-US" sz="5200" dirty="0">
              <a:solidFill>
                <a:schemeClr val="accent2"/>
              </a:solidFill>
              <a:latin typeface="Arial Black" panose="020B0A0402010202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441903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accent2"/>
                </a:solidFill>
                <a:latin typeface="Arial Black" panose="020B0A04020102020204"/>
              </a:rPr>
              <a:t>Вам небезразлична судьба нашего сообщества</a:t>
            </a:r>
            <a:r>
              <a:rPr lang="ro-RO" sz="2800" dirty="0">
                <a:solidFill>
                  <a:schemeClr val="accent2"/>
                </a:solidFill>
                <a:latin typeface="Arial Black" panose="020B0A04020102020204"/>
              </a:rPr>
              <a:t>? </a:t>
            </a:r>
            <a:endParaRPr lang="ro-RO" sz="2800" dirty="0">
              <a:solidFill>
                <a:schemeClr val="accent2"/>
              </a:solidFill>
              <a:latin typeface="Arial Black" panose="020B0A040201020202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0687" y="2322988"/>
            <a:ext cx="4412396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300 400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426373" y="3428608"/>
            <a:ext cx="3588" cy="63585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87462" y="3420420"/>
            <a:ext cx="0" cy="7605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87462" y="3420420"/>
            <a:ext cx="4087925" cy="1188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114299" y="4125485"/>
            <a:ext cx="259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Заработная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плата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50465" y="4117008"/>
            <a:ext cx="2456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Коммунальные услуги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2049" y="5133539"/>
            <a:ext cx="1972653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287 400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19318" y="5086876"/>
            <a:ext cx="1867422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10 000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МУЗЕЙ</a:t>
            </a:r>
            <a:r>
              <a:rPr lang="ru-RU" sz="3600" b="1" dirty="0" smtClean="0">
                <a:solidFill>
                  <a:schemeClr val="accent2"/>
                </a:solidFill>
              </a:rPr>
              <a:t> 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cxnSp>
        <p:nvCxnSpPr>
          <p:cNvPr id="2" name="Straight Connector 11"/>
          <p:cNvCxnSpPr>
            <a:endCxn id="9" idx="0"/>
          </p:cNvCxnSpPr>
          <p:nvPr/>
        </p:nvCxnSpPr>
        <p:spPr>
          <a:xfrm flipH="1">
            <a:off x="5418237" y="3428608"/>
            <a:ext cx="13338" cy="69042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607124" y="4119037"/>
            <a:ext cx="162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Другие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расходы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30"/>
          <p:cNvSpPr txBox="1"/>
          <p:nvPr/>
        </p:nvSpPr>
        <p:spPr>
          <a:xfrm>
            <a:off x="4607124" y="5102530"/>
            <a:ext cx="1622226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3 000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peech Bubble: Rectangle 3"/>
          <p:cNvSpPr/>
          <p:nvPr/>
        </p:nvSpPr>
        <p:spPr>
          <a:xfrm>
            <a:off x="2" y="1894703"/>
            <a:ext cx="2064234" cy="1110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2049" y="1803868"/>
            <a:ext cx="1806062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sz="3200" b="1" dirty="0" smtClean="0">
                <a:solidFill>
                  <a:schemeClr val="bg1"/>
                </a:solidFill>
              </a:rPr>
              <a:t>2</a:t>
            </a:r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сотрудников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5" name="Speech Bubble: Rectangle 10"/>
          <p:cNvSpPr/>
          <p:nvPr/>
        </p:nvSpPr>
        <p:spPr>
          <a:xfrm>
            <a:off x="7816986" y="2063219"/>
            <a:ext cx="4222070" cy="4403211"/>
          </a:xfrm>
          <a:prstGeom prst="wedgeRectCallou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Запланированные мероприятия</a:t>
            </a:r>
            <a:endParaRPr lang="ru-RU"/>
          </a:p>
          <a:p>
            <a:pPr algn="ctr"/>
            <a:r>
              <a:rPr lang="ru-RU"/>
              <a:t>Посещение музея до 500 чел.</a:t>
            </a:r>
            <a:endParaRPr lang="ru-RU"/>
          </a:p>
          <a:p>
            <a:pPr algn="ctr"/>
            <a:r>
              <a:rPr lang="ru-RU"/>
              <a:t>Проведение музейных уроков-10</a:t>
            </a:r>
            <a:endParaRPr lang="ru-RU"/>
          </a:p>
          <a:p>
            <a:pPr algn="ctr"/>
            <a:r>
              <a:rPr lang="ru-RU"/>
              <a:t>пополнение музейного фонда 100 эксп.</a:t>
            </a:r>
            <a:endParaRPr lang="ru-RU"/>
          </a:p>
          <a:p>
            <a:pPr algn="ctr"/>
            <a:r>
              <a:rPr lang="ru-RU"/>
              <a:t>Участие на выездных музейных выставках-10</a:t>
            </a:r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3540" y="1654175"/>
            <a:ext cx="6400800" cy="591185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50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000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087755"/>
            <a:ext cx="11829415" cy="4933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Запланированные </a:t>
            </a:r>
            <a:r>
              <a:rPr lang="ru-RU" sz="3600" b="1" dirty="0" smtClean="0">
                <a:solidFill>
                  <a:schemeClr val="accent2"/>
                </a:solidFill>
              </a:rPr>
              <a:t>культмероприятия</a:t>
            </a:r>
            <a:r>
              <a:rPr lang="ro-RO" sz="3600" b="1" dirty="0" smtClean="0">
                <a:solidFill>
                  <a:schemeClr val="accent2"/>
                </a:solidFill>
              </a:rPr>
              <a:t>: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9824" y="3079862"/>
            <a:ext cx="4412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xx</a:t>
            </a:r>
            <a:r>
              <a:rPr lang="ro-RO" sz="3200" b="1" dirty="0">
                <a:solidFill>
                  <a:schemeClr val="bg1"/>
                </a:solidFill>
              </a:rPr>
              <a:t> km de </a:t>
            </a:r>
            <a:br>
              <a:rPr lang="ro-RO" sz="3200" b="1" dirty="0">
                <a:solidFill>
                  <a:schemeClr val="bg1"/>
                </a:solidFill>
              </a:rPr>
            </a:br>
            <a:r>
              <a:rPr lang="ro-RO" sz="3200" b="1" dirty="0">
                <a:solidFill>
                  <a:schemeClr val="bg1"/>
                </a:solidFill>
              </a:rPr>
              <a:t>drum reparate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1" name="Speech Bubble: Rectangle 20"/>
          <p:cNvSpPr/>
          <p:nvPr/>
        </p:nvSpPr>
        <p:spPr>
          <a:xfrm>
            <a:off x="712470" y="2245995"/>
            <a:ext cx="10979785" cy="4442460"/>
          </a:xfrm>
          <a:prstGeom prst="wedgeRectCallout">
            <a:avLst>
              <a:gd name="adj1" fmla="val -19475"/>
              <a:gd name="adj2" fmla="val 5260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71625" y="2146935"/>
            <a:ext cx="9908540" cy="44424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o-RO" b="1" dirty="0">
                <a:solidFill>
                  <a:schemeClr val="bg1"/>
                </a:solidFill>
              </a:rPr>
              <a:t>- </a:t>
            </a:r>
            <a:r>
              <a:rPr lang="ru-RU" altLang="en-US" b="1" dirty="0">
                <a:solidFill>
                  <a:schemeClr val="bg1"/>
                </a:solidFill>
              </a:rPr>
              <a:t>Рождество</a:t>
            </a:r>
            <a:br>
              <a:rPr lang="ro-RO" b="1" dirty="0">
                <a:solidFill>
                  <a:schemeClr val="bg1"/>
                </a:solidFill>
              </a:rPr>
            </a:br>
            <a:r>
              <a:rPr lang="ro-RO" b="1" dirty="0">
                <a:solidFill>
                  <a:schemeClr val="bg1"/>
                </a:solidFill>
              </a:rPr>
              <a:t>- </a:t>
            </a:r>
            <a:r>
              <a:rPr lang="ru-RU" altLang="ro-RO" b="1" dirty="0">
                <a:solidFill>
                  <a:schemeClr val="bg1"/>
                </a:solidFill>
              </a:rPr>
              <a:t>С</a:t>
            </a:r>
            <a:r>
              <a:rPr lang="ru-RU" b="1" dirty="0">
                <a:solidFill>
                  <a:schemeClr val="bg1"/>
                </a:solidFill>
              </a:rPr>
              <a:t>тарый Новый год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Марцишор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Маслиница 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- 8 Марта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Скачки на А</a:t>
            </a:r>
            <a:r>
              <a:rPr lang="en-US" altLang="en-US" b="1" dirty="0">
                <a:solidFill>
                  <a:schemeClr val="bg1"/>
                </a:solidFill>
              </a:rPr>
              <a:t>y </a:t>
            </a:r>
            <a:r>
              <a:rPr lang="ro-RO" altLang="en-US" b="1" dirty="0">
                <a:solidFill>
                  <a:schemeClr val="bg1"/>
                </a:solidFill>
              </a:rPr>
              <a:t>Todur</a:t>
            </a:r>
            <a:endParaRPr lang="ro-RO" altLang="en-US" b="1" dirty="0">
              <a:solidFill>
                <a:schemeClr val="bg1"/>
              </a:solidFill>
            </a:endParaRPr>
          </a:p>
          <a:p>
            <a:r>
              <a:rPr lang="ro-RO" altLang="en-US" b="1" dirty="0">
                <a:solidFill>
                  <a:schemeClr val="bg1"/>
                </a:solidFill>
              </a:rPr>
              <a:t>- </a:t>
            </a:r>
            <a:r>
              <a:rPr lang="ru-RU" altLang="en-US" b="1" dirty="0">
                <a:solidFill>
                  <a:schemeClr val="bg1"/>
                </a:solidFill>
              </a:rPr>
              <a:t>Пасха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Хедерлез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- 9 Мая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День медработника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День семьи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Айдар килим фестивали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Храм села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День пожилого человека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Касым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День вина</a:t>
            </a:r>
            <a:endParaRPr lang="ru-RU" altLang="en-US" b="1" dirty="0">
              <a:solidFill>
                <a:schemeClr val="bg1"/>
              </a:solidFill>
            </a:endParaRPr>
          </a:p>
          <a:p>
            <a:endParaRPr lang="ru-RU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3711" y="1820065"/>
            <a:ext cx="6400800" cy="7067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altLang="en-US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000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Запланированные мероприятия для молодёжи и спорта</a:t>
            </a:r>
            <a:r>
              <a:rPr lang="ro-RO" sz="3600" b="1" dirty="0">
                <a:solidFill>
                  <a:schemeClr val="accent2"/>
                </a:solidFill>
              </a:rPr>
              <a:t>: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9824" y="3079862"/>
            <a:ext cx="4412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xx</a:t>
            </a:r>
            <a:r>
              <a:rPr lang="ro-RO" sz="3200" b="1" dirty="0">
                <a:solidFill>
                  <a:schemeClr val="bg1"/>
                </a:solidFill>
              </a:rPr>
              <a:t> km de </a:t>
            </a:r>
            <a:br>
              <a:rPr lang="ro-RO" sz="3200" b="1" dirty="0">
                <a:solidFill>
                  <a:schemeClr val="bg1"/>
                </a:solidFill>
              </a:rPr>
            </a:br>
            <a:r>
              <a:rPr lang="ro-RO" sz="3200" b="1" dirty="0">
                <a:solidFill>
                  <a:schemeClr val="bg1"/>
                </a:solidFill>
              </a:rPr>
              <a:t>drum reparate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1" name="Speech Bubble: Rectangle 20"/>
          <p:cNvSpPr/>
          <p:nvPr/>
        </p:nvSpPr>
        <p:spPr>
          <a:xfrm>
            <a:off x="712470" y="2884805"/>
            <a:ext cx="10979785" cy="3256915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71625" y="2974975"/>
            <a:ext cx="9908540" cy="28860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o-RO" b="1" dirty="0">
                <a:solidFill>
                  <a:schemeClr val="bg1"/>
                </a:solidFill>
              </a:rPr>
              <a:t>- </a:t>
            </a:r>
            <a:r>
              <a:rPr lang="ru-RU" b="1" dirty="0">
                <a:solidFill>
                  <a:schemeClr val="bg1"/>
                </a:solidFill>
              </a:rPr>
              <a:t>Скачки на лошадях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o-RO" b="1" dirty="0">
                <a:solidFill>
                  <a:schemeClr val="bg1"/>
                </a:solidFill>
              </a:rPr>
              <a:t>- </a:t>
            </a:r>
            <a:r>
              <a:rPr lang="ru-RU" altLang="ro-RO" b="1" dirty="0">
                <a:solidFill>
                  <a:schemeClr val="bg1"/>
                </a:solidFill>
              </a:rPr>
              <a:t>Турнир по шашкам и шахматам</a:t>
            </a:r>
            <a:endParaRPr lang="ro-RO" b="1" dirty="0">
              <a:solidFill>
                <a:schemeClr val="bg1"/>
              </a:solidFill>
            </a:endParaRPr>
          </a:p>
          <a:p>
            <a:r>
              <a:rPr lang="ro-RO" b="1" dirty="0">
                <a:solidFill>
                  <a:schemeClr val="bg1"/>
                </a:solidFill>
              </a:rPr>
              <a:t>- </a:t>
            </a:r>
            <a:r>
              <a:rPr lang="ru-RU" altLang="en-US" b="1" dirty="0">
                <a:solidFill>
                  <a:schemeClr val="bg1"/>
                </a:solidFill>
              </a:rPr>
              <a:t>Турнир по борьбе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</a:rPr>
              <a:t>- турнир по боксу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День Народного Единства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День Святого Валентина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День Афганца</a:t>
            </a:r>
            <a:endParaRPr lang="ru-RU" altLang="en-US" b="1" dirty="0">
              <a:solidFill>
                <a:schemeClr val="bg1"/>
              </a:solidFill>
              <a:sym typeface="+mn-ea"/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Ана дили -                          </a:t>
            </a:r>
            <a:endParaRPr lang="ru-RU" altLang="en-US" b="1" dirty="0">
              <a:solidFill>
                <a:schemeClr val="bg1"/>
              </a:solidFill>
              <a:sym typeface="+mn-ea"/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День защиты детей</a:t>
            </a:r>
            <a:endParaRPr lang="ru-RU" altLang="en-US" b="1" dirty="0">
              <a:solidFill>
                <a:schemeClr val="bg1"/>
              </a:solidFill>
              <a:sym typeface="+mn-ea"/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Удачливый рыболов</a:t>
            </a:r>
            <a:endParaRPr lang="ru-RU" altLang="en-US" sz="2800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 День образования Гагаузии</a:t>
            </a:r>
            <a:endParaRPr lang="ru-RU" altLang="en-US" b="1" dirty="0">
              <a:solidFill>
                <a:schemeClr val="bg1"/>
              </a:solidFill>
            </a:endParaRPr>
          </a:p>
          <a:p>
            <a:r>
              <a:rPr lang="ru-RU" altLang="en-US" b="1" dirty="0">
                <a:solidFill>
                  <a:schemeClr val="bg1"/>
                </a:solidFill>
                <a:sym typeface="+mn-ea"/>
              </a:rPr>
              <a:t>-Карнавал на Новый год</a:t>
            </a:r>
            <a:endParaRPr lang="ru-RU" altLang="en-US" b="1" dirty="0">
              <a:solidFill>
                <a:schemeClr val="bg1"/>
              </a:solidFill>
            </a:endParaRPr>
          </a:p>
          <a:p>
            <a:endParaRPr lang="ru-RU" altLang="en-US" sz="1400" b="1" dirty="0">
              <a:solidFill>
                <a:schemeClr val="bg1"/>
              </a:solidFill>
            </a:endParaRPr>
          </a:p>
          <a:p>
            <a:endParaRPr lang="ru-RU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3766" y="2038639"/>
            <a:ext cx="6400800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2 052 800</a:t>
            </a:r>
            <a:r>
              <a:rPr lang="ro-RO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36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79921" y="2775987"/>
            <a:ext cx="0" cy="5224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310967" y="2766220"/>
            <a:ext cx="0" cy="446215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5479" y="2754790"/>
            <a:ext cx="6959032" cy="440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60108" y="3164628"/>
            <a:ext cx="308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Уличное освещение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0466" y="3175992"/>
            <a:ext cx="3494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Благоустройство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территории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7221" y="3758258"/>
            <a:ext cx="342408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1 864 300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1217" y="3789010"/>
            <a:ext cx="3424080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188 500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982574"/>
            <a:ext cx="121919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>
                <a:solidFill>
                  <a:schemeClr val="accent2"/>
                </a:solidFill>
              </a:rPr>
              <a:t>Благоустройство </a:t>
            </a:r>
            <a:r>
              <a:rPr lang="ru-RU" sz="3400" b="1" dirty="0">
                <a:solidFill>
                  <a:schemeClr val="accent2"/>
                </a:solidFill>
              </a:rPr>
              <a:t>территории, </a:t>
            </a:r>
            <a:endParaRPr lang="ru-RU" sz="3400" b="1" dirty="0">
              <a:solidFill>
                <a:schemeClr val="accent2"/>
              </a:solidFill>
            </a:endParaRPr>
          </a:p>
          <a:p>
            <a:pPr algn="ctr"/>
            <a:r>
              <a:rPr lang="ru-RU" sz="3400" b="1" dirty="0">
                <a:solidFill>
                  <a:schemeClr val="accent2"/>
                </a:solidFill>
              </a:rPr>
              <a:t>уличное освещение</a:t>
            </a:r>
            <a:endParaRPr lang="en-US" sz="3400" b="1" dirty="0">
              <a:solidFill>
                <a:schemeClr val="accent2"/>
              </a:solidFill>
            </a:endParaRPr>
          </a:p>
        </p:txBody>
      </p:sp>
      <p:sp>
        <p:nvSpPr>
          <p:cNvPr id="18" name="Speech Bubble: Rectangle 17"/>
          <p:cNvSpPr/>
          <p:nvPr/>
        </p:nvSpPr>
        <p:spPr>
          <a:xfrm>
            <a:off x="7563788" y="4476393"/>
            <a:ext cx="3838937" cy="1724233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661190" y="4514926"/>
            <a:ext cx="3624648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22км</a:t>
            </a:r>
            <a:r>
              <a:rPr lang="ro-RO" sz="2000" b="1" dirty="0" smtClean="0">
                <a:solidFill>
                  <a:schemeClr val="bg1"/>
                </a:solidFill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освещенных улиц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Speech Bubble: Rectangle 20"/>
          <p:cNvSpPr/>
          <p:nvPr/>
        </p:nvSpPr>
        <p:spPr>
          <a:xfrm>
            <a:off x="1091506" y="4496896"/>
            <a:ext cx="4551413" cy="1847968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/>
            <a:endParaRPr lang="en-US" dirty="0"/>
          </a:p>
        </p:txBody>
      </p:sp>
      <p:sp>
        <p:nvSpPr>
          <p:cNvPr id="4" name="TextBox 12"/>
          <p:cNvSpPr txBox="1"/>
          <p:nvPr/>
        </p:nvSpPr>
        <p:spPr>
          <a:xfrm>
            <a:off x="1156970" y="4468495"/>
            <a:ext cx="4305300" cy="17684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Запланированные мероприятия</a:t>
            </a:r>
            <a:endParaRPr lang="ro-RO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 smtClean="0">
                <a:solidFill>
                  <a:schemeClr val="bg1"/>
                </a:solidFill>
              </a:rPr>
              <a:t>Водоснабжение</a:t>
            </a:r>
            <a:endParaRPr lang="ru-RU" altLang="ro-RO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en-US" dirty="0">
                <a:solidFill>
                  <a:schemeClr val="bg1"/>
                </a:solidFill>
              </a:rPr>
              <a:t>Уборка территории села и кладбища</a:t>
            </a:r>
            <a:endParaRPr lang="ru-RU" altLang="en-US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en-US" dirty="0">
                <a:solidFill>
                  <a:schemeClr val="bg1"/>
                </a:solidFill>
              </a:rPr>
              <a:t>вывоз мусора</a:t>
            </a:r>
            <a:endParaRPr lang="ru-RU" altLang="en-US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en-US" dirty="0">
                <a:solidFill>
                  <a:schemeClr val="bg1"/>
                </a:solidFill>
              </a:rPr>
              <a:t>Ямочный ремонт дорог</a:t>
            </a:r>
            <a:endParaRPr lang="ru-RU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3711" y="1743526"/>
            <a:ext cx="640080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1 091 700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</a:rPr>
              <a:t>Ремонт дорог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18" name="Speech Bubble: Rectangle 17"/>
          <p:cNvSpPr/>
          <p:nvPr/>
        </p:nvSpPr>
        <p:spPr>
          <a:xfrm>
            <a:off x="383422" y="2884836"/>
            <a:ext cx="4645778" cy="1778879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99824" y="3079862"/>
            <a:ext cx="4412974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o-RO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r>
              <a:rPr lang="ro-RO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200" b="1" dirty="0">
                <a:solidFill>
                  <a:schemeClr val="bg1"/>
                </a:solidFill>
              </a:rPr>
              <a:t>км</a:t>
            </a:r>
            <a:r>
              <a:rPr lang="ro-RO" sz="3200" b="1" dirty="0">
                <a:solidFill>
                  <a:schemeClr val="bg1"/>
                </a:solidFill>
              </a:rPr>
              <a:t> </a:t>
            </a:r>
            <a:r>
              <a:rPr lang="ru-RU" sz="3200" b="1" dirty="0">
                <a:solidFill>
                  <a:schemeClr val="bg1"/>
                </a:solidFill>
              </a:rPr>
              <a:t>отремонтированных дорог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1" name="Speech Bubble: Rectangle 20"/>
          <p:cNvSpPr/>
          <p:nvPr/>
        </p:nvSpPr>
        <p:spPr>
          <a:xfrm>
            <a:off x="6096000" y="2884836"/>
            <a:ext cx="5596176" cy="2844759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96197" y="3070337"/>
            <a:ext cx="5267294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будут отремонтированы</a:t>
            </a:r>
            <a:br>
              <a:rPr lang="ro-RO" sz="3200" b="1" dirty="0">
                <a:solidFill>
                  <a:srgbClr val="FF0000"/>
                </a:solidFill>
              </a:rPr>
            </a:br>
            <a:r>
              <a:rPr lang="ru-RU" altLang="ro-RO" sz="3200" b="1" dirty="0">
                <a:solidFill>
                  <a:schemeClr val="bg1"/>
                </a:solidFill>
              </a:rPr>
              <a:t>Дорог всего</a:t>
            </a:r>
            <a:r>
              <a:rPr lang="ro-RO" sz="3200" b="1" dirty="0">
                <a:solidFill>
                  <a:schemeClr val="bg1"/>
                </a:solidFill>
              </a:rPr>
              <a:t>- </a:t>
            </a:r>
            <a:r>
              <a:rPr lang="ru-RU" altLang="ro-RO" sz="3200" b="1" dirty="0">
                <a:solidFill>
                  <a:schemeClr val="bg1"/>
                </a:solidFill>
              </a:rPr>
              <a:t>1,2км.</a:t>
            </a:r>
            <a:endParaRPr lang="ro-RO" sz="3200" b="1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9550" y="1743526"/>
            <a:ext cx="1177290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383 300</a:t>
            </a: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8405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Пожарная служба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18" name="Speech Bubble: Rectangle 17"/>
          <p:cNvSpPr/>
          <p:nvPr/>
        </p:nvSpPr>
        <p:spPr>
          <a:xfrm>
            <a:off x="3196281" y="3087277"/>
            <a:ext cx="8040130" cy="3157004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17624" y="3319847"/>
            <a:ext cx="6758614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1220</a:t>
            </a:r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endParaRPr lang="ro-RO" sz="3200" b="1" dirty="0">
              <a:solidFill>
                <a:schemeClr val="bg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Хозяйств и объектов экономики, </a:t>
            </a:r>
            <a:r>
              <a:rPr lang="ru-RU" sz="3200" b="1" dirty="0">
                <a:solidFill>
                  <a:schemeClr val="bg1"/>
                </a:solidFill>
              </a:rPr>
              <a:t>защищенных от пожара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Speech Bubble: Rectangle 18"/>
          <p:cNvSpPr/>
          <p:nvPr/>
        </p:nvSpPr>
        <p:spPr>
          <a:xfrm>
            <a:off x="209550" y="2097469"/>
            <a:ext cx="2330450" cy="903287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o-RO" sz="3200" b="1" dirty="0" smtClean="0">
                <a:solidFill>
                  <a:schemeClr val="bg1"/>
                </a:solidFill>
              </a:rPr>
              <a:t>4</a:t>
            </a:r>
            <a:r>
              <a:rPr lang="ro-RO" altLang="ro-RO" sz="3200" b="1" dirty="0" smtClean="0">
                <a:solidFill>
                  <a:schemeClr val="bg1"/>
                </a:solidFill>
              </a:rPr>
              <a:t> </a:t>
            </a:r>
            <a:r>
              <a:rPr lang="ru-RU" altLang="ro-RO" sz="3200" b="1" dirty="0" smtClean="0">
                <a:solidFill>
                  <a:schemeClr val="bg1"/>
                </a:solidFill>
              </a:rPr>
              <a:t>единицы</a:t>
            </a:r>
            <a:endParaRPr lang="en-US" altLang="ro-RO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0687" y="2322988"/>
            <a:ext cx="4412396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86 100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387462" y="3420420"/>
            <a:ext cx="0" cy="7605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87462" y="3420420"/>
            <a:ext cx="4087925" cy="1188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114299" y="4125485"/>
            <a:ext cx="259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Заработная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плата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2049" y="5133539"/>
            <a:ext cx="1972653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86 100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550" y="1121420"/>
            <a:ext cx="1182912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600" b="1" dirty="0">
                <a:solidFill>
                  <a:srgbClr val="ED7D31"/>
                </a:solidFill>
              </a:rPr>
              <a:t>Социальная служба </a:t>
            </a:r>
            <a:endParaRPr lang="en-US" sz="3600" b="1" dirty="0">
              <a:solidFill>
                <a:srgbClr val="ED7D31"/>
              </a:solidFill>
            </a:endParaRPr>
          </a:p>
        </p:txBody>
      </p:sp>
      <p:cxnSp>
        <p:nvCxnSpPr>
          <p:cNvPr id="2" name="Straight Connector 11"/>
          <p:cNvCxnSpPr>
            <a:endCxn id="9" idx="0"/>
          </p:cNvCxnSpPr>
          <p:nvPr/>
        </p:nvCxnSpPr>
        <p:spPr>
          <a:xfrm flipH="1">
            <a:off x="5418237" y="3428608"/>
            <a:ext cx="13338" cy="69042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2"/>
          <p:cNvSpPr txBox="1"/>
          <p:nvPr/>
        </p:nvSpPr>
        <p:spPr>
          <a:xfrm>
            <a:off x="4607124" y="4119037"/>
            <a:ext cx="162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Другие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расходы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30"/>
          <p:cNvSpPr txBox="1"/>
          <p:nvPr/>
        </p:nvSpPr>
        <p:spPr>
          <a:xfrm>
            <a:off x="4607124" y="5133645"/>
            <a:ext cx="1622226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0,00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лей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peech Bubble: Rectangle 3"/>
          <p:cNvSpPr/>
          <p:nvPr/>
        </p:nvSpPr>
        <p:spPr>
          <a:xfrm>
            <a:off x="2" y="1894703"/>
            <a:ext cx="2064234" cy="1110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2049" y="1803868"/>
            <a:ext cx="180606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o-RO" sz="3200" b="1" dirty="0" smtClean="0">
                <a:solidFill>
                  <a:schemeClr val="bg1"/>
                </a:solidFill>
              </a:rPr>
              <a:t>1</a:t>
            </a:r>
            <a:r>
              <a:rPr lang="ro-RO" sz="32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>сотрудника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5" name="Speech Bubble: Rectangle 10"/>
          <p:cNvSpPr/>
          <p:nvPr/>
        </p:nvSpPr>
        <p:spPr>
          <a:xfrm>
            <a:off x="7740151" y="2004164"/>
            <a:ext cx="4222070" cy="4403211"/>
          </a:xfrm>
          <a:prstGeom prst="wedgeRectCallou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12"/>
          <p:cNvSpPr txBox="1"/>
          <p:nvPr/>
        </p:nvSpPr>
        <p:spPr>
          <a:xfrm>
            <a:off x="7466332" y="2004164"/>
            <a:ext cx="432405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Предоставляемые услуги </a:t>
            </a:r>
            <a:r>
              <a:rPr lang="ro-RO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ru-RU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Запланированные мероприятия</a:t>
            </a:r>
            <a:endParaRPr lang="ro-RO" b="1" dirty="0">
              <a:solidFill>
                <a:srgbClr val="FF0000"/>
              </a:solidFill>
            </a:endParaRPr>
          </a:p>
          <a:p>
            <a:endParaRPr lang="ro-RO" dirty="0">
              <a:solidFill>
                <a:schemeClr val="bg1"/>
              </a:solidFill>
            </a:endParaRPr>
          </a:p>
          <a:p>
            <a:pPr indent="0">
              <a:buFont typeface="Wingdings" panose="05000000000000000000" pitchFamily="2" charset="2"/>
              <a:buNone/>
            </a:pP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Обслуживание 10 бенифициаров</a:t>
            </a: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 Проведение мероприятия «День пожилого человека</a:t>
            </a: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o-RO" dirty="0">
                <a:solidFill>
                  <a:schemeClr val="bg1"/>
                </a:solidFill>
              </a:rPr>
              <a:t>Пасха</a:t>
            </a:r>
            <a:endParaRPr lang="ro-RO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en-US" dirty="0">
                <a:solidFill>
                  <a:schemeClr val="bg1"/>
                </a:solidFill>
              </a:rPr>
              <a:t>старый Новый год</a:t>
            </a:r>
            <a:endParaRPr lang="ru-RU" altLang="en-US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en-US" dirty="0">
                <a:solidFill>
                  <a:schemeClr val="bg1"/>
                </a:solidFill>
              </a:rPr>
              <a:t>Рождество</a:t>
            </a:r>
            <a:endParaRPr lang="ru-RU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25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/>
          <a:lstStyle/>
          <a:p>
            <a:pPr algn="ctr" eaLnBrk="1" hangingPunct="1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331" y="2175931"/>
            <a:ext cx="11772900" cy="7067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 </a:t>
            </a:r>
            <a:r>
              <a:rPr lang="ru-RU" altLang="ro-RO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1 0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лей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+mn-cs"/>
            </a:endParaRPr>
          </a:p>
        </p:txBody>
      </p:sp>
      <p:sp>
        <p:nvSpPr>
          <p:cNvPr id="30727" name="TextBox 19"/>
          <p:cNvSpPr txBox="1">
            <a:spLocks noChangeArrowheads="1"/>
          </p:cNvSpPr>
          <p:nvPr/>
        </p:nvSpPr>
        <p:spPr bwMode="auto">
          <a:xfrm>
            <a:off x="209550" y="1213804"/>
            <a:ext cx="118284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o-RO" sz="3200" b="1" dirty="0">
                <a:solidFill>
                  <a:schemeClr val="accent2"/>
                </a:solidFill>
              </a:rPr>
              <a:t>Услуги по поддержке национальной обороны</a:t>
            </a:r>
            <a:endParaRPr lang="ru-RU" altLang="ro-RO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49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>
            <a:normAutofit fontScale="90000"/>
          </a:bodyPr>
          <a:lstStyle/>
          <a:p>
            <a:pPr algn="ctr" eaLnBrk="1" hangingPunct="1"/>
            <a:r>
              <a:rPr lang="ru-RU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722245" y="136525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o-RO" sz="3600" b="1" dirty="0">
                <a:solidFill>
                  <a:schemeClr val="accent2"/>
                </a:solidFill>
                <a:sym typeface="+mn-ea"/>
              </a:rPr>
              <a:t>Резервный фонд</a:t>
            </a:r>
            <a:endParaRPr lang="ru-RU" altLang="ro-RO" sz="3600" b="1" dirty="0">
              <a:solidFill>
                <a:schemeClr val="accent2"/>
              </a:solidFill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652395" y="2117090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sym typeface="+mn-ea"/>
              </a:rPr>
              <a:t>50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sym typeface="+mn-ea"/>
              </a:rPr>
              <a:t> 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sym typeface="+mn-ea"/>
              </a:rPr>
              <a:t>00</a:t>
            </a:r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sym typeface="+mn-ea"/>
              </a:rPr>
              <a:t>0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sym typeface="+mn-ea"/>
              </a:rPr>
              <a:t>лей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sym typeface="+mn-ea"/>
            </a:endParaRPr>
          </a:p>
        </p:txBody>
      </p:sp>
      <p:sp>
        <p:nvSpPr>
          <p:cNvPr id="4" name="Speech Bubble: Rectangle 17"/>
          <p:cNvSpPr/>
          <p:nvPr/>
        </p:nvSpPr>
        <p:spPr>
          <a:xfrm>
            <a:off x="3278225" y="3102838"/>
            <a:ext cx="4645025" cy="1779588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p>
            <a:pPr algn="ctr" eaLnBrk="1" hangingPunct="1">
              <a:defRPr/>
            </a:pPr>
            <a:r>
              <a:rPr lang="ru-RU" altLang="ro-RO" sz="3200" b="1" dirty="0" smtClean="0">
                <a:solidFill>
                  <a:schemeClr val="bg1"/>
                </a:solidFill>
              </a:rPr>
              <a:t>0,37</a:t>
            </a:r>
            <a:r>
              <a:rPr lang="ro-RO" altLang="ro-RO" sz="3200" b="1" dirty="0" smtClean="0">
                <a:solidFill>
                  <a:schemeClr val="bg1"/>
                </a:solidFill>
              </a:rPr>
              <a:t>%  </a:t>
            </a:r>
            <a:r>
              <a:rPr lang="ru-RU" altLang="ro-RO" sz="3200" b="1" dirty="0">
                <a:solidFill>
                  <a:schemeClr val="bg1"/>
                </a:solidFill>
              </a:rPr>
              <a:t>из бюджета</a:t>
            </a:r>
            <a:endParaRPr lang="en-US" altLang="ro-RO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49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/>
          <a:lstStyle/>
          <a:p>
            <a:pPr algn="ctr" eaLnBrk="1" hangingPunct="1"/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5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/>
          <a:lstStyle/>
          <a:p>
            <a:pPr algn="ctr" eaLnBrk="1" hangingPunct="1"/>
            <a:r>
              <a:rPr lang="ru-RU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Повестка</a:t>
            </a:r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126" name="TextBox 9"/>
          <p:cNvSpPr txBox="1">
            <a:spLocks noChangeArrowheads="1"/>
          </p:cNvSpPr>
          <p:nvPr/>
        </p:nvSpPr>
        <p:spPr bwMode="auto">
          <a:xfrm>
            <a:off x="489528" y="1082675"/>
            <a:ext cx="1154848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ru-RU" altLang="ru-RU" sz="3000" dirty="0">
                <a:solidFill>
                  <a:srgbClr val="203864"/>
                </a:solidFill>
                <a:latin typeface="Calibri" panose="020F0502020204030204"/>
                <a:ea typeface="Calibri" panose="020F0502020204030204"/>
                <a:cs typeface="Times New Roman" panose="02020603050405020304"/>
              </a:rPr>
              <a:t>Приветственное слово и представление правил организации публичных слушаний</a:t>
            </a:r>
            <a:endParaRPr lang="ru-RU" altLang="ru-RU" sz="3000" dirty="0">
              <a:solidFill>
                <a:srgbClr val="203864"/>
              </a:solidFill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ru-RU" altLang="ru-RU" sz="30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Представление бюджета</a:t>
            </a:r>
            <a:endParaRPr lang="ru-RU" altLang="ru-RU" sz="3000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—"/>
            </a:pPr>
            <a:r>
              <a:rPr lang="ru-RU" altLang="ru-RU" sz="30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Доходы</a:t>
            </a:r>
            <a:endParaRPr lang="ru-RU" altLang="ru-RU" sz="3000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—"/>
            </a:pPr>
            <a:r>
              <a:rPr lang="ru-RU" altLang="ru-RU" sz="30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Расходы</a:t>
            </a:r>
            <a:endParaRPr lang="ru-RU" altLang="ru-RU" sz="3000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—"/>
            </a:pPr>
            <a:r>
              <a:rPr lang="ru-RU" altLang="ru-RU" sz="30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Местные налоги и сборы</a:t>
            </a:r>
            <a:endParaRPr lang="ru-RU" altLang="ru-RU" sz="3000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ru-RU" altLang="ru-RU" sz="3000" dirty="0">
                <a:solidFill>
                  <a:srgbClr val="20386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Сессия для предложений</a:t>
            </a:r>
            <a:endParaRPr lang="ru-RU" altLang="ru-RU" sz="3000" dirty="0">
              <a:solidFill>
                <a:srgbClr val="20386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ru-RU" altLang="ru-RU" sz="30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Закрытие публичных слушаний</a:t>
            </a:r>
            <a:endParaRPr lang="ru-RU" altLang="ru-RU" sz="3000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/>
          <p:nvPr/>
        </p:nvSpPr>
        <p:spPr>
          <a:xfrm>
            <a:off x="1625600" y="2152073"/>
            <a:ext cx="8876145" cy="26941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dirty="0">
                <a:solidFill>
                  <a:schemeClr val="accent2"/>
                </a:solidFill>
                <a:latin typeface="Arial Black" panose="020B0A04020102020204" pitchFamily="34" charset="0"/>
              </a:rPr>
              <a:t>Местные </a:t>
            </a:r>
            <a:endParaRPr lang="ru-RU" sz="6000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6000" dirty="0">
                <a:solidFill>
                  <a:schemeClr val="accent2"/>
                </a:solidFill>
                <a:latin typeface="Arial Black" panose="020B0A04020102020204" pitchFamily="34" charset="0"/>
              </a:rPr>
              <a:t>налоги и сборы </a:t>
            </a:r>
            <a:endParaRPr lang="ru-RU" sz="6000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sz="6000" dirty="0">
                <a:solidFill>
                  <a:schemeClr val="accent2"/>
                </a:solidFill>
                <a:latin typeface="Arial Black" panose="020B0A04020102020204" pitchFamily="34" charset="0"/>
              </a:rPr>
              <a:t>20</a:t>
            </a:r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</a:rPr>
              <a:t>2</a:t>
            </a:r>
            <a:r>
              <a:rPr lang="ro-RO" sz="6000" dirty="0">
                <a:solidFill>
                  <a:schemeClr val="accent2"/>
                </a:solidFill>
                <a:latin typeface="Arial Black" panose="020B0A04020102020204" pitchFamily="34" charset="0"/>
              </a:rPr>
              <a:t>5</a:t>
            </a:r>
            <a:endParaRPr lang="en-US" sz="60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>
            <a:normAutofit/>
          </a:bodyPr>
          <a:lstStyle/>
          <a:p>
            <a:pPr algn="ctr" eaLnBrk="1" hangingPunct="1"/>
            <a:r>
              <a:rPr lang="ru-RU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Ставки земельного налога</a:t>
            </a:r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150" y="1200150"/>
          <a:ext cx="12115799" cy="5117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73886"/>
                <a:gridCol w="3341913"/>
              </a:tblGrid>
              <a:tr h="7199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сельскохозяйственного назначения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: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lvl="1"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все земли, кроме сенокосов и пастбищ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: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lvl="1"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имеющие кадастровую оценку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alt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2,0</a:t>
                      </a: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</a:t>
                      </a: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</a:t>
                      </a: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балло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-гектар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lvl="1"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не имеющие кадастровую оценку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/>
                </a:tc>
              </a:tr>
              <a:tr h="244930">
                <a:tc vMerge="1"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110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 за га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6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2) </a:t>
                      </a: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Земли, отведенные для сенокосов и пастбищ</a:t>
                      </a:r>
                      <a:r>
                        <a:rPr lang="ro-RO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: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lvl="1"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a) </a:t>
                      </a: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имеющие кадастровую оценку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0.75 </a:t>
                      </a:r>
                      <a:r>
                        <a:rPr lang="ru-R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лей за </a:t>
                      </a:r>
                      <a:r>
                        <a:rPr lang="ru-RU" sz="14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балло</a:t>
                      </a:r>
                      <a:r>
                        <a:rPr lang="ru-R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-гектар</a:t>
                      </a:r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4930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b) </a:t>
                      </a: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не имеющие кадастровую оценку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55 </a:t>
                      </a:r>
                      <a:r>
                        <a:rPr lang="ru-R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лей за </a:t>
                      </a:r>
                      <a:r>
                        <a:rPr lang="ro-RO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ru-R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га</a:t>
                      </a:r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49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Участки земли, занятые водными объектами (озера, пруды и др.)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115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</a:t>
                      </a: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гектар зеркальной площади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236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в черте населенных пунктов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в.т.ч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.: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114300" lvl="1" indent="0" algn="just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под приусадебные участки по месту жительства, выделенные органом местного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177800" lvl="1" indent="0" algn="just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публичного управления за чертой населенного пункта из-за отсутствия в достаточном количестве земель в черте населенного пункта, не оцененные территориальным кадастровым органом по их оцененной стоимости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; 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alt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 за </a:t>
                      </a: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100 m</a:t>
                      </a:r>
                      <a:r>
                        <a:rPr lang="ro-RO" sz="1400" b="1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442">
                <a:tc>
                  <a:txBody>
                    <a:bodyPr/>
                    <a:lstStyle/>
                    <a:p>
                      <a:pPr marL="114300" lvl="1" indent="0" algn="just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2) </a:t>
                      </a: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Земли сельскохозяйственных предприятий, другие земли, не оцененные территориальным кадастровым органом по оцененной стоимости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 </a:t>
                      </a:r>
                      <a:r>
                        <a:rPr lang="ru-R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лей за </a:t>
                      </a:r>
                      <a:r>
                        <a:rPr lang="ro-RO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100 m</a:t>
                      </a:r>
                      <a:r>
                        <a:rPr lang="ro-RO" sz="1400" b="1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за чертой населенных пунктов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в.т.ч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.: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buFont typeface="+mj-lt"/>
                        <a:buNone/>
                        <a:tabLst>
                          <a:tab pos="406400" algn="l"/>
                        </a:tabLs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на которых расположены здания и сооружения, карьеры и земли, нарушенные производственной деятельностью, не оцененные территориальным кадастровым органом по оцененной стоимости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;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350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 за 1 га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4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2)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за чертой населенных пунктов, иные, чем указанные в предыдущем пункте, не оцененные Территориальным кадастровым органом по оцененной стоимости</a:t>
                      </a:r>
                      <a:r>
                        <a:rPr lang="ro-RO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o-RO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70 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лей за га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01" marR="397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>
            <a:noAutofit/>
          </a:bodyPr>
          <a:lstStyle/>
          <a:p>
            <a:pPr algn="ctr" eaLnBrk="1" hangingPunct="1"/>
            <a:r>
              <a:rPr lang="ru-RU" altLang="ro-RO" sz="3200" dirty="0">
                <a:solidFill>
                  <a:schemeClr val="bg1"/>
                </a:solidFill>
                <a:latin typeface="Arial Black" panose="020B0A04020102020204" pitchFamily="34" charset="0"/>
              </a:rPr>
              <a:t>Налог на не оцененное недвижимое имущество</a:t>
            </a:r>
            <a:endParaRPr lang="en-US" altLang="ro-RO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007" y="1491963"/>
          <a:ext cx="11734006" cy="505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3793"/>
                <a:gridCol w="2970213"/>
              </a:tblGrid>
              <a:tr h="5287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зданий и сооружений сельскохозяйственного назначения, а также для иного недвижимого имущества, не оцененного территориальными кадастровыми органами по оцененной стоимости</a:t>
                      </a: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:     </a:t>
                      </a:r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342900" lvl="0" indent="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юридических и физических лиц, осуществляющих предпринимательскую деятельность</a:t>
                      </a: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;	</a:t>
                      </a:r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ro-RO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</a:t>
                      </a: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0.1% из балансовой стоимости 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978" marR="529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4551">
                <a:tc>
                  <a:txBody>
                    <a:bodyPr/>
                    <a:lstStyle/>
                    <a:p>
                      <a:pPr marL="34290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физических лиц, иных чем указанные в предыдущем пункте</a:t>
                      </a:r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52978" marR="529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0.1% </a:t>
                      </a: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стоимости недвижимого имущество</a:t>
                      </a:r>
                      <a:endParaRPr lang="en-US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46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недвижимого имущества с иным, чем жилое или </a:t>
                      </a:r>
                      <a:r>
                        <a:rPr lang="ru-RU" sz="16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сельхозхозяйственное</a:t>
                      </a:r>
                      <a:r>
                        <a:rPr lang="ru-RU" sz="16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назначением, в том числе за исключением гаражей и земельных участков, на которых они расположены, и земель садоводческих товариществ с расположенными на них строениями или без них, не оцененное территориальными кадастровыми органами по оценённой стоимости</a:t>
                      </a:r>
                      <a:r>
                        <a:rPr lang="ro-RO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:</a:t>
                      </a:r>
                      <a:endParaRPr lang="en-US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74625" lvl="0" indent="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ru-RU" sz="16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юридических и физических лиц, осуществляющих предпринимательскую деятельность</a:t>
                      </a:r>
                      <a:r>
                        <a:rPr lang="ro-RO" sz="16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o-RO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lvl="0" algn="l">
                        <a:lnSpc>
                          <a:spcPct val="115000"/>
                        </a:lnSpc>
                        <a:buNone/>
                      </a:pPr>
                      <a:r>
                        <a:rPr lang="ro-RO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0.3% </a:t>
                      </a: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из </a:t>
                      </a:r>
                      <a:r>
                        <a:rPr lang="ru-RU" sz="16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балансовой стоимости </a:t>
                      </a:r>
                      <a:endParaRPr lang="ro-RO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978" marR="529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4551">
                <a:tc>
                  <a:txBody>
                    <a:bodyPr/>
                    <a:lstStyle/>
                    <a:p>
                      <a:pPr marL="174625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b)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для физических лиц, иных чем указанные в предыдущем пункте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52978" marR="529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0.3% </a:t>
                      </a: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из стоимости недвижимого имущество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65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недвижимого имущества, предназначенного для жилья (квартиры и индивидуальные жилые дома</a:t>
                      </a: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:</a:t>
                      </a:r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indent="342900" algn="just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a)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юридических и физических лиц, осуществляющих предпринимательскую деятельность</a:t>
                      </a:r>
                      <a:r>
                        <a:rPr lang="ro-RO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;</a:t>
                      </a:r>
                      <a:endParaRPr lang="en-U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o-RO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lvl="0" algn="l">
                        <a:lnSpc>
                          <a:spcPct val="115000"/>
                        </a:lnSpc>
                        <a:buNone/>
                      </a:pPr>
                      <a:r>
                        <a:rPr 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0.1</a:t>
                      </a:r>
                      <a:r>
                        <a:rPr lang="ru-RU" alt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r>
                        <a:rPr 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 </a:t>
                      </a: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из балансовой стоимости</a:t>
                      </a:r>
                      <a:endParaRPr lang="en-U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52978" marR="529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4551"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</a:pPr>
                      <a:r>
                        <a:rPr lang="en-US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b)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физических лиц, иных чем указанные в предыдущем пункте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2978" marR="529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0.1% </a:t>
                      </a: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из стоимости недвижимого имущество</a:t>
                      </a:r>
                      <a:endParaRPr lang="en-U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78" marR="52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>
            <a:noAutofit/>
          </a:bodyPr>
          <a:lstStyle/>
          <a:p>
            <a:pPr algn="ctr" eaLnBrk="1" hangingPunct="1"/>
            <a:r>
              <a:rPr lang="ru-RU" altLang="ro-RO" sz="3200" dirty="0">
                <a:solidFill>
                  <a:schemeClr val="bg1"/>
                </a:solidFill>
                <a:latin typeface="Arial Black" panose="020B0A04020102020204" pitchFamily="34" charset="0"/>
              </a:rPr>
              <a:t>Налог на оцененное недвижимое имущество</a:t>
            </a:r>
            <a:endParaRPr lang="en-US" altLang="ro-RO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44054" y="1270454"/>
          <a:ext cx="11503891" cy="47180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16018"/>
                <a:gridCol w="8900231"/>
                <a:gridCol w="1887642"/>
              </a:tblGrid>
              <a:tr h="512660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Недвижимое имущество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в.т.ч</a:t>
                      </a: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en-U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0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2"/>
                          </a:solidFill>
                          <a:effectLst/>
                        </a:rPr>
                        <a:t>1.</a:t>
                      </a:r>
                      <a:endParaRPr lang="en-US" sz="1600" b="1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2"/>
                          </a:solidFill>
                          <a:effectLst/>
                        </a:rPr>
                        <a:t>предназначенное для жилья (квартиры и индивидуальные жилые дома, прилегающие земельные участки</a:t>
                      </a:r>
                      <a:r>
                        <a:rPr lang="ro-RO" sz="1600" b="1" dirty="0">
                          <a:solidFill>
                            <a:schemeClr val="accent2"/>
                          </a:solidFill>
                          <a:effectLst/>
                        </a:rPr>
                        <a:t>)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 dirty="0">
                          <a:solidFill>
                            <a:schemeClr val="accent2"/>
                          </a:solidFill>
                          <a:effectLst/>
                        </a:rPr>
                        <a:t>0.</a:t>
                      </a:r>
                      <a:r>
                        <a:rPr lang="ru-RU" altLang="ro-RO" sz="1600" b="1" dirty="0">
                          <a:solidFill>
                            <a:schemeClr val="accent2"/>
                          </a:solidFill>
                          <a:effectLst/>
                        </a:rPr>
                        <a:t>1</a:t>
                      </a:r>
                      <a:r>
                        <a:rPr lang="ro-RO" sz="1600" b="1" dirty="0">
                          <a:solidFill>
                            <a:schemeClr val="accent2"/>
                          </a:solidFill>
                          <a:effectLst/>
                        </a:rPr>
                        <a:t>5%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2.</a:t>
                      </a:r>
                      <a:endParaRPr lang="en-US" sz="16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для гаражей и земельных участков, на которых они расположены</a:t>
                      </a:r>
                      <a:endParaRPr lang="en-U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0.</a:t>
                      </a:r>
                      <a:r>
                        <a:rPr lang="ru-RU" altLang="ro-RO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ro-RO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</a:t>
                      </a:r>
                      <a:endParaRPr lang="en-US" sz="16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2"/>
                          </a:solidFill>
                          <a:effectLst/>
                        </a:rPr>
                        <a:t>3.</a:t>
                      </a:r>
                      <a:endParaRPr lang="en-US" sz="1600" b="1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2"/>
                          </a:solidFill>
                          <a:effectLst/>
                        </a:rPr>
                        <a:t>для земель садоводческих товариществ с расположенными на них строениями или без них 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2"/>
                          </a:solidFill>
                          <a:effectLst/>
                        </a:rPr>
                        <a:t>0.</a:t>
                      </a:r>
                      <a:r>
                        <a:rPr lang="ru-RU" altLang="ro-RO" sz="1600" b="1">
                          <a:solidFill>
                            <a:schemeClr val="accent2"/>
                          </a:solidFill>
                          <a:effectLst/>
                        </a:rPr>
                        <a:t>0</a:t>
                      </a:r>
                      <a:r>
                        <a:rPr lang="ro-RO" sz="1600" b="1">
                          <a:solidFill>
                            <a:schemeClr val="accent2"/>
                          </a:solidFill>
                          <a:effectLst/>
                        </a:rPr>
                        <a:t>%</a:t>
                      </a:r>
                      <a:endParaRPr lang="en-US" sz="1600" b="1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4.</a:t>
                      </a:r>
                      <a:endParaRPr lang="en-US" sz="16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Сельскохозяйственные</a:t>
                      </a:r>
                      <a:r>
                        <a:rPr lang="en-US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земли с расположенными  на  них строениями</a:t>
                      </a:r>
                      <a:endParaRPr lang="en-U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0.1%</a:t>
                      </a:r>
                      <a:endParaRPr lang="en-US" sz="16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>
                          <a:solidFill>
                            <a:schemeClr val="accent2"/>
                          </a:solidFill>
                          <a:effectLst/>
                        </a:rPr>
                        <a:t>5.</a:t>
                      </a:r>
                      <a:endParaRPr lang="en-US" sz="1600" b="1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accent2"/>
                          </a:solidFill>
                          <a:effectLst/>
                        </a:rPr>
                        <a:t>Недвижимое</a:t>
                      </a:r>
                      <a:r>
                        <a:rPr lang="en-US" sz="1600" b="1" dirty="0">
                          <a:solidFill>
                            <a:schemeClr val="accent2"/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accent2"/>
                          </a:solidFill>
                          <a:effectLst/>
                        </a:rPr>
                        <a:t>имущество с иным, чем жилое или сельскохозяйственное, назначением, в том числе за исключением гаражей и земельных участков, на которых они расположены, и земель садоводческих товариществ с расположенными на них строениями или без них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o-RO" sz="1600" b="1" dirty="0">
                          <a:solidFill>
                            <a:schemeClr val="accent2"/>
                          </a:solidFill>
                          <a:effectLst/>
                        </a:rPr>
                        <a:t>0.3%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/>
                        <a:ea typeface="Times New Roman" panose="02020603050405020304" pitchFamily="18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le 1"/>
          <p:cNvSpPr>
            <a:spLocks noGrp="1"/>
          </p:cNvSpPr>
          <p:nvPr>
            <p:ph type="title"/>
          </p:nvPr>
        </p:nvSpPr>
        <p:spPr>
          <a:xfrm>
            <a:off x="153988" y="231775"/>
            <a:ext cx="11884025" cy="736600"/>
          </a:xfrm>
        </p:spPr>
        <p:txBody>
          <a:bodyPr anchor="t"/>
          <a:lstStyle/>
          <a:p>
            <a:pPr algn="ctr" eaLnBrk="1" hangingPunct="1"/>
            <a:r>
              <a:rPr lang="ru-RU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Местные сборы </a:t>
            </a:r>
            <a:r>
              <a:rPr lang="en-US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202</a:t>
            </a:r>
            <a:r>
              <a:rPr lang="ru-RU" altLang="ro-RO" dirty="0">
                <a:solidFill>
                  <a:schemeClr val="bg1"/>
                </a:solidFill>
                <a:latin typeface="Arial Black" panose="020B0A04020102020204" pitchFamily="34" charset="0"/>
              </a:rPr>
              <a:t>5</a:t>
            </a:r>
            <a:endParaRPr lang="en-US" altLang="ro-RO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12345" y="1628537"/>
          <a:ext cx="11367310" cy="3308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4186"/>
                <a:gridCol w="4013124"/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600" b="1" u="none" strike="noStrike" baseline="0" noProof="0" dirty="0">
                          <a:solidFill>
                            <a:srgbClr val="203864"/>
                          </a:solidFill>
                        </a:rPr>
                        <a:t>Сбор</a:t>
                      </a:r>
                      <a:r>
                        <a:rPr lang="en-US" sz="1600" b="1" u="none" strike="noStrike" baseline="0" noProof="0" dirty="0">
                          <a:solidFill>
                            <a:srgbClr val="203864"/>
                          </a:solidFill>
                        </a:rPr>
                        <a:t> </a:t>
                      </a:r>
                      <a:r>
                        <a:rPr lang="ru-RU" sz="1600" b="1" u="none" strike="noStrike" baseline="0" noProof="0" dirty="0">
                          <a:solidFill>
                            <a:srgbClr val="203864"/>
                          </a:solidFill>
                        </a:rPr>
                        <a:t>на организацию аукционов и лотерей</a:t>
                      </a:r>
                      <a:endParaRPr lang="ro-RO" sz="1600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1600" b="1" u="none" strike="noStrike" noProof="0" dirty="0">
                          <a:solidFill>
                            <a:srgbClr val="203864"/>
                          </a:solidFill>
                        </a:rPr>
                        <a:t>0.1 %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600" b="1" u="none" strike="noStrike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Сбор на благоустройство территорий</a:t>
                      </a:r>
                      <a:endParaRPr lang="ro-RO" sz="1600" b="1" u="none" strike="noStrike" kern="1200" noProof="0" dirty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altLang="en-US" sz="1600" b="1" u="none" strike="noStrike" kern="1200" noProof="0" dirty="0">
                          <a:solidFill>
                            <a:schemeClr val="accent2"/>
                          </a:solidFill>
                        </a:rPr>
                        <a:t>20</a:t>
                      </a:r>
                      <a:r>
                        <a:rPr lang="en-US" sz="1600" b="1" u="none" strike="noStrike" kern="1200" noProof="0" dirty="0">
                          <a:solidFill>
                            <a:schemeClr val="accent2"/>
                          </a:solidFill>
                        </a:rPr>
                        <a:t>0</a:t>
                      </a:r>
                      <a:r>
                        <a:rPr lang="ru-RU" sz="1600" b="1" u="none" strike="noStrike" kern="1200" noProof="0" dirty="0">
                          <a:solidFill>
                            <a:schemeClr val="accent2"/>
                          </a:solidFill>
                        </a:rPr>
                        <a:t> леев в год за одного работника</a:t>
                      </a:r>
                      <a:endParaRPr lang="ru-RU" sz="1600" b="1" u="none" strike="noStrike" kern="1200" noProof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600" b="1" u="none" strike="noStrike" noProof="0" dirty="0">
                          <a:solidFill>
                            <a:srgbClr val="203864"/>
                          </a:solidFill>
                        </a:rPr>
                        <a:t>Сбор</a:t>
                      </a:r>
                      <a:r>
                        <a:rPr lang="en-US" sz="1600" b="1" u="none" strike="noStrike" noProof="0" dirty="0">
                          <a:solidFill>
                            <a:srgbClr val="203864"/>
                          </a:solidFill>
                        </a:rPr>
                        <a:t> </a:t>
                      </a:r>
                      <a:r>
                        <a:rPr lang="ru-RU" sz="1600" b="1" u="none" strike="noStrike" noProof="0" dirty="0">
                          <a:solidFill>
                            <a:srgbClr val="203864"/>
                          </a:solidFill>
                        </a:rPr>
                        <a:t>за временное проживание</a:t>
                      </a:r>
                      <a:endParaRPr lang="ro-RO" sz="1600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strike="noStrike" kern="1200" dirty="0">
                          <a:solidFill>
                            <a:srgbClr val="203864"/>
                          </a:solidFill>
                        </a:rPr>
                        <a:t>5%</a:t>
                      </a:r>
                      <a:endParaRPr lang="en-US" sz="1600" b="1" i="0" u="none" strike="noStrike" kern="1200" dirty="0">
                        <a:solidFill>
                          <a:srgbClr val="203864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600" b="1" u="none" strike="noStrike" noProof="0" dirty="0">
                          <a:solidFill>
                            <a:schemeClr val="accent2"/>
                          </a:solidFill>
                        </a:rPr>
                        <a:t>Сбор</a:t>
                      </a:r>
                      <a:r>
                        <a:rPr lang="en-US" sz="1600" b="1" u="none" strike="noStrike" noProof="0" dirty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ru-RU" sz="1600" b="1" u="none" strike="noStrike" noProof="0" dirty="0">
                          <a:solidFill>
                            <a:schemeClr val="accent2"/>
                          </a:solidFill>
                        </a:rPr>
                        <a:t>за размещение рекламы</a:t>
                      </a:r>
                      <a:r>
                        <a:rPr lang="en-US" sz="1600" b="1" u="none" strike="noStrike" noProof="0" dirty="0">
                          <a:solidFill>
                            <a:schemeClr val="accent2"/>
                          </a:solidFill>
                        </a:rPr>
                        <a:t> </a:t>
                      </a:r>
                      <a:endParaRPr lang="ro-RO" sz="1600" b="1" noProof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strike="noStrike" kern="1200" dirty="0">
                          <a:solidFill>
                            <a:schemeClr val="accent2"/>
                          </a:solidFill>
                        </a:rPr>
                        <a:t>55</a:t>
                      </a:r>
                      <a:endParaRPr lang="en-US" sz="1600" b="1" i="0" u="none" strike="noStrike" kern="1200" dirty="0">
                        <a:solidFill>
                          <a:schemeClr val="accent2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6518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r>
                        <a:rPr lang="ru-RU" sz="1600" b="1" u="none" strike="noStrike" noProof="0" dirty="0">
                          <a:solidFill>
                            <a:srgbClr val="203864"/>
                          </a:solidFill>
                        </a:rPr>
                        <a:t>Сбор за рекламные устройства</a:t>
                      </a:r>
                      <a:r>
                        <a:rPr lang="en-US" sz="1600" b="1" u="none" strike="noStrike" noProof="0" dirty="0">
                          <a:solidFill>
                            <a:srgbClr val="203864"/>
                          </a:solidFill>
                        </a:rPr>
                        <a:t>:</a:t>
                      </a:r>
                      <a:endParaRPr lang="ru-RU" sz="1600" b="1" u="none" strike="noStrike" noProof="0" dirty="0">
                        <a:solidFill>
                          <a:srgbClr val="203864"/>
                        </a:solidFill>
                      </a:endParaRPr>
                    </a:p>
                    <a:p>
                      <a:pPr marL="342900" marR="0" lvl="0" indent="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600" b="1" u="none" strike="noStrike" noProof="0" dirty="0">
                          <a:solidFill>
                            <a:srgbClr val="203864"/>
                          </a:solidFill>
                        </a:rPr>
                        <a:t>До 3 </a:t>
                      </a:r>
                      <a:r>
                        <a:rPr 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ro-RO" sz="1600" b="1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1600" b="1" u="none" strike="noStrike" noProof="0" dirty="0">
                        <a:solidFill>
                          <a:srgbClr val="203864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o-RO" sz="1600" b="1" u="none" strike="noStrike" kern="1200" dirty="0">
                        <a:solidFill>
                          <a:srgbClr val="203864"/>
                        </a:solidFill>
                      </a:endParaRPr>
                    </a:p>
                    <a:p>
                      <a:pPr lvl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altLang="en-US" sz="1600" b="1" u="none" strike="noStrike" kern="1200" dirty="0">
                          <a:solidFill>
                            <a:srgbClr val="203864"/>
                          </a:solidFill>
                        </a:rPr>
                        <a:t>2</a:t>
                      </a:r>
                      <a:r>
                        <a:rPr lang="en-US" sz="1600" b="1" u="none" strike="noStrike" kern="1200" dirty="0">
                          <a:solidFill>
                            <a:srgbClr val="203864"/>
                          </a:solidFill>
                        </a:rPr>
                        <a:t>00 </a:t>
                      </a:r>
                      <a:r>
                        <a:rPr lang="ru-RU" sz="1600" b="1" u="none" strike="noStrike" kern="1200" dirty="0">
                          <a:solidFill>
                            <a:srgbClr val="203864"/>
                          </a:solidFill>
                        </a:rPr>
                        <a:t>лей</a:t>
                      </a:r>
                      <a:endParaRPr lang="en-US" sz="1600" b="1" u="none" strike="noStrike" kern="1200" dirty="0">
                        <a:solidFill>
                          <a:srgbClr val="203864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ru-RU" sz="1600" b="1" noProof="0" dirty="0">
                          <a:solidFill>
                            <a:srgbClr val="203864"/>
                          </a:solidFill>
                          <a:sym typeface="+mn-ea"/>
                        </a:rPr>
                        <a:t>От </a:t>
                      </a:r>
                      <a:r>
                        <a:rPr lang="ru-RU" altLang="ro-RO" sz="1600" b="1" noProof="0" dirty="0">
                          <a:solidFill>
                            <a:srgbClr val="203864"/>
                          </a:solidFill>
                          <a:sym typeface="+mn-ea"/>
                        </a:rPr>
                        <a:t>3</a:t>
                      </a:r>
                      <a:r>
                        <a:rPr lang="ro-RO" sz="1600" b="1" noProof="0" dirty="0">
                          <a:solidFill>
                            <a:srgbClr val="203864"/>
                          </a:solidFill>
                          <a:sym typeface="+mn-ea"/>
                        </a:rPr>
                        <a:t> </a:t>
                      </a:r>
                      <a:r>
                        <a:rPr lang="ro-RO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sym typeface="+mn-ea"/>
                        </a:rPr>
                        <a:t>m</a:t>
                      </a:r>
                      <a:r>
                        <a:rPr lang="ro-RO" sz="1600" b="1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sym typeface="+mn-ea"/>
                        </a:rPr>
                        <a:t>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600" b="1" u="none" strike="noStrike" kern="1200" noProof="0" dirty="0">
                          <a:solidFill>
                            <a:srgbClr val="203864"/>
                          </a:solidFill>
                        </a:rPr>
                        <a:t>2</a:t>
                      </a:r>
                      <a:r>
                        <a:rPr lang="en-US" sz="1600" b="1" u="none" strike="noStrike" kern="1200" noProof="0" dirty="0">
                          <a:solidFill>
                            <a:srgbClr val="203864"/>
                          </a:solidFill>
                        </a:rPr>
                        <a:t>50 </a:t>
                      </a:r>
                      <a:r>
                        <a:rPr lang="ru-RU" sz="1600" b="1" u="none" strike="noStrike" kern="1200" noProof="0" dirty="0">
                          <a:solidFill>
                            <a:srgbClr val="203864"/>
                          </a:solidFill>
                        </a:rPr>
                        <a:t>лей</a:t>
                      </a:r>
                      <a:endParaRPr lang="en-US" sz="1600" b="1" i="0" u="none" strike="noStrike" kern="1200" dirty="0">
                        <a:solidFill>
                          <a:srgbClr val="203864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7810"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ru-RU" altLang="en-US" sz="1600" dirty="0"/>
                        <a:t>Сбор на санитарную очистку</a:t>
                      </a:r>
                      <a:endParaRPr lang="ru-RU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600" b="1" noProof="0" dirty="0">
                          <a:solidFill>
                            <a:schemeClr val="accent2"/>
                          </a:solidFill>
                          <a:sym typeface="+mn-ea"/>
                        </a:rPr>
                        <a:t>24</a:t>
                      </a:r>
                      <a:r>
                        <a:rPr lang="en-US" sz="1600" b="1" noProof="0" dirty="0">
                          <a:solidFill>
                            <a:schemeClr val="accent2"/>
                          </a:solidFill>
                          <a:sym typeface="+mn-ea"/>
                        </a:rPr>
                        <a:t>0</a:t>
                      </a:r>
                      <a:r>
                        <a:rPr lang="en-US" sz="1600" b="1" u="none" strike="noStrike" kern="1200" noProof="0" dirty="0">
                          <a:solidFill>
                            <a:srgbClr val="203864"/>
                          </a:solidFill>
                        </a:rPr>
                        <a:t> </a:t>
                      </a:r>
                      <a:r>
                        <a:rPr lang="ru-RU" sz="1600" b="1" noProof="0" dirty="0">
                          <a:solidFill>
                            <a:schemeClr val="accent2"/>
                          </a:solidFill>
                          <a:sym typeface="+mn-ea"/>
                        </a:rPr>
                        <a:t>леев в год на одного жителя</a:t>
                      </a:r>
                      <a:endParaRPr lang="en-US" sz="1600" b="1" i="0" u="none" strike="noStrike" kern="1200" dirty="0">
                        <a:solidFill>
                          <a:srgbClr val="203864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27" y="231721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Местные налоги и сборы 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20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5 г.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2585" y="1315085"/>
            <a:ext cx="11829415" cy="6191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[</a:t>
            </a:r>
            <a:r>
              <a:rPr lang="ru-RU" sz="2800" dirty="0">
                <a:solidFill>
                  <a:schemeClr val="accent2"/>
                </a:solidFill>
                <a:highlight>
                  <a:srgbClr val="FFFF00"/>
                </a:highlight>
              </a:rPr>
              <a:t>Сбор за объекты торговли и/или объекты по оказанию услуг</a:t>
            </a:r>
            <a:r>
              <a:rPr lang="en-US" sz="2800" b="1" dirty="0">
                <a:solidFill>
                  <a:schemeClr val="accent2"/>
                </a:solidFill>
              </a:rPr>
              <a:t>]</a:t>
            </a:r>
            <a:endParaRPr lang="ro-RO" sz="2800" b="1" dirty="0">
              <a:solidFill>
                <a:schemeClr val="accent2"/>
              </a:solidFill>
            </a:endParaRPr>
          </a:p>
          <a:p>
            <a:pPr algn="ctr"/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851535" y="1933575"/>
            <a:ext cx="10596245" cy="43072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/>
          </a:p>
        </p:txBody>
      </p:sp>
      <p:graphicFrame>
        <p:nvGraphicFramePr>
          <p:cNvPr id="5" name="Table 4"/>
          <p:cNvGraphicFramePr/>
          <p:nvPr>
            <p:custDataLst>
              <p:tags r:id="rId1"/>
            </p:custDataLst>
          </p:nvPr>
        </p:nvGraphicFramePr>
        <p:xfrm>
          <a:off x="522605" y="1933575"/>
          <a:ext cx="11383645" cy="4403090"/>
        </p:xfrm>
        <a:graphic>
          <a:graphicData uri="http://schemas.openxmlformats.org/drawingml/2006/table">
            <a:tbl>
              <a:tblPr/>
              <a:tblGrid>
                <a:gridCol w="1467485"/>
                <a:gridCol w="2859405"/>
                <a:gridCol w="1857375"/>
                <a:gridCol w="1711960"/>
                <a:gridCol w="1807210"/>
                <a:gridCol w="1680210"/>
              </a:tblGrid>
              <a:tr h="1780540"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№ п/п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Вид  объекта торговли и/или объекта по оказанию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Ставка основного сбора  за объект торговли и/или объект по оказанию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 леях на календарный год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места расположения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  % 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ставки основного сбора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вида или категории реализованных товаров и  оказанных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(в %  ставки основного сбора)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 графика работы в режиме non-stop 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(в % ставки основного сбора)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77495">
                <a:tc gridSpan="6"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Торговые единицы розничной торговли (согласно ПП №931  от  08.12.2011 )</a:t>
                      </a:r>
                      <a:endParaRPr sz="1600" b="1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58420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Магазин, предназначенный для реализации  пищевых продуктов,  хозтоваров,  промышленных товаров, косметики и  оборудования.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7653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-до 50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6600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7589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-от 50 – до 100 м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7300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7526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Свыше 100 м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8900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8138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Торговые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Помещения по складированию продуктов,приобретенных с целью их перепродажи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единицы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оптовой 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торговли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7589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 до 100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17600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7589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-от 100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35000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>
          <a:xfrm>
            <a:off x="0" y="2669717"/>
            <a:ext cx="12192000" cy="9297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  <a:latin typeface="Arial Black" panose="020B0A04020102020204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461645" y="282575"/>
          <a:ext cx="11216640" cy="5635625"/>
        </p:xfrm>
        <a:graphic>
          <a:graphicData uri="http://schemas.openxmlformats.org/drawingml/2006/table">
            <a:tbl>
              <a:tblPr/>
              <a:tblGrid>
                <a:gridCol w="1367790"/>
                <a:gridCol w="2896235"/>
                <a:gridCol w="1829435"/>
                <a:gridCol w="1687195"/>
                <a:gridCol w="1780540"/>
                <a:gridCol w="1655445"/>
              </a:tblGrid>
              <a:tr h="1987550"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№ п/п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Вид  объекта торговли и/или объекта по оказанию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Ставка основного сбора  за объект торговли и/или объект по оказанию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 леях на календарный год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места расположения 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в  % 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sz="1400" i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ставки основного сбора</a:t>
                      </a: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вида или категории реализованных товаров и  оказанных услуг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(в %  ставки основного сбора)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Коэффициент для  графика работы в режиме non-stop 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(в % ставки основного сбора)</a:t>
                      </a:r>
                      <a:endParaRPr sz="140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3845">
                <a:tc gridSpan="6"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solidFill>
                            <a:srgbClr val="FF0000"/>
                          </a:solidFill>
                          <a:latin typeface="Calibri" panose="020F0502020204030204"/>
                          <a:ea typeface="SimSun" panose="02010600030101010101" pitchFamily="2" charset="-122"/>
                        </a:rPr>
                        <a:t>Торговые единицы розничной торговли (согласно ПП №931  от  08.12.2011 )</a:t>
                      </a:r>
                      <a:endParaRPr sz="1400" b="1">
                        <a:solidFill>
                          <a:srgbClr val="FF0000"/>
                        </a:solidFill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97282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Магазин, предназначенный для реализации  пищевых продуктов,  хозтоваров,  промышленных товаров, косметики и  оборудования.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384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-до 50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6600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384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-от 50 – до 100 м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7300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321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Свыше 100 м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8900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1,0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97282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Торговые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Помещения по складированию продуктов,приобретенных с целью их перепродажи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единицы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оптовой 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торговли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448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 до 100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17600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83210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-от 100 м</a:t>
                      </a:r>
                      <a:r>
                        <a:rPr sz="1200" b="1" baseline="30000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  <a:endParaRPr sz="1200" b="1" baseline="30000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35000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200" b="1"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200" b="1"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28575" y="7054215"/>
            <a:ext cx="12192000" cy="339725"/>
          </a:xfrm>
        </p:spPr>
        <p:txBody>
          <a:bodyPr rtlCol="0"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3200" dirty="0">
              <a:solidFill>
                <a:schemeClr val="accent1">
                  <a:lumMod val="50000"/>
                </a:schemeClr>
              </a:solidFill>
              <a:latin typeface="Arial Black" panose="020B0A04020102020204"/>
            </a:endParaRPr>
          </a:p>
        </p:txBody>
      </p:sp>
      <p:sp>
        <p:nvSpPr>
          <p:cNvPr id="5" name="Title 1"/>
          <p:cNvSpPr txBox="1"/>
          <p:nvPr/>
        </p:nvSpPr>
        <p:spPr>
          <a:xfrm>
            <a:off x="85725" y="5148231"/>
            <a:ext cx="11963400" cy="7731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ru-RU" dirty="0">
              <a:solidFill>
                <a:schemeClr val="accent2"/>
              </a:solidFill>
              <a:latin typeface="Arial Black" panose="020B0A0402010202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2275" y="1903730"/>
            <a:ext cx="11347450" cy="425958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defRPr/>
            </a:pPr>
            <a:endParaRPr lang="ro-RO" sz="2800" dirty="0">
              <a:solidFill>
                <a:schemeClr val="accent2"/>
              </a:solidFill>
              <a:latin typeface="Arial Black" panose="020B0A04020102020204"/>
            </a:endParaRPr>
          </a:p>
        </p:txBody>
      </p:sp>
      <p:graphicFrame>
        <p:nvGraphicFramePr>
          <p:cNvPr id="10" name="Table 9"/>
          <p:cNvGraphicFramePr/>
          <p:nvPr>
            <p:custDataLst>
              <p:tags r:id="rId1"/>
            </p:custDataLst>
          </p:nvPr>
        </p:nvGraphicFramePr>
        <p:xfrm>
          <a:off x="259715" y="1395730"/>
          <a:ext cx="11445240" cy="4912360"/>
        </p:xfrm>
        <a:graphic>
          <a:graphicData uri="http://schemas.openxmlformats.org/drawingml/2006/table">
            <a:tbl>
              <a:tblPr/>
              <a:tblGrid>
                <a:gridCol w="3312795"/>
                <a:gridCol w="2390775"/>
                <a:gridCol w="1511300"/>
                <a:gridCol w="1392555"/>
                <a:gridCol w="1471295"/>
                <a:gridCol w="1366520"/>
              </a:tblGrid>
              <a:tr h="1063625">
                <a:tc gridSpan="6"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>
                          <a:solidFill>
                            <a:srgbClr val="FF0000"/>
                          </a:solidFill>
                          <a:latin typeface="Calibri" panose="020F0502020204030204"/>
                          <a:ea typeface="SimSun" panose="02010600030101010101" pitchFamily="2" charset="-122"/>
                        </a:rPr>
                        <a:t>Объекты по оказанию услуг</a:t>
                      </a:r>
                      <a:r>
                        <a:rPr sz="1400" b="1">
                          <a:latin typeface="Calibri" panose="020F0502020204030204"/>
                          <a:ea typeface="SimSun" panose="02010600030101010101" pitchFamily="2" charset="-122"/>
                        </a:rPr>
                        <a:t> </a:t>
                      </a:r>
                      <a:endParaRPr sz="14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>
                          <a:solidFill>
                            <a:srgbClr val="FF0000"/>
                          </a:solidFill>
                          <a:latin typeface="Calibri" panose="020F0502020204030204"/>
                          <a:ea typeface="SimSun" panose="02010600030101010101" pitchFamily="2" charset="-122"/>
                        </a:rPr>
                        <a:t>(Секций G (45.2), I, L,M, N,R и S, разделы, группы и класс, согласно приложению №1 к Закону № 231 от 23.09.2010)</a:t>
                      </a:r>
                      <a:endParaRPr sz="1800" b="1">
                        <a:solidFill>
                          <a:srgbClr val="FF0000"/>
                        </a:solidFill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53276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1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Аптеки 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4000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18808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2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Объекты по техническому обслуживанию и ремонту автомобилей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3149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Автомойка 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3000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3276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Шиномонтаж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3000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06362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3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Салон красоты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2000 за 1 кресло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Calibri" panose="020F0502020204030204"/>
                          <a:ea typeface="SimSun" panose="02010600030101010101" pitchFamily="2" charset="-122"/>
                        </a:rPr>
                        <a:t>         1,0</a:t>
                      </a:r>
                      <a:endParaRPr sz="1600" b="1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98780" y="7081520"/>
            <a:ext cx="10885805" cy="76200"/>
          </a:xfrm>
        </p:spPr>
        <p:txBody>
          <a:bodyPr>
            <a:normAutofit fontScale="90000"/>
          </a:bodyPr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195" y="785495"/>
            <a:ext cx="11077575" cy="5945505"/>
          </a:xfrm>
        </p:spPr>
        <p:txBody>
          <a:bodyPr>
            <a:noAutofit/>
          </a:bodyPr>
          <a:p>
            <a:r>
              <a:rPr lang="en-US" altLang="en-US" sz="1200" b="1"/>
              <a:t>Для вновь созданных предприятий  сбор взимается  с момента начала деятельности  до конца  календарного года .В соответствии со ст.290 VII раздела  Налогового Кодекса  субъектами  налогообложениями являются физические  и юридические  лица  зарегистрированных в качестве  предпринимателей При наличии террасы  устанавливается  дополнительная оплата  из расчета 20 лей за 1 м 2</a:t>
            </a:r>
            <a:endParaRPr lang="en-US" altLang="en-US" sz="1200" b="1"/>
          </a:p>
          <a:p>
            <a:r>
              <a:rPr lang="en-US" altLang="en-US" sz="1200" b="1"/>
              <a:t>Сбор  с мобильных торговых единиц   ( в день):</a:t>
            </a:r>
            <a:endParaRPr lang="en-US" altLang="en-US" sz="1200" b="1"/>
          </a:p>
          <a:p>
            <a:r>
              <a:rPr lang="en-US" altLang="en-US" sz="1200" b="1"/>
              <a:t>Местным реализаторам- 50 лей; с легкового автомобиля-150 лей; с грузового автомобиля-300 лей; лоток, палатка, торговый автомат-150 лей в день; игровые аттракционы- 500 лей .</a:t>
            </a:r>
            <a:endParaRPr lang="en-US" altLang="en-US" sz="1200" b="1"/>
          </a:p>
          <a:p>
            <a:r>
              <a:rPr lang="en-US" altLang="en-US" sz="1200" b="1"/>
              <a:t>Установить места расположения для мобильных торговых единиц:</a:t>
            </a:r>
            <a:endParaRPr lang="en-US" altLang="en-US" sz="1200" b="1"/>
          </a:p>
          <a:p>
            <a:r>
              <a:rPr lang="en-US" altLang="en-US" sz="1200" b="1"/>
              <a:t>-во дворе бывшего  правления колхоза (ул. Пушкина )       -ул.Ленина (возле магазина </a:t>
            </a:r>
            <a:r>
              <a:rPr lang="en-US" altLang="en-US" sz="1200" b="1"/>
              <a:t>«</a:t>
            </a:r>
            <a:r>
              <a:rPr lang="en-US" altLang="en-US" sz="1200" b="1"/>
              <a:t>Кооприм</a:t>
            </a:r>
            <a:r>
              <a:rPr lang="en-US" altLang="en-US" sz="1200" b="1"/>
              <a:t>»</a:t>
            </a:r>
            <a:endParaRPr lang="en-US" altLang="en-US" sz="1200" b="1"/>
          </a:p>
          <a:p>
            <a:r>
              <a:rPr lang="en-US" altLang="en-US" sz="1200" b="1"/>
              <a:t>-возле детского сада                                                                        -ул.Ломоносова (тупик)  </a:t>
            </a:r>
            <a:endParaRPr lang="en-US" altLang="en-US" sz="1200" b="1"/>
          </a:p>
          <a:p>
            <a:r>
              <a:rPr lang="en-US" altLang="en-US" sz="1200" b="1"/>
              <a:t>-ниже  мойки Петкович Ал.                                                          –нижняя часть ул.Ленина</a:t>
            </a:r>
            <a:endParaRPr lang="en-US" altLang="en-US" sz="1200" b="1"/>
          </a:p>
          <a:p>
            <a:r>
              <a:rPr lang="en-US" altLang="en-US" sz="1200" b="1"/>
              <a:t>     Примечания:         Сбор за объекты торговли и/или объекты по оказанию услуг применяется:</a:t>
            </a:r>
            <a:endParaRPr lang="en-US" altLang="en-US" sz="1200" b="1"/>
          </a:p>
          <a:p>
            <a:r>
              <a:rPr lang="en-US" altLang="en-US" sz="1200" b="1"/>
              <a:t>-В случае торговых единиц розничной торговли, в зависимости от: вида объектов; торговой площади и/или для одной торговой единицы; места расположения торговой единицы; вида или категории реализованных товаров; программы деятельности;</a:t>
            </a:r>
            <a:endParaRPr lang="en-US" altLang="en-US" sz="1200" b="1"/>
          </a:p>
          <a:p>
            <a:r>
              <a:rPr lang="en-US" altLang="en-US" sz="1200" b="1"/>
              <a:t>-В случае торговых единиц cash and carry , в зависимости от: вида объектов; общей площади и/или для одной торговой единицы; места расположения торговой единицы; вида или категории реализованных товаров; программы деятельности;</a:t>
            </a:r>
            <a:endParaRPr lang="en-US" altLang="en-US" sz="1200" b="1"/>
          </a:p>
          <a:p>
            <a:r>
              <a:rPr lang="en-US" altLang="en-US" sz="1200" b="1"/>
              <a:t>-В случае торговых единиц оптовой торговли, в зависимости от: общей площади помещения по складированию; места расположения торговой единицы; вида или категории реализованных товаров; программы деятельности;</a:t>
            </a:r>
            <a:endParaRPr lang="en-US" altLang="en-US" sz="1200" b="1"/>
          </a:p>
          <a:p>
            <a:r>
              <a:rPr lang="en-US" altLang="en-US" sz="1200" b="1"/>
              <a:t>-В случае предприятий общественного питания в зависимости от: вида объектов; количества мест / торговой площади / для одной единицы; места расположения;  программы деятельности;</a:t>
            </a:r>
            <a:endParaRPr lang="en-US" altLang="en-US" sz="1200" b="1"/>
          </a:p>
          <a:p>
            <a:r>
              <a:rPr lang="en-US" altLang="en-US" sz="1200" b="1"/>
              <a:t>В случае объектов по оказанию услуг, в зависимости от: вида объектов; общей площади и/или для одной торговой единицы; места расположения объекта; вида оказанных услуг;  программы деятельности;</a:t>
            </a:r>
            <a:endParaRPr lang="en-US" altLang="en-US" sz="1200" b="1"/>
          </a:p>
          <a:p>
            <a:r>
              <a:rPr lang="en-US" altLang="en-US" sz="1200" b="1"/>
              <a:t> Начисление  сбора на санитарную очистку осуществляется ежеквартально.</a:t>
            </a:r>
            <a:endParaRPr lang="en-US" altLang="en-US" sz="1200" b="1"/>
          </a:p>
          <a:p>
            <a:r>
              <a:rPr lang="en-US" altLang="en-US" sz="1200" b="1"/>
              <a:t>  Освобождаются (Налоговые льготы, согласно ст.296, дополнительно к установленным статьей 295 Налогового кодекса):</a:t>
            </a:r>
            <a:r>
              <a:rPr lang="en-US" altLang="en-US" sz="1400"/>
              <a:t>  </a:t>
            </a:r>
            <a:endParaRPr lang="en-US" altLang="en-US" sz="1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715" y="1209675"/>
            <a:ext cx="10515600" cy="1325563"/>
          </a:xfrm>
        </p:spPr>
        <p:txBody>
          <a:bodyPr>
            <a:normAutofit fontScale="90000"/>
          </a:bodyPr>
          <a:p>
            <a:pPr algn="ctr"/>
            <a:r>
              <a:rPr lang="ru-RU" dirty="0">
                <a:solidFill>
                  <a:schemeClr val="accent2"/>
                </a:solidFill>
                <a:latin typeface="Arial Black" panose="020B0A04020102020204"/>
                <a:sym typeface="+mn-ea"/>
              </a:rPr>
              <a:t>Нам небезразлична судьба нашего сообщества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005" y="3575050"/>
            <a:ext cx="11297920" cy="118618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ru-RU" sz="3200" dirty="0">
                <a:solidFill>
                  <a:srgbClr val="FF0000"/>
                </a:solidFill>
                <a:latin typeface="Arial Black" panose="020B0A04020102020204"/>
                <a:sym typeface="+mn-ea"/>
              </a:rPr>
              <a:t>Спасибо за участие в публичных слушаниях</a:t>
            </a:r>
            <a:r>
              <a:rPr lang="ro-RO" sz="3200" dirty="0">
                <a:solidFill>
                  <a:srgbClr val="FF0000"/>
                </a:solidFill>
                <a:latin typeface="Arial Black" panose="020B0A04020102020204"/>
                <a:sym typeface="+mn-ea"/>
              </a:rPr>
              <a:t>!</a:t>
            </a:r>
            <a:endParaRPr lang="en-US" sz="36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0826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1" name="Title 1"/>
          <p:cNvSpPr>
            <a:spLocks noGrp="1"/>
          </p:cNvSpPr>
          <p:nvPr>
            <p:ph type="title"/>
          </p:nvPr>
        </p:nvSpPr>
        <p:spPr>
          <a:xfrm>
            <a:off x="153988" y="1738"/>
            <a:ext cx="11884025" cy="1239806"/>
          </a:xfrm>
        </p:spPr>
        <p:txBody>
          <a:bodyPr anchor="t">
            <a:norm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ПРАВИЛА </a:t>
            </a:r>
            <a:br>
              <a:rPr lang="en-US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</a:br>
            <a:r>
              <a:rPr lang="ru-RU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ПРОВЕДЕНИЯ </a:t>
            </a:r>
            <a:r>
              <a:rPr lang="ro-RO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ПУБЛИЧН</a:t>
            </a:r>
            <a:r>
              <a:rPr lang="ru-RU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ЫХ</a:t>
            </a:r>
            <a:r>
              <a:rPr lang="ro-RO" sz="32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  <a:t> СЛУШАНИЙ</a:t>
            </a:r>
            <a:br>
              <a:rPr lang="ru-RU" altLang="ro-RO" sz="16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</a:rPr>
            </a:br>
            <a:endParaRPr lang="en-US" altLang="ro-RO" sz="16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3987" y="1206500"/>
          <a:ext cx="11879893" cy="5146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1700"/>
                <a:gridCol w="5898193"/>
              </a:tblGrid>
              <a:tr h="5146675">
                <a:tc>
                  <a:txBody>
                    <a:bodyPr/>
                    <a:lstStyle/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endParaRPr lang="ru-RU" sz="2000" b="0" kern="1200" noProof="0" dirty="0">
                        <a:solidFill>
                          <a:schemeClr val="tx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tx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Цель публичных слушаний – предоставить каждому гражданину возможность выразить свое мнение по обсуждаемым вопросам.</a:t>
                      </a:r>
                      <a:endParaRPr lang="ru-RU" sz="2000" b="0" kern="1200" noProof="0" dirty="0">
                        <a:solidFill>
                          <a:schemeClr val="tx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accent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Регистрация участников, желающих выступить, проводится в начале слушаний или через подачу записки Секретарю во время слушаний.</a:t>
                      </a:r>
                      <a:endParaRPr lang="ru-RU" sz="2000" b="0" kern="1200" noProof="0" dirty="0">
                        <a:solidFill>
                          <a:schemeClr val="accent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tx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Выступать могут только зарегистрированные участники.</a:t>
                      </a:r>
                      <a:endParaRPr lang="ru-RU" sz="2000" b="0" kern="1200" noProof="0" dirty="0">
                        <a:solidFill>
                          <a:schemeClr val="tx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accent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Каждому выступающему отводится 5 минут. Если выступающих больше 10, модератор может сократить время до 3 минут.</a:t>
                      </a:r>
                      <a:endParaRPr lang="ru-RU" sz="2000" b="0" kern="1200" noProof="0" dirty="0">
                        <a:solidFill>
                          <a:schemeClr val="accent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tx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Выступления проходят в порядке регистрации.</a:t>
                      </a:r>
                      <a:endParaRPr lang="ru-RU" sz="2000" b="0" kern="1200" noProof="0" dirty="0">
                        <a:solidFill>
                          <a:schemeClr val="tx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519430" lvl="0" indent="-342900" algn="just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kern="1200" noProof="0" dirty="0">
                          <a:solidFill>
                            <a:schemeClr val="accent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Другие участники не могут выступать, пока не завершится очередь зарегистрированных.</a:t>
                      </a:r>
                      <a:endParaRPr lang="ru-RU" sz="2000" b="0" kern="1200" noProof="0" dirty="0">
                        <a:solidFill>
                          <a:schemeClr val="accent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lang="ru-RU" sz="2000" b="0" kern="1200" noProof="0" dirty="0">
                        <a:solidFill>
                          <a:schemeClr val="accent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defRPr/>
                      </a:pPr>
                      <a:r>
                        <a:rPr lang="ru-RU" sz="2000" b="0" kern="1200" noProof="0" dirty="0">
                          <a:solidFill>
                            <a:schemeClr val="accent2"/>
                          </a:solidFill>
                          <a:latin typeface="+mn-lt"/>
                          <a:ea typeface="Calibri" panose="020F0502020204030204"/>
                          <a:cs typeface="Times New Roman" panose="02020603050405020304"/>
                        </a:rPr>
                        <a:t>Каждый человек может выступить повторно только после того, как выступят все желающие.</a:t>
                      </a:r>
                      <a:endParaRPr lang="ru-RU" sz="2000" b="0" kern="1200" noProof="0" dirty="0">
                        <a:solidFill>
                          <a:schemeClr val="accent2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rgbClr val="203864"/>
                          </a:solidFill>
                          <a:latin typeface="+mn-lt"/>
                        </a:rPr>
                        <a:t>Дебаты во время слушаний запрещены.</a:t>
                      </a:r>
                      <a:endParaRPr lang="ru-RU" sz="2000" b="0" i="0" u="none" strike="noStrike" kern="1200" noProof="0" dirty="0">
                        <a:solidFill>
                          <a:srgbClr val="203864"/>
                        </a:solidFill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Участники с письменными предложениями оставляют копии Секретарю.</a:t>
                      </a:r>
                      <a:endParaRPr lang="ru-RU" sz="2000" b="0" i="0" u="none" strike="noStrike" kern="1200" noProof="0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rgbClr val="203864"/>
                          </a:solidFill>
                          <a:latin typeface="+mn-lt"/>
                        </a:rPr>
                        <a:t>Все присутствующие должны относиться друг к другу уважительно.</a:t>
                      </a:r>
                      <a:endParaRPr lang="ru-RU" sz="2000" b="0" i="0" u="none" strike="noStrike" kern="1200" noProof="0" dirty="0">
                        <a:solidFill>
                          <a:srgbClr val="203864"/>
                        </a:solidFill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Длительность слушаний – не более 3 часов.</a:t>
                      </a:r>
                      <a:endParaRPr lang="ru-RU" sz="2000" b="0" i="0" u="none" strike="noStrike" kern="1200" noProof="0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rgbClr val="203864"/>
                          </a:solidFill>
                          <a:latin typeface="+mn-lt"/>
                        </a:rPr>
                        <a:t>Модератор может завершить слушания, если:</a:t>
                      </a:r>
                      <a:endParaRPr lang="ru-RU" sz="2000" b="0" i="0" u="none" strike="noStrike" kern="1200" noProof="0" dirty="0">
                        <a:solidFill>
                          <a:srgbClr val="203864"/>
                        </a:solidFill>
                        <a:latin typeface="+mn-lt"/>
                      </a:endParaRPr>
                    </a:p>
                    <a:p>
                      <a:pPr marL="800100" lvl="1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ru-RU" sz="2000" b="0" i="0" u="none" strike="noStrike" kern="1200" noProof="0" dirty="0">
                          <a:solidFill>
                            <a:srgbClr val="203864"/>
                          </a:solidFill>
                          <a:latin typeface="+mn-lt"/>
                        </a:rPr>
                        <a:t>все желающие выступили;</a:t>
                      </a:r>
                      <a:endParaRPr lang="ru-RU" sz="2000" b="0" i="0" u="none" strike="noStrike" kern="1200" noProof="0" dirty="0">
                        <a:solidFill>
                          <a:srgbClr val="203864"/>
                        </a:solidFill>
                        <a:latin typeface="+mn-lt"/>
                      </a:endParaRPr>
                    </a:p>
                    <a:p>
                      <a:pPr marL="800100" lvl="1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ru-RU" sz="2000" b="0" i="0" u="none" strike="noStrike" kern="1200" noProof="0" dirty="0">
                          <a:solidFill>
                            <a:srgbClr val="203864"/>
                          </a:solidFill>
                          <a:latin typeface="+mn-lt"/>
                        </a:rPr>
                        <a:t>истекло время слушаний.</a:t>
                      </a:r>
                      <a:endParaRPr lang="ru-RU" sz="2000" b="0" i="0" u="none" strike="noStrike" kern="1200" noProof="0" dirty="0">
                        <a:solidFill>
                          <a:srgbClr val="203864"/>
                        </a:solidFill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2000" b="0" i="0" u="none" strike="noStrike" kern="1200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Аплодисменты во время слушаний неуместны.</a:t>
                      </a:r>
                      <a:endParaRPr lang="ru-RU" sz="2000" b="0" i="0" u="none" strike="noStrike" kern="1200" noProof="0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ru-RU" sz="2000" b="0" i="0" u="none" strike="noStrike" kern="1200" noProof="0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i="1" u="none" strike="noStrike" kern="1200" noProof="0" dirty="0">
                          <a:solidFill>
                            <a:srgbClr val="203864"/>
                          </a:solidFill>
                        </a:rPr>
                        <a:t>Организационный комитет</a:t>
                      </a:r>
                      <a:endParaRPr lang="ru-RU" sz="20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51" y="1115580"/>
            <a:ext cx="11864914" cy="3112398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ru-RU" sz="9600" dirty="0">
                <a:solidFill>
                  <a:schemeClr val="bg1"/>
                </a:solidFill>
                <a:latin typeface="Arial Black" panose="020B0A04020102020204" pitchFamily="34" charset="0"/>
              </a:rPr>
              <a:t>БЮДЖЕТ</a:t>
            </a:r>
            <a:br>
              <a:rPr lang="ro-RO" sz="96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o-RO" sz="9600" dirty="0">
                <a:solidFill>
                  <a:schemeClr val="bg1"/>
                </a:solidFill>
                <a:latin typeface="Arial Black" panose="020B0A04020102020204" pitchFamily="34" charset="0"/>
              </a:rPr>
              <a:t>20</a:t>
            </a:r>
            <a:r>
              <a:rPr lang="en-US" sz="96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  <a:r>
              <a:rPr lang="ro-RO" sz="9600" dirty="0">
                <a:solidFill>
                  <a:schemeClr val="bg1"/>
                </a:solidFill>
                <a:latin typeface="Arial Black" panose="020B0A04020102020204" pitchFamily="34" charset="0"/>
              </a:rPr>
              <a:t>5</a:t>
            </a:r>
            <a:endParaRPr lang="en-US" sz="9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50" y="4299038"/>
            <a:ext cx="11864915" cy="951674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2"/>
                </a:solidFill>
              </a:rPr>
              <a:t>[</a:t>
            </a:r>
            <a:r>
              <a:rPr lang="ru-RU" sz="5000" b="1" dirty="0">
                <a:solidFill>
                  <a:srgbClr val="ED7D31"/>
                </a:solidFill>
                <a:latin typeface="Arial Black" panose="020B0A04020102020204" pitchFamily="34" charset="0"/>
              </a:rPr>
              <a:t>Проект</a:t>
            </a:r>
            <a:r>
              <a:rPr lang="en-US" sz="5400" b="1" dirty="0">
                <a:solidFill>
                  <a:schemeClr val="accent2"/>
                </a:solidFill>
              </a:rPr>
              <a:t>]</a:t>
            </a:r>
            <a:endParaRPr lang="en-US" sz="5400" b="1" dirty="0">
              <a:solidFill>
                <a:schemeClr val="accent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6096000"/>
            <a:ext cx="1577439" cy="4721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89" y="6032051"/>
            <a:ext cx="1200150" cy="6000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6446" y="5177388"/>
            <a:ext cx="3201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Мероприятие организованно при поддержке программы Мое сообщество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6446" y="311840"/>
            <a:ext cx="118649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Примэрия </a:t>
            </a:r>
            <a:r>
              <a:rPr lang="ru-RU" altLang="ro-RO" sz="3600" b="1" dirty="0">
                <a:solidFill>
                  <a:schemeClr val="accent1">
                    <a:lumMod val="50000"/>
                  </a:schemeClr>
                </a:solidFill>
              </a:rPr>
              <a:t>ГАЙДАР</a:t>
            </a:r>
            <a:endParaRPr lang="ru-RU" altLang="ro-RO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6096000"/>
            <a:ext cx="1577439" cy="4721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89" y="6032051"/>
            <a:ext cx="1200150" cy="6000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Бюджет</a:t>
            </a:r>
            <a:r>
              <a:rPr lang="ro-RO" dirty="0">
                <a:solidFill>
                  <a:schemeClr val="bg1"/>
                </a:solidFill>
                <a:latin typeface="Arial Black" panose="020B0A04020102020204" pitchFamily="34" charset="0"/>
              </a:rPr>
              <a:t> 2025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3711" y="1839411"/>
            <a:ext cx="6400800" cy="9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5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13</a:t>
            </a:r>
            <a:r>
              <a:rPr lang="ru-RU" altLang="en-US" sz="5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ru-RU" sz="5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737</a:t>
            </a:r>
            <a:r>
              <a:rPr lang="ru-RU" altLang="en-US" sz="5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600 лей</a:t>
            </a:r>
            <a:endParaRPr lang="ru-RU" altLang="en-US" sz="5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79921" y="2906526"/>
            <a:ext cx="0" cy="76059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095874" y="2862469"/>
            <a:ext cx="0" cy="804656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5479" y="2862469"/>
            <a:ext cx="6730395" cy="4405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6550" y="3711182"/>
            <a:ext cx="42210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Доходы</a:t>
            </a:r>
            <a:endParaRPr lang="ro-RO" sz="36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откуда деньги</a:t>
            </a:r>
            <a:r>
              <a:rPr lang="ro-RO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)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39853" y="3766630"/>
            <a:ext cx="60966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Расходы</a:t>
            </a:r>
            <a:endParaRPr lang="ro-RO" sz="36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на что тратим деньги</a:t>
            </a:r>
            <a:r>
              <a:rPr lang="ro-RO" sz="36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)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6122127" y="2451412"/>
            <a:ext cx="0" cy="434663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53327" y="231721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/>
              </a:rPr>
              <a:t>Сравнительный анализ бюджетов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1196" y="2042307"/>
          <a:ext cx="4306529" cy="3758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579"/>
                <a:gridCol w="2647950"/>
              </a:tblGrid>
              <a:tr h="1252806"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2023</a:t>
                      </a:r>
                      <a:r>
                        <a:rPr lang="en-US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г.</a:t>
                      </a:r>
                      <a:endParaRPr lang="en-US" sz="2400" b="1" dirty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16 021 700 </a:t>
                      </a:r>
                      <a:r>
                        <a:rPr lang="ru-RU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лей</a:t>
                      </a:r>
                      <a:endParaRPr lang="ru-RU" sz="2400" b="1" dirty="0" smtClean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52806"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2024</a:t>
                      </a:r>
                      <a:r>
                        <a:rPr lang="ru-RU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 г.</a:t>
                      </a:r>
                      <a:endParaRPr lang="en-US" sz="2400" b="1" dirty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23 809 790 </a:t>
                      </a:r>
                      <a:r>
                        <a:rPr lang="ru-RU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лей</a:t>
                      </a:r>
                      <a:endParaRPr lang="en-US" sz="2400" b="1" dirty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52806"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2025</a:t>
                      </a:r>
                      <a:r>
                        <a:rPr lang="ru-RU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 г.</a:t>
                      </a:r>
                      <a:endParaRPr lang="en-US" sz="2400" b="1" dirty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ro-RO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3 737 600</a:t>
                      </a:r>
                      <a:r>
                        <a:rPr lang="ro-RO" sz="2400" b="1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2400" b="1" dirty="0">
                          <a:ln>
                            <a:noFill/>
                          </a:ln>
                          <a:solidFill>
                            <a:schemeClr val="tx2"/>
                          </a:solidFill>
                        </a:rPr>
                        <a:t>лей</a:t>
                      </a:r>
                      <a:endParaRPr lang="en-US" sz="2400" b="1" dirty="0">
                        <a:ln>
                          <a:noFill/>
                        </a:ln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5425389" y="1478636"/>
          <a:ext cx="6064252" cy="4885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3327" y="231720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/>
              </a:rPr>
              <a:t>Бюджет</a:t>
            </a:r>
            <a:r>
              <a:rPr lang="ro-RO" dirty="0">
                <a:solidFill>
                  <a:schemeClr val="bg1"/>
                </a:solidFill>
                <a:latin typeface="Arial Black" panose="020B0A04020102020204"/>
              </a:rPr>
              <a:t> 2025</a:t>
            </a:r>
            <a:endParaRPr lang="en-US" dirty="0">
              <a:solidFill>
                <a:schemeClr val="bg1"/>
              </a:solidFill>
              <a:latin typeface="Arial Black" panose="020B0A0402010202020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67852" y="2741392"/>
            <a:ext cx="42562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>
                <a:solidFill>
                  <a:srgbClr val="ED7D31"/>
                </a:solidFill>
                <a:latin typeface="Arial Black" panose="020B0A04020102020204" pitchFamily="34" charset="0"/>
              </a:rPr>
              <a:t>Доходы</a:t>
            </a:r>
            <a:endParaRPr lang="ru-RU" sz="7200" b="1" dirty="0">
              <a:solidFill>
                <a:srgbClr val="ED7D3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Откуда деньги</a:t>
            </a:r>
            <a:r>
              <a:rPr lang="ro-RO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)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292153" y="1200288"/>
          <a:ext cx="11899847" cy="5423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5" name="Rectangle 14"/>
          <p:cNvSpPr/>
          <p:nvPr/>
        </p:nvSpPr>
        <p:spPr>
          <a:xfrm>
            <a:off x="0" y="1"/>
            <a:ext cx="12192000" cy="108307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3327" y="231721"/>
            <a:ext cx="11885345" cy="736847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Откуда деньги?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9550" y="1200288"/>
            <a:ext cx="11829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2"/>
                </a:solidFill>
              </a:rPr>
              <a:t>Структура доходов</a:t>
            </a:r>
            <a:endParaRPr lang="en-US" sz="3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96*377"/>
  <p:tag name="TABLE_ENDDRAG_RECT" val="41*152*896*377"/>
</p:tagLst>
</file>

<file path=ppt/tags/tag2.xml><?xml version="1.0" encoding="utf-8"?>
<p:tagLst xmlns:p="http://schemas.openxmlformats.org/presentationml/2006/main">
  <p:tag name="TABLE_ENDDRAG_ORIGIN_RECT" val="883*368"/>
  <p:tag name="TABLE_ENDDRAG_RECT" val="36*22*883*368"/>
</p:tagLst>
</file>

<file path=ppt/tags/tag3.xml><?xml version="1.0" encoding="utf-8"?>
<p:tagLst xmlns:p="http://schemas.openxmlformats.org/presentationml/2006/main">
  <p:tag name="TABLE_ENDDRAG_ORIGIN_RECT" val="901*386"/>
  <p:tag name="TABLE_ENDDRAG_RECT" val="20*109*901*38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58488C4305C4AADBCAC934C6DA5FA" ma:contentTypeVersion="20" ma:contentTypeDescription="Create a new document." ma:contentTypeScope="" ma:versionID="0380bcb0b4cca3f0125df2823698ff60">
  <xsd:schema xmlns:xsd="http://www.w3.org/2001/XMLSchema" xmlns:xs="http://www.w3.org/2001/XMLSchema" xmlns:p="http://schemas.microsoft.com/office/2006/metadata/properties" xmlns:ns1="http://schemas.microsoft.com/sharepoint/v3" xmlns:ns2="a4a171f7-7c1b-417f-863d-356437942985" xmlns:ns3="28f040e9-7871-4f18-addb-b1dd6301a3da" targetNamespace="http://schemas.microsoft.com/office/2006/metadata/properties" ma:root="true" ma:fieldsID="bb17b6249e06d669a5ee761774994d73" ns1:_="" ns2:_="" ns3:_="">
    <xsd:import namespace="http://schemas.microsoft.com/sharepoint/v3"/>
    <xsd:import namespace="a4a171f7-7c1b-417f-863d-356437942985"/>
    <xsd:import namespace="28f040e9-7871-4f18-addb-b1dd6301a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171f7-7c1b-417f-863d-356437942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e952b0e-87b1-4651-bd97-4ae9bbb31c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40e9-7871-4f18-addb-b1dd6301a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e5ae425-3227-4eb6-b72c-6d50dca51a48}" ma:internalName="TaxCatchAll" ma:showField="CatchAllData" ma:web="28f040e9-7871-4f18-addb-b1dd6301a3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a4a171f7-7c1b-417f-863d-356437942985">
      <Terms xmlns="http://schemas.microsoft.com/office/infopath/2007/PartnerControls"/>
    </lcf76f155ced4ddcb4097134ff3c332f>
    <TaxCatchAll xmlns="28f040e9-7871-4f18-addb-b1dd6301a3da" xsi:nil="true"/>
  </documentManagement>
</p:properties>
</file>

<file path=customXml/itemProps4.xml><?xml version="1.0" encoding="utf-8"?>
<ds:datastoreItem xmlns:ds="http://schemas.openxmlformats.org/officeDocument/2006/customXml" ds:itemID="{5AFD4F1C-3375-48B5-873A-732245DF719A}">
  <ds:schemaRefs/>
</ds:datastoreItem>
</file>

<file path=customXml/itemProps5.xml><?xml version="1.0" encoding="utf-8"?>
<ds:datastoreItem xmlns:ds="http://schemas.openxmlformats.org/officeDocument/2006/customXml" ds:itemID="{C0C99DA9-E0F7-4308-8301-E9B63458E72A}">
  <ds:schemaRefs/>
</ds:datastoreItem>
</file>

<file path=customXml/itemProps6.xml><?xml version="1.0" encoding="utf-8"?>
<ds:datastoreItem xmlns:ds="http://schemas.openxmlformats.org/officeDocument/2006/customXml" ds:itemID="{57407EE9-A0F1-47FD-B5C5-74AAA28E1DD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15038</Words>
  <Application>WPS Presentation</Application>
  <PresentationFormat>Широкоэкранный</PresentationFormat>
  <Paragraphs>937</Paragraphs>
  <Slides>39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53" baseType="lpstr">
      <vt:lpstr>Arial</vt:lpstr>
      <vt:lpstr>SimSun</vt:lpstr>
      <vt:lpstr>Wingdings</vt:lpstr>
      <vt:lpstr>Calibri</vt:lpstr>
      <vt:lpstr>Arial Black</vt:lpstr>
      <vt:lpstr>Arial Black</vt:lpstr>
      <vt:lpstr>Calibri Light</vt:lpstr>
      <vt:lpstr>Calibri</vt:lpstr>
      <vt:lpstr>Times New Roman</vt:lpstr>
      <vt:lpstr>Times New Roman</vt:lpstr>
      <vt:lpstr>Symbol</vt:lpstr>
      <vt:lpstr>Microsoft YaHei</vt:lpstr>
      <vt:lpstr>Arial Unicode MS</vt:lpstr>
      <vt:lpstr>Office Theme</vt:lpstr>
      <vt:lpstr>PowerPoint 演示文稿</vt:lpstr>
      <vt:lpstr>Добро пожаловать на публичные слушания!</vt:lpstr>
      <vt:lpstr>Повестка</vt:lpstr>
      <vt:lpstr>ПРАВИЛА  ПРОВЕДЕНИЯ ПУБЛИЧНЫХ СЛУШАНИЙ </vt:lpstr>
      <vt:lpstr>БЮДЖЕТ 2025</vt:lpstr>
      <vt:lpstr>Бюджет 2025</vt:lpstr>
      <vt:lpstr>Сравнительный анализ бюджетов</vt:lpstr>
      <vt:lpstr>Бюджет 2025</vt:lpstr>
      <vt:lpstr>Откуда деньги?</vt:lpstr>
      <vt:lpstr>Откуда деньги?</vt:lpstr>
      <vt:lpstr>Откуда деньги?</vt:lpstr>
      <vt:lpstr>Откуда деньги?</vt:lpstr>
      <vt:lpstr>Бюджет 2025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На что тратим деньги?</vt:lpstr>
      <vt:lpstr>PowerPoint 演示文稿</vt:lpstr>
      <vt:lpstr>PowerPoint 演示文稿</vt:lpstr>
      <vt:lpstr>Ставки земельного налога</vt:lpstr>
      <vt:lpstr>Налог на не оцененное недвижимое имущество</vt:lpstr>
      <vt:lpstr>Налог на оцененное недвижимое имущество</vt:lpstr>
      <vt:lpstr>Местные сборы 2025</vt:lpstr>
      <vt:lpstr>Местные налоги и сборы 2025 г.</vt:lpstr>
      <vt:lpstr>PowerPoint 演示文稿</vt:lpstr>
      <vt:lpstr>PowerPoint 演示文稿</vt:lpstr>
      <vt:lpstr>PowerPoint 演示文稿</vt:lpstr>
      <vt:lpstr>Нам небезразлична судьба нашего сообщества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BUGETUL 2019</dc:title>
  <dc:creator>Igor Mironiuc</dc:creator>
  <cp:lastModifiedBy>Lenovo1</cp:lastModifiedBy>
  <cp:revision>88</cp:revision>
  <dcterms:created xsi:type="dcterms:W3CDTF">2018-11-08T15:44:00Z</dcterms:created>
  <dcterms:modified xsi:type="dcterms:W3CDTF">2024-11-29T09:38:01Z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0x01010024E58488C4305C4AADBCAC934C6DA5FA</vt:lpwstr>
  </property>
  <property fmtid="{D5CDD505-2E9C-101B-9397-08002B2CF9AE}" pid="3" name="ICV">
    <vt:lpwstr>A70B7B0816DE4ACD99E6C8745F34537A_12</vt:lpwstr>
  </property>
  <property fmtid="{D5CDD505-2E9C-101B-9397-08002B2CF9AE}" pid="4" name="KSOProductBuildVer">
    <vt:lpwstr>1033-12.2.0.18911</vt:lpwstr>
  </property>
</Properties>
</file>