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91" r:id="rId4"/>
    <p:sldId id="305" r:id="rId5"/>
    <p:sldId id="286" r:id="rId6"/>
    <p:sldId id="288" r:id="rId7"/>
    <p:sldId id="306" r:id="rId8"/>
    <p:sldId id="312" r:id="rId9"/>
    <p:sldId id="302" r:id="rId10"/>
    <p:sldId id="315" r:id="rId11"/>
    <p:sldId id="316" r:id="rId12"/>
    <p:sldId id="303" r:id="rId13"/>
    <p:sldId id="304" r:id="rId14"/>
    <p:sldId id="313" r:id="rId15"/>
    <p:sldId id="307" r:id="rId16"/>
    <p:sldId id="314" r:id="rId17"/>
    <p:sldId id="309" r:id="rId18"/>
    <p:sldId id="310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s Ghiletchi" initials="SG" lastIdx="6" clrIdx="0">
    <p:extLst>
      <p:ext uri="{19B8F6BF-5375-455C-9EA6-DF929625EA0E}">
        <p15:presenceInfo xmlns:p15="http://schemas.microsoft.com/office/powerpoint/2012/main" userId="S::stas.ghiletchi@ipre.md::2b1c509c-7568-437f-9b45-dc75e5b71b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CF169"/>
    <a:srgbClr val="FFD96E"/>
    <a:srgbClr val="806D38"/>
    <a:srgbClr val="80775E"/>
    <a:srgbClr val="EAB557"/>
    <a:srgbClr val="FFF0BF"/>
    <a:srgbClr val="E9D25A"/>
    <a:srgbClr val="F6F6F6"/>
    <a:srgbClr val="E9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88869"/>
  </p:normalViewPr>
  <p:slideViewPr>
    <p:cSldViewPr snapToGrid="0">
      <p:cViewPr varScale="1">
        <p:scale>
          <a:sx n="49" d="100"/>
          <a:sy n="49" d="100"/>
        </p:scale>
        <p:origin x="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IEA\iea%20noiembrie%202021\bugetul%20pentru%20cet&#259;&#539;eni\gaidarbp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IEA\iea%20noiembrie%202021\bugetul%20pentru%20cet&#259;&#539;eni\gaidarbp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ictoria\Desktop\IEA\iea%20noiembrie%202021\rapoarte%20chestionare\gaida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Victoria\Desktop\IEA\iea%20noiembrie%202021\rapoarte%20chestionare\gaida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Victoria\Desktop\IEA\iea%20noiembrie%202021\rapoarte%20chestionare\gaida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Victoria\Desktop\IEA\iea%20noiembrie%202021\rapoarte%20chestionare\gaida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Victoria\Desktop\IEA\iea%20noiembrie%202021\rapoarte%20chestionare\gaida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Victoria\Desktop\IEA\iea%20noiembrie%202021\rapoarte%20chestionare\gaidar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5844269466321"/>
          <c:y val="0.38957840502095448"/>
          <c:w val="0.35968009979010418"/>
          <c:h val="0.5000884218793373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A7-491C-BA7E-318B5837E2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A7-491C-BA7E-318B5837E2A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A7-491C-BA7E-318B5837E2A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A7-491C-BA7E-318B5837E2A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6A7-491C-BA7E-318B5837E2A4}"/>
              </c:ext>
            </c:extLst>
          </c:dPt>
          <c:dLbls>
            <c:dLbl>
              <c:idx val="0"/>
              <c:layout>
                <c:manualLayout>
                  <c:x val="0.18111842663317398"/>
                  <c:y val="-7.568555659151075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49661470953505"/>
                      <c:h val="0.15196647280654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A7-491C-BA7E-318B5837E2A4}"/>
                </c:ext>
              </c:extLst>
            </c:dLbl>
            <c:dLbl>
              <c:idx val="1"/>
              <c:layout>
                <c:manualLayout>
                  <c:x val="0.11703630796150472"/>
                  <c:y val="-9.06042498112394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7-491C-BA7E-318B5837E2A4}"/>
                </c:ext>
              </c:extLst>
            </c:dLbl>
            <c:dLbl>
              <c:idx val="2"/>
              <c:layout>
                <c:manualLayout>
                  <c:x val="-0.14777870492649806"/>
                  <c:y val="4.13714534602794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A7-491C-BA7E-318B5837E2A4}"/>
                </c:ext>
              </c:extLst>
            </c:dLbl>
            <c:dLbl>
              <c:idx val="3"/>
              <c:layout>
                <c:manualLayout>
                  <c:x val="-0.1133045537872963"/>
                  <c:y val="-9.87909268471950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3888888888884"/>
                      <c:h val="0.13206464411209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6A7-491C-BA7E-318B5837E2A4}"/>
                </c:ext>
              </c:extLst>
            </c:dLbl>
            <c:dLbl>
              <c:idx val="4"/>
              <c:layout>
                <c:manualLayout>
                  <c:x val="4.486830770472728E-2"/>
                  <c:y val="-0.1247241372270125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05555555555555"/>
                      <c:h val="0.14003236267865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6A7-491C-BA7E-318B5837E2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налоги и сборы на товары и услуги</c:v>
                </c:pt>
                <c:pt idx="1">
                  <c:v>трансферты</c:v>
                </c:pt>
                <c:pt idx="2">
                  <c:v>налоги на доходы</c:v>
                </c:pt>
                <c:pt idx="3">
                  <c:v>налоги на собственность</c:v>
                </c:pt>
                <c:pt idx="4">
                  <c:v>прочие доходы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3.4700000000000002E-2</c:v>
                </c:pt>
                <c:pt idx="1">
                  <c:v>0.71660000000000001</c:v>
                </c:pt>
                <c:pt idx="2">
                  <c:v>7.2099999999999997E-2</c:v>
                </c:pt>
                <c:pt idx="3">
                  <c:v>4.6399999999999997E-2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A7-491C-BA7E-318B5837E2A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75160261101193"/>
          <c:y val="0.20871981481156726"/>
          <c:w val="0.58321093864052176"/>
          <c:h val="0.870383327407221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B1-4888-9E22-10CC4D268417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B1-4888-9E22-10CC4D268417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B1-4888-9E22-10CC4D268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B1-4888-9E22-10CC4D268417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B1-4888-9E22-10CC4D268417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B1-4888-9E22-10CC4D268417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B1-4888-9E22-10CC4D268417}"/>
              </c:ext>
            </c:extLst>
          </c:dPt>
          <c:dPt>
            <c:idx val="7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B1-4888-9E22-10CC4D268417}"/>
              </c:ext>
            </c:extLst>
          </c:dPt>
          <c:dLbls>
            <c:dLbl>
              <c:idx val="0"/>
              <c:layout>
                <c:manualLayout>
                  <c:x val="4.4609665427509292E-2"/>
                  <c:y val="0.271714922048997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1-4888-9E22-10CC4D268417}"/>
                </c:ext>
              </c:extLst>
            </c:dLbl>
            <c:dLbl>
              <c:idx val="1"/>
              <c:layout>
                <c:manualLayout>
                  <c:x val="-0.1356877323420074"/>
                  <c:y val="5.79065464812444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9368029739777"/>
                      <c:h val="0.11928730512249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B1-4888-9E22-10CC4D268417}"/>
                </c:ext>
              </c:extLst>
            </c:dLbl>
            <c:dLbl>
              <c:idx val="2"/>
              <c:layout>
                <c:manualLayout>
                  <c:x val="-7.9925650557620853E-2"/>
                  <c:y val="-6.68151447661470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3494423791821"/>
                      <c:h val="0.11928730512249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B1-4888-9E22-10CC4D268417}"/>
                </c:ext>
              </c:extLst>
            </c:dLbl>
            <c:dLbl>
              <c:idx val="3"/>
              <c:layout>
                <c:manualLayout>
                  <c:x val="-0.14126394052044611"/>
                  <c:y val="-4.45434298440979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B1-4888-9E22-10CC4D268417}"/>
                </c:ext>
              </c:extLst>
            </c:dLbl>
            <c:dLbl>
              <c:idx val="4"/>
              <c:layout>
                <c:manualLayout>
                  <c:x val="-0.22732122471679889"/>
                  <c:y val="-0.125690598530417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78438661710036"/>
                      <c:h val="0.11928730512249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9B1-4888-9E22-10CC4D268417}"/>
                </c:ext>
              </c:extLst>
            </c:dLbl>
            <c:dLbl>
              <c:idx val="5"/>
              <c:layout>
                <c:manualLayout>
                  <c:x val="-4.2750929368029739E-2"/>
                  <c:y val="-0.199498974098170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B1-4888-9E22-10CC4D268417}"/>
                </c:ext>
              </c:extLst>
            </c:dLbl>
            <c:dLbl>
              <c:idx val="6"/>
              <c:layout>
                <c:manualLayout>
                  <c:x val="0.15630228609899599"/>
                  <c:y val="-0.209653122424284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B1-4888-9E22-10CC4D268417}"/>
                </c:ext>
              </c:extLst>
            </c:dLbl>
            <c:dLbl>
              <c:idx val="7"/>
              <c:layout>
                <c:manualLayout>
                  <c:x val="0.24163568773234201"/>
                  <c:y val="-0.12917594654788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B1-4888-9E22-10CC4D26841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gaidar!$A$24:$A$31</c:f>
              <c:strCache>
                <c:ptCount val="8"/>
                <c:pt idx="0">
                  <c:v>образование</c:v>
                </c:pt>
                <c:pt idx="1">
                  <c:v>Государственные услуги общего назначения</c:v>
                </c:pt>
                <c:pt idx="2">
                  <c:v>Культура, спорт, молодежь, культы и отдых</c:v>
                </c:pt>
                <c:pt idx="3">
                  <c:v>жилишно-комуналиное хозяйство</c:v>
                </c:pt>
                <c:pt idx="4">
                  <c:v>услуги в облости экономики (развитие дорог)</c:v>
                </c:pt>
                <c:pt idx="5">
                  <c:v>Социальная защита</c:v>
                </c:pt>
                <c:pt idx="6">
                  <c:v>Национальная оборона</c:v>
                </c:pt>
                <c:pt idx="7">
                  <c:v>пожарная служба</c:v>
                </c:pt>
              </c:strCache>
            </c:strRef>
          </c:cat>
          <c:val>
            <c:numRef>
              <c:f>gaidar!$B$24:$B$31</c:f>
              <c:numCache>
                <c:formatCode>0.00%</c:formatCode>
                <c:ptCount val="8"/>
                <c:pt idx="0">
                  <c:v>0.51949999999999996</c:v>
                </c:pt>
                <c:pt idx="1">
                  <c:v>0.14960000000000001</c:v>
                </c:pt>
                <c:pt idx="2">
                  <c:v>0.13320000000000001</c:v>
                </c:pt>
                <c:pt idx="3">
                  <c:v>0.10630000000000001</c:v>
                </c:pt>
                <c:pt idx="4">
                  <c:v>6.3399999999999998E-2</c:v>
                </c:pt>
                <c:pt idx="5">
                  <c:v>1.23E-2</c:v>
                </c:pt>
                <c:pt idx="6">
                  <c:v>1E-4</c:v>
                </c:pt>
                <c:pt idx="7">
                  <c:v>1.5100000000000001E-2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9B1-4888-9E22-10CC4D2684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600" b="1" i="0" u="none" strike="noStrike" baseline="0" dirty="0">
                <a:effectLst/>
              </a:rPr>
              <a:t>Как вы думаете, какие усовершенствования принесут наибольшую пользу местной транспортной сети?</a:t>
            </a:r>
            <a:endParaRPr lang="ro-MD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50861786079386739"/>
          <c:y val="0.19184896060936452"/>
          <c:w val="0.32883883157400312"/>
          <c:h val="0.701506459568283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9111131381076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A4-4BE3-BD78-96CAFE1376E2}"/>
                </c:ext>
              </c:extLst>
            </c:dLbl>
            <c:dLbl>
              <c:idx val="1"/>
              <c:layout>
                <c:manualLayout>
                  <c:x val="2.8086153423620159E-3"/>
                  <c:y val="5.115091574235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A4-4BE3-BD78-96CAFE1376E2}"/>
                </c:ext>
              </c:extLst>
            </c:dLbl>
            <c:dLbl>
              <c:idx val="2"/>
              <c:layout>
                <c:manualLayout>
                  <c:x val="4.39986332808627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A4-4BE3-BD78-96CAFE1376E2}"/>
                </c:ext>
              </c:extLst>
            </c:dLbl>
            <c:dLbl>
              <c:idx val="3"/>
              <c:layout>
                <c:manualLayout>
                  <c:x val="5.9911113138107668E-3"/>
                  <c:y val="5.115091574235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A4-4BE3-BD78-96CAFE1376E2}"/>
                </c:ext>
              </c:extLst>
            </c:dLbl>
            <c:dLbl>
              <c:idx val="4"/>
              <c:layout>
                <c:manualLayout>
                  <c:x val="3.62135464820450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A4-4BE3-BD78-96CAFE1376E2}"/>
                </c:ext>
              </c:extLst>
            </c:dLbl>
            <c:dLbl>
              <c:idx val="5"/>
              <c:layout>
                <c:manualLayout>
                  <c:x val="2.8086153423620159E-3"/>
                  <c:y val="5.115091574235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A4-4BE3-BD78-96CAFE137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Обновление остановок общественного транспорта</c:v>
                </c:pt>
                <c:pt idx="1">
                  <c:v>Улучшение дорожной разметки</c:v>
                </c:pt>
                <c:pt idx="2">
                  <c:v>другое</c:v>
                </c:pt>
                <c:pt idx="3">
                  <c:v>Повышение частоты движения местного транспорта</c:v>
                </c:pt>
                <c:pt idx="4">
                  <c:v>Безопасность/освещение пешеходных переходов</c:v>
                </c:pt>
                <c:pt idx="5">
                  <c:v>Ремонт тротуаров</c:v>
                </c:pt>
              </c:strCache>
            </c:strRef>
          </c:cat>
          <c:val>
            <c:numRef>
              <c:f>Sheet1!$B$5:$B$10</c:f>
              <c:numCache>
                <c:formatCode>0.00%</c:formatCode>
                <c:ptCount val="6"/>
                <c:pt idx="0">
                  <c:v>2.9000000000000001E-2</c:v>
                </c:pt>
                <c:pt idx="1">
                  <c:v>2.9000000000000001E-2</c:v>
                </c:pt>
                <c:pt idx="2">
                  <c:v>8.6999999999999994E-2</c:v>
                </c:pt>
                <c:pt idx="3">
                  <c:v>0.14299999999999999</c:v>
                </c:pt>
                <c:pt idx="4">
                  <c:v>0.14299999999999999</c:v>
                </c:pt>
                <c:pt idx="5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4-4BE3-BD78-96CAFE1376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8487391"/>
        <c:axId val="758487807"/>
      </c:barChart>
      <c:catAx>
        <c:axId val="758487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8487807"/>
        <c:crosses val="autoZero"/>
        <c:auto val="1"/>
        <c:lblAlgn val="ctr"/>
        <c:lblOffset val="100"/>
        <c:noMultiLvlLbl val="0"/>
      </c:catAx>
      <c:valAx>
        <c:axId val="758487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848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Ubuntu" panose="020B0504030602030204" pitchFamily="34" charset="0"/>
        </a:defRPr>
      </a:pPr>
      <a:endParaRPr lang="ro-MD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400" b="1" dirty="0">
                <a:solidFill>
                  <a:sysClr val="windowText" lastClr="000000"/>
                </a:solidFill>
                <a:latin typeface="Ubuntu" panose="020B0504030602030204" pitchFamily="34" charset="0"/>
              </a:rPr>
              <a:t>Что вы думаете об услугах водоснабжения, канализации и вывоза мусора, предоставляемых властями?</a:t>
            </a:r>
            <a:endParaRPr lang="ro-MD" sz="1400" b="1" dirty="0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34424268362124927"/>
          <c:y val="0.38822291127785186"/>
          <c:w val="0.29054240398669656"/>
          <c:h val="0.50176409042485492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D0-4853-ABDD-674F9DA3A8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D0-4853-ABDD-674F9DA3A8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8D0-4853-ABDD-674F9DA3A8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8D0-4853-ABDD-674F9DA3A8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8D0-4853-ABDD-674F9DA3A851}"/>
              </c:ext>
            </c:extLst>
          </c:dPt>
          <c:dLbls>
            <c:dLbl>
              <c:idx val="0"/>
              <c:layout>
                <c:manualLayout>
                  <c:x val="7.3354908306364611E-2"/>
                  <c:y val="9.076469253460403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D0-4853-ABDD-674F9DA3A851}"/>
                </c:ext>
              </c:extLst>
            </c:dLbl>
            <c:dLbl>
              <c:idx val="3"/>
              <c:layout>
                <c:manualLayout>
                  <c:x val="-9.7087378640776698E-2"/>
                  <c:y val="8.62264579078738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D0-4853-ABDD-674F9DA3A851}"/>
                </c:ext>
              </c:extLst>
            </c:dLbl>
            <c:dLbl>
              <c:idx val="4"/>
              <c:layout>
                <c:manualLayout>
                  <c:x val="0"/>
                  <c:y val="-2.26911731336510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D0-4853-ABDD-674F9DA3A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Sheet1!$A$50:$A$54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Sheet1!$B$50:$B$54</c:f>
              <c:numCache>
                <c:formatCode>0.00%</c:formatCode>
                <c:ptCount val="5"/>
                <c:pt idx="0">
                  <c:v>8.3000000000000004E-2</c:v>
                </c:pt>
                <c:pt idx="1">
                  <c:v>0.47199999999999998</c:v>
                </c:pt>
                <c:pt idx="2">
                  <c:v>0.30599999999999999</c:v>
                </c:pt>
                <c:pt idx="3">
                  <c:v>0.111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D0-4853-ABDD-674F9DA3A85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600" b="1" i="0" u="none" strike="noStrike" baseline="0" dirty="0">
                <a:effectLst/>
              </a:rPr>
              <a:t>Как вы думаете, какие улучшения принесут наибольшую пользу жилищно-коммунальному хозяйству? </a:t>
            </a:r>
            <a:endParaRPr lang="ro-MD" sz="1600" b="1" dirty="0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1">
                  <c:v>Обустройство дворов многоэтажных домов</c:v>
                </c:pt>
                <c:pt idx="2">
                  <c:v>Устройство парков / других общественных мест для отдыха</c:v>
                </c:pt>
                <c:pt idx="3">
                  <c:v>другое</c:v>
                </c:pt>
                <c:pt idx="4">
                  <c:v>Внедрение системы сортировки мусора</c:v>
                </c:pt>
                <c:pt idx="5">
                  <c:v>Обустройство детских игровых площадок</c:v>
                </c:pt>
                <c:pt idx="6">
                  <c:v>Расширение сети уличного освещения</c:v>
                </c:pt>
                <c:pt idx="7">
                  <c:v>Расширение сети водоснабжения и канализации</c:v>
                </c:pt>
              </c:strCache>
            </c:strRef>
          </c:cat>
          <c:val>
            <c:numRef>
              <c:f>Sheet1!$B$35:$B$42</c:f>
              <c:numCache>
                <c:formatCode>0.00%</c:formatCode>
                <c:ptCount val="8"/>
                <c:pt idx="1">
                  <c:v>0</c:v>
                </c:pt>
                <c:pt idx="2">
                  <c:v>5.7000000000000002E-2</c:v>
                </c:pt>
                <c:pt idx="3">
                  <c:v>5.8000000000000003E-2</c:v>
                </c:pt>
                <c:pt idx="4">
                  <c:v>0.114</c:v>
                </c:pt>
                <c:pt idx="5">
                  <c:v>0.17100000000000001</c:v>
                </c:pt>
                <c:pt idx="6">
                  <c:v>0.2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5-41DF-951A-1D283797EC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7998815"/>
        <c:axId val="753235775"/>
      </c:barChart>
      <c:catAx>
        <c:axId val="757998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3235775"/>
        <c:crosses val="autoZero"/>
        <c:auto val="1"/>
        <c:lblAlgn val="ctr"/>
        <c:lblOffset val="100"/>
        <c:noMultiLvlLbl val="0"/>
      </c:catAx>
      <c:valAx>
        <c:axId val="753235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799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600" b="1" i="0" u="none" strike="noStrike" baseline="0">
                <a:effectLst/>
              </a:rPr>
              <a:t>Какие направления должны быть приоритетными для властей в сфере дошкольного образования? </a:t>
            </a:r>
            <a:endParaRPr lang="ro-MD" sz="1600" b="1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Sheet1!$A$77:$A$82</c:f>
              <c:strCache>
                <c:ptCount val="6"/>
                <c:pt idx="0">
                  <c:v>Строительство новых детских садов</c:v>
                </c:pt>
                <c:pt idx="1">
                  <c:v>Обновление мебели</c:v>
                </c:pt>
                <c:pt idx="2">
                  <c:v>Увеличение количества групп</c:v>
                </c:pt>
                <c:pt idx="3">
                  <c:v>другое</c:v>
                </c:pt>
                <c:pt idx="4">
                  <c:v>Ремонт санузлов</c:v>
                </c:pt>
                <c:pt idx="5">
                  <c:v>Улучшение питания детей</c:v>
                </c:pt>
              </c:strCache>
            </c:strRef>
          </c:cat>
          <c:val>
            <c:numRef>
              <c:f>Sheet1!$B$77:$B$82</c:f>
              <c:numCache>
                <c:formatCode>0.00%</c:formatCode>
                <c:ptCount val="6"/>
                <c:pt idx="0">
                  <c:v>0.03</c:v>
                </c:pt>
                <c:pt idx="1">
                  <c:v>0.03</c:v>
                </c:pt>
                <c:pt idx="2">
                  <c:v>6.0999999999999999E-2</c:v>
                </c:pt>
                <c:pt idx="3">
                  <c:v>0.09</c:v>
                </c:pt>
                <c:pt idx="4">
                  <c:v>0.24199999999999999</c:v>
                </c:pt>
                <c:pt idx="5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C56-A575-94F09ECBB2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064943"/>
        <c:axId val="765067439"/>
      </c:barChart>
      <c:catAx>
        <c:axId val="76506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65067439"/>
        <c:crosses val="autoZero"/>
        <c:auto val="1"/>
        <c:lblAlgn val="ctr"/>
        <c:lblOffset val="100"/>
        <c:noMultiLvlLbl val="0"/>
      </c:catAx>
      <c:valAx>
        <c:axId val="7650674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6506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400" b="1">
                <a:solidFill>
                  <a:sysClr val="windowText" lastClr="000000"/>
                </a:solidFill>
                <a:latin typeface="Ubuntu" panose="020B0504030602030204" pitchFamily="34" charset="0"/>
              </a:rPr>
              <a:t>Как вы оцениваете качество спортивной инфраструктуры в вашей местности?</a:t>
            </a:r>
            <a:endParaRPr lang="ro-MD" sz="1400" b="1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31552099737532807"/>
          <c:y val="0.25138888888888888"/>
          <c:w val="0.35506911636045496"/>
          <c:h val="0.59178186060075821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EB-49D1-9815-0329D90FBA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EB-49D1-9815-0329D90FBA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EB-49D1-9815-0329D90FBAF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EB-49D1-9815-0329D90FBAF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EB-49D1-9815-0329D90FBAF4}"/>
              </c:ext>
            </c:extLst>
          </c:dPt>
          <c:dLbls>
            <c:dLbl>
              <c:idx val="0"/>
              <c:layout>
                <c:manualLayout>
                  <c:x val="3.299490883007977E-3"/>
                  <c:y val="-9.8633283947328985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EB-49D1-9815-0329D90FBAF4}"/>
                </c:ext>
              </c:extLst>
            </c:dLbl>
            <c:dLbl>
              <c:idx val="1"/>
              <c:layout>
                <c:manualLayout>
                  <c:x val="4.0316584661528973E-2"/>
                  <c:y val="4.1651268221493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EB-49D1-9815-0329D90FBAF4}"/>
                </c:ext>
              </c:extLst>
            </c:dLbl>
            <c:dLbl>
              <c:idx val="2"/>
              <c:layout>
                <c:manualLayout>
                  <c:x val="9.3929420601348443E-2"/>
                  <c:y val="-1.2312236076198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428138715983"/>
                      <c:h val="0.11987315010570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EB-49D1-9815-0329D90FBAF4}"/>
                </c:ext>
              </c:extLst>
            </c:dLbl>
            <c:dLbl>
              <c:idx val="3"/>
              <c:layout>
                <c:manualLayout>
                  <c:x val="-7.5758875290443672E-2"/>
                  <c:y val="-3.1757004211682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182432038085"/>
                      <c:h val="0.11987315010570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EB-49D1-9815-0329D90FBAF4}"/>
                </c:ext>
              </c:extLst>
            </c:dLbl>
            <c:dLbl>
              <c:idx val="4"/>
              <c:layout>
                <c:manualLayout>
                  <c:x val="-7.6504068960442165E-2"/>
                  <c:y val="2.05512365922547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EB-49D1-9815-0329D90FB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Sheet1!$A$87:$A$91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Sheet1!$B$87:$B$91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0.14299999999999999</c:v>
                </c:pt>
                <c:pt idx="2">
                  <c:v>0.28599999999999998</c:v>
                </c:pt>
                <c:pt idx="3">
                  <c:v>0.34300000000000003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EB-49D1-9815-0329D90FBAF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400" b="1">
                <a:solidFill>
                  <a:sysClr val="windowText" lastClr="000000"/>
                </a:solidFill>
                <a:latin typeface="Ubuntu" panose="020B0504030602030204" pitchFamily="34" charset="0"/>
              </a:rPr>
              <a:t>Как вы оцениваете качество услуг, предоставляемых молодежи в вашей местности?</a:t>
            </a:r>
            <a:endParaRPr lang="ro-MD" sz="1400" b="1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30195166229221349"/>
          <c:y val="0.26171296296296298"/>
          <c:w val="0.34887467191601046"/>
          <c:h val="0.58145778652668412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53-4D0F-ABC7-6C45EDB7042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53-4D0F-ABC7-6C45EDB7042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53-4D0F-ABC7-6C45EDB7042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53-4D0F-ABC7-6C45EDB7042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53-4D0F-ABC7-6C45EDB70423}"/>
              </c:ext>
            </c:extLst>
          </c:dPt>
          <c:dLbls>
            <c:dLbl>
              <c:idx val="0"/>
              <c:layout>
                <c:manualLayout>
                  <c:x val="-2.6914432988818713E-2"/>
                  <c:y val="-1.52247372313160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53-4D0F-ABC7-6C45EDB70423}"/>
                </c:ext>
              </c:extLst>
            </c:dLbl>
            <c:dLbl>
              <c:idx val="1"/>
              <c:layout>
                <c:manualLayout>
                  <c:x val="4.000818782602223E-2"/>
                  <c:y val="-4.8985610854882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53-4D0F-ABC7-6C45EDB70423}"/>
                </c:ext>
              </c:extLst>
            </c:dLbl>
            <c:dLbl>
              <c:idx val="2"/>
              <c:layout>
                <c:manualLayout>
                  <c:x val="6.3399825021872247E-2"/>
                  <c:y val="-6.81044036162147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53-4D0F-ABC7-6C45EDB70423}"/>
                </c:ext>
              </c:extLst>
            </c:dLbl>
            <c:dLbl>
              <c:idx val="3"/>
              <c:layout>
                <c:manualLayout>
                  <c:x val="-0.12672707725907451"/>
                  <c:y val="-6.23217999238792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53-4D0F-ABC7-6C45EDB70423}"/>
                </c:ext>
              </c:extLst>
            </c:dLbl>
            <c:dLbl>
              <c:idx val="4"/>
              <c:layout>
                <c:manualLayout>
                  <c:x val="-7.5667861852427964E-2"/>
                  <c:y val="2.19115001729359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53-4D0F-ABC7-6C45EDB70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Sheet1!$A$96:$A$100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Sheet1!$B$96:$B$100</c:f>
              <c:numCache>
                <c:formatCode>0.00%</c:formatCode>
                <c:ptCount val="5"/>
                <c:pt idx="0">
                  <c:v>5.8999999999999997E-2</c:v>
                </c:pt>
                <c:pt idx="1">
                  <c:v>0.11799999999999999</c:v>
                </c:pt>
                <c:pt idx="2">
                  <c:v>0.35299999999999998</c:v>
                </c:pt>
                <c:pt idx="3">
                  <c:v>0.20599999999999999</c:v>
                </c:pt>
                <c:pt idx="4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53-4D0F-ABC7-6C45EDB7042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4B09-C320-6040-BD20-37E64F0B1846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AD48-D485-0B4A-B7C0-82846C34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AF96-5EFE-4ACD-9B52-03073E0F9371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B08-7210-4B6F-8118-F80E4CF0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27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5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2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FFD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ADCE3E-02C1-4109-80C9-D8F82952AEBF}"/>
              </a:ext>
            </a:extLst>
          </p:cNvPr>
          <p:cNvSpPr/>
          <p:nvPr userDrawn="1"/>
        </p:nvSpPr>
        <p:spPr>
          <a:xfrm>
            <a:off x="-1" y="0"/>
            <a:ext cx="2905125" cy="6858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839811-670B-4849-A984-E72590C68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200" y="771524"/>
            <a:ext cx="3686528" cy="1990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FFFC4AB-AC68-4956-8394-49B48CCF77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6035040"/>
            <a:ext cx="1234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-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7F7FF-1A60-4FCD-A3A3-AADA655D5F0D}"/>
              </a:ext>
            </a:extLst>
          </p:cNvPr>
          <p:cNvSpPr/>
          <p:nvPr userDrawn="1"/>
        </p:nvSpPr>
        <p:spPr>
          <a:xfrm>
            <a:off x="1" y="0"/>
            <a:ext cx="1206500" cy="6858000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32D3AB-AD97-4D52-BB3A-9D560BB64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973" y="279400"/>
            <a:ext cx="650288" cy="8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4F92997-4336-445B-BD57-5C89F8006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250" y="5828872"/>
            <a:ext cx="3065501" cy="6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1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12FF3D2F-2090-42E5-8571-73FAB924A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8" y="711316"/>
            <a:ext cx="1364321" cy="91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AD6EA-009C-48D3-83AA-551DF5D79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0" y="359079"/>
            <a:ext cx="2785307" cy="15863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A95196-0A56-478B-A671-D4A9FB274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8015" y="625057"/>
            <a:ext cx="2382116" cy="10543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4B2701E-9F3F-4F10-B0B4-42DA54BF50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5877" y="914776"/>
            <a:ext cx="2429888" cy="504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CE5851-C7F3-4BDE-84DB-BAF057A6AC90}"/>
              </a:ext>
            </a:extLst>
          </p:cNvPr>
          <p:cNvSpPr txBox="1"/>
          <p:nvPr userDrawn="1"/>
        </p:nvSpPr>
        <p:spPr>
          <a:xfrm>
            <a:off x="1738649" y="5966628"/>
            <a:ext cx="997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i="1" noProof="0" dirty="0"/>
              <a:t>Proiectul este implementat cu suportul financiar oferit de </a:t>
            </a:r>
            <a:r>
              <a:rPr lang="en-US" sz="1200" i="1" noProof="0" dirty="0" err="1"/>
              <a:t>Uniunea</a:t>
            </a:r>
            <a:r>
              <a:rPr lang="x-none" sz="1200" i="1" noProof="0" dirty="0"/>
              <a:t> Europeană și Konrad Adenauer </a:t>
            </a:r>
            <a:r>
              <a:rPr lang="x-none" sz="1200" i="1" noProof="0" dirty="0" err="1"/>
              <a:t>Stiftung</a:t>
            </a:r>
            <a:r>
              <a:rPr lang="x-none" sz="1200" i="1" noProof="0" dirty="0"/>
              <a:t> </a:t>
            </a:r>
            <a:r>
              <a:rPr lang="x-none" sz="1200" i="1" noProof="0" dirty="0" err="1"/>
              <a:t>e.V</a:t>
            </a:r>
            <a:r>
              <a:rPr lang="x-none" sz="1200" i="1" noProof="0" dirty="0"/>
              <a:t>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1707389-4988-4925-AC6B-6A473D1BA2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875" y="5836486"/>
            <a:ext cx="908251" cy="631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B91E55-896F-4A64-B132-6FBC0CA75FED}"/>
              </a:ext>
            </a:extLst>
          </p:cNvPr>
          <p:cNvSpPr/>
          <p:nvPr userDrawn="1"/>
        </p:nvSpPr>
        <p:spPr>
          <a:xfrm>
            <a:off x="481447" y="5562226"/>
            <a:ext cx="11229109" cy="18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438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E37A0E7-EFB0-4CB5-9A3A-8CA6FC654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263" y="480325"/>
            <a:ext cx="1797404" cy="12893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7A7B84-0865-475C-80C2-569C3C32E9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7286" y="-4307"/>
            <a:ext cx="1818927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3EE147-C863-4DD8-AA09-A201D84A057B}"/>
              </a:ext>
            </a:extLst>
          </p:cNvPr>
          <p:cNvSpPr/>
          <p:nvPr userDrawn="1"/>
        </p:nvSpPr>
        <p:spPr>
          <a:xfrm>
            <a:off x="1824479" y="994885"/>
            <a:ext cx="1533525" cy="1528762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EFFE6-2F95-4CD4-98A0-E3515BC47E74}"/>
              </a:ext>
            </a:extLst>
          </p:cNvPr>
          <p:cNvSpPr/>
          <p:nvPr userDrawn="1"/>
        </p:nvSpPr>
        <p:spPr>
          <a:xfrm>
            <a:off x="8607426" y="994886"/>
            <a:ext cx="1533525" cy="152876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316BC5-42CE-45F9-9F07-AB7AAFB842DA}"/>
              </a:ext>
            </a:extLst>
          </p:cNvPr>
          <p:cNvSpPr/>
          <p:nvPr userDrawn="1"/>
        </p:nvSpPr>
        <p:spPr>
          <a:xfrm>
            <a:off x="1824478" y="2659382"/>
            <a:ext cx="1533525" cy="1528763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77A6C-18C2-4F57-8C12-0C9386C98FF7}"/>
              </a:ext>
            </a:extLst>
          </p:cNvPr>
          <p:cNvSpPr/>
          <p:nvPr userDrawn="1"/>
        </p:nvSpPr>
        <p:spPr>
          <a:xfrm>
            <a:off x="8607424" y="4327902"/>
            <a:ext cx="1533525" cy="1576389"/>
          </a:xfrm>
          <a:prstGeom prst="rect">
            <a:avLst/>
          </a:prstGeom>
          <a:blipFill dpi="0"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05263-A4B8-4366-9493-F0DF9AA10980}"/>
              </a:ext>
            </a:extLst>
          </p:cNvPr>
          <p:cNvSpPr/>
          <p:nvPr userDrawn="1"/>
        </p:nvSpPr>
        <p:spPr>
          <a:xfrm>
            <a:off x="8607424" y="2666522"/>
            <a:ext cx="1533525" cy="1514483"/>
          </a:xfrm>
          <a:prstGeom prst="rect">
            <a:avLst/>
          </a:prstGeo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2B1BC-1B85-472C-AE28-4888E45AC01D}"/>
              </a:ext>
            </a:extLst>
          </p:cNvPr>
          <p:cNvSpPr/>
          <p:nvPr userDrawn="1"/>
        </p:nvSpPr>
        <p:spPr>
          <a:xfrm>
            <a:off x="5194519" y="2635566"/>
            <a:ext cx="1576392" cy="1576390"/>
          </a:xfrm>
          <a:prstGeom prst="rect">
            <a:avLst/>
          </a:prstGeom>
          <a:blipFill dpi="0"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1CE044-D8AB-49AE-A296-1604F8878A94}"/>
              </a:ext>
            </a:extLst>
          </p:cNvPr>
          <p:cNvSpPr/>
          <p:nvPr userDrawn="1"/>
        </p:nvSpPr>
        <p:spPr>
          <a:xfrm>
            <a:off x="6922406" y="2659382"/>
            <a:ext cx="1533525" cy="1528763"/>
          </a:xfrm>
          <a:prstGeom prst="rect">
            <a:avLst/>
          </a:prstGeom>
          <a:blipFill dpi="0" rotWithShape="1"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F5E79-92CE-40B8-B757-1AB07DE9D56C}"/>
              </a:ext>
            </a:extLst>
          </p:cNvPr>
          <p:cNvSpPr/>
          <p:nvPr userDrawn="1"/>
        </p:nvSpPr>
        <p:spPr>
          <a:xfrm>
            <a:off x="5194519" y="971074"/>
            <a:ext cx="1576392" cy="1576389"/>
          </a:xfrm>
          <a:prstGeom prst="rect">
            <a:avLst/>
          </a:prstGeom>
          <a:blipFill dpi="0"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97B83B-BC2E-4DA0-AC28-EFC758A82A1E}"/>
              </a:ext>
            </a:extLst>
          </p:cNvPr>
          <p:cNvSpPr/>
          <p:nvPr userDrawn="1"/>
        </p:nvSpPr>
        <p:spPr>
          <a:xfrm>
            <a:off x="6922406" y="994887"/>
            <a:ext cx="1533525" cy="1528763"/>
          </a:xfrm>
          <a:prstGeom prst="rect">
            <a:avLst/>
          </a:prstGeom>
          <a:blipFill dpi="0"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78ED0-2ED6-4C7E-9822-BD015EC7847D}"/>
              </a:ext>
            </a:extLst>
          </p:cNvPr>
          <p:cNvSpPr/>
          <p:nvPr userDrawn="1"/>
        </p:nvSpPr>
        <p:spPr>
          <a:xfrm>
            <a:off x="3509499" y="2659380"/>
            <a:ext cx="1533525" cy="1528762"/>
          </a:xfrm>
          <a:prstGeom prst="rect">
            <a:avLst/>
          </a:prstGeom>
          <a:blipFill dpi="0"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71FAEE-FF46-4E6C-BF9D-0D2F20F8C6E9}"/>
              </a:ext>
            </a:extLst>
          </p:cNvPr>
          <p:cNvSpPr/>
          <p:nvPr userDrawn="1"/>
        </p:nvSpPr>
        <p:spPr>
          <a:xfrm>
            <a:off x="3509499" y="994885"/>
            <a:ext cx="1533525" cy="1528762"/>
          </a:xfrm>
          <a:prstGeom prst="rect">
            <a:avLst/>
          </a:prstGeom>
          <a:blipFill dpi="0"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ECC475-15E2-44E3-8686-2D91B8B641B1}"/>
              </a:ext>
            </a:extLst>
          </p:cNvPr>
          <p:cNvSpPr/>
          <p:nvPr userDrawn="1"/>
        </p:nvSpPr>
        <p:spPr>
          <a:xfrm>
            <a:off x="1824478" y="4351715"/>
            <a:ext cx="1533525" cy="1528763"/>
          </a:xfrm>
          <a:prstGeom prst="rect">
            <a:avLst/>
          </a:prstGeom>
          <a:blipFill dpi="0"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C24086-CCA6-4B71-9C1F-3E5366FA8AAD}"/>
              </a:ext>
            </a:extLst>
          </p:cNvPr>
          <p:cNvSpPr/>
          <p:nvPr userDrawn="1"/>
        </p:nvSpPr>
        <p:spPr>
          <a:xfrm>
            <a:off x="5194519" y="4327899"/>
            <a:ext cx="1576392" cy="1576390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EB23D2-D498-4B8C-91DB-0DC14B1157E8}"/>
              </a:ext>
            </a:extLst>
          </p:cNvPr>
          <p:cNvSpPr/>
          <p:nvPr userDrawn="1"/>
        </p:nvSpPr>
        <p:spPr>
          <a:xfrm>
            <a:off x="6922406" y="4351715"/>
            <a:ext cx="1533525" cy="1528763"/>
          </a:xfrm>
          <a:prstGeom prst="rect">
            <a:avLst/>
          </a:prstGeom>
          <a:blipFill dpi="0" rotWithShape="1"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82B6E1-9546-440A-913E-30E282D7F97E}"/>
              </a:ext>
            </a:extLst>
          </p:cNvPr>
          <p:cNvSpPr/>
          <p:nvPr userDrawn="1"/>
        </p:nvSpPr>
        <p:spPr>
          <a:xfrm>
            <a:off x="3509499" y="4351713"/>
            <a:ext cx="1533525" cy="1528762"/>
          </a:xfrm>
          <a:prstGeom prst="rect">
            <a:avLst/>
          </a:prstGeom>
          <a:blipFill dpi="0" rotWithShape="1"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06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BA5AFC-F415-469F-8D76-C506B8044651}"/>
              </a:ext>
            </a:extLst>
          </p:cNvPr>
          <p:cNvSpPr/>
          <p:nvPr userDrawn="1"/>
        </p:nvSpPr>
        <p:spPr>
          <a:xfrm>
            <a:off x="2040164" y="236498"/>
            <a:ext cx="1380045" cy="1375759"/>
          </a:xfrm>
          <a:prstGeom prst="rect">
            <a:avLst/>
          </a:prstGeom>
          <a:solidFill>
            <a:srgbClr val="FFE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C18C2-28E4-4161-A04C-C2B97E0C2B4F}"/>
              </a:ext>
            </a:extLst>
          </p:cNvPr>
          <p:cNvSpPr/>
          <p:nvPr userDrawn="1"/>
        </p:nvSpPr>
        <p:spPr>
          <a:xfrm>
            <a:off x="3790426" y="236498"/>
            <a:ext cx="1380045" cy="1375759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30C6C-6763-4474-A0AA-347386406E2E}"/>
              </a:ext>
            </a:extLst>
          </p:cNvPr>
          <p:cNvSpPr/>
          <p:nvPr userDrawn="1"/>
        </p:nvSpPr>
        <p:spPr>
          <a:xfrm>
            <a:off x="5540688" y="236498"/>
            <a:ext cx="1380045" cy="1375759"/>
          </a:xfrm>
          <a:prstGeom prst="rect">
            <a:avLst/>
          </a:prstGeom>
          <a:solidFill>
            <a:srgbClr val="E6C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1A4EED-3599-4F7F-86DA-7B68E2D534D5}"/>
              </a:ext>
            </a:extLst>
          </p:cNvPr>
          <p:cNvSpPr/>
          <p:nvPr userDrawn="1"/>
        </p:nvSpPr>
        <p:spPr>
          <a:xfrm>
            <a:off x="7290950" y="236498"/>
            <a:ext cx="1380045" cy="1375759"/>
          </a:xfrm>
          <a:prstGeom prst="rect">
            <a:avLst/>
          </a:prstGeom>
          <a:solidFill>
            <a:srgbClr val="E7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1120C4-78A0-40F5-BC4D-63EA60A1B468}"/>
              </a:ext>
            </a:extLst>
          </p:cNvPr>
          <p:cNvSpPr/>
          <p:nvPr userDrawn="1"/>
        </p:nvSpPr>
        <p:spPr>
          <a:xfrm>
            <a:off x="9041212" y="236498"/>
            <a:ext cx="1380045" cy="1375759"/>
          </a:xfrm>
          <a:prstGeom prst="rect">
            <a:avLst/>
          </a:prstGeom>
          <a:solidFill>
            <a:srgbClr val="80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ACD3F5-5D94-4B5D-ABD9-A8EB643B8C8A}"/>
              </a:ext>
            </a:extLst>
          </p:cNvPr>
          <p:cNvSpPr/>
          <p:nvPr userDrawn="1"/>
        </p:nvSpPr>
        <p:spPr>
          <a:xfrm>
            <a:off x="2040164" y="1895330"/>
            <a:ext cx="1380045" cy="1375759"/>
          </a:xfrm>
          <a:prstGeom prst="rect">
            <a:avLst/>
          </a:prstGeom>
          <a:solidFill>
            <a:srgbClr val="FCF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6A7C63-2350-4782-AF60-95842815BEC5}"/>
              </a:ext>
            </a:extLst>
          </p:cNvPr>
          <p:cNvSpPr/>
          <p:nvPr userDrawn="1"/>
        </p:nvSpPr>
        <p:spPr>
          <a:xfrm>
            <a:off x="3790424" y="1895330"/>
            <a:ext cx="1380045" cy="1375759"/>
          </a:xfrm>
          <a:prstGeom prst="rect">
            <a:avLst/>
          </a:prstGeom>
          <a:solidFill>
            <a:srgbClr val="E9D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B8BFB-350D-4877-B861-F39CC3886F31}"/>
              </a:ext>
            </a:extLst>
          </p:cNvPr>
          <p:cNvSpPr/>
          <p:nvPr userDrawn="1"/>
        </p:nvSpPr>
        <p:spPr>
          <a:xfrm>
            <a:off x="5520278" y="1895330"/>
            <a:ext cx="1380045" cy="1375759"/>
          </a:xfrm>
          <a:prstGeom prst="rect">
            <a:avLst/>
          </a:prstGeom>
          <a:solidFill>
            <a:srgbClr val="CDA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F360FA-591B-49EF-AE47-8BD58C14E7C3}"/>
              </a:ext>
            </a:extLst>
          </p:cNvPr>
          <p:cNvSpPr/>
          <p:nvPr userDrawn="1"/>
        </p:nvSpPr>
        <p:spPr>
          <a:xfrm>
            <a:off x="7290950" y="1895330"/>
            <a:ext cx="1380045" cy="1375759"/>
          </a:xfrm>
          <a:prstGeom prst="rect">
            <a:avLst/>
          </a:pr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9D7AE5-925F-40C6-A6EA-3C2FC944BA80}"/>
              </a:ext>
            </a:extLst>
          </p:cNvPr>
          <p:cNvSpPr/>
          <p:nvPr userDrawn="1"/>
        </p:nvSpPr>
        <p:spPr>
          <a:xfrm>
            <a:off x="9041211" y="1895330"/>
            <a:ext cx="1380045" cy="1375759"/>
          </a:xfrm>
          <a:prstGeom prst="rect">
            <a:avLst/>
          </a:prstGeom>
          <a:solidFill>
            <a:srgbClr val="403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9D03F3-C23D-4099-9ABE-6618CF73C775}"/>
              </a:ext>
            </a:extLst>
          </p:cNvPr>
          <p:cNvSpPr/>
          <p:nvPr userDrawn="1"/>
        </p:nvSpPr>
        <p:spPr>
          <a:xfrm>
            <a:off x="2040163" y="3554159"/>
            <a:ext cx="1380045" cy="1375759"/>
          </a:xfrm>
          <a:prstGeom prst="rect">
            <a:avLst/>
          </a:prstGeom>
          <a:solidFill>
            <a:srgbClr val="45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F5D7F4-4A6C-40DF-9FE3-F73A0EDAEFF0}"/>
              </a:ext>
            </a:extLst>
          </p:cNvPr>
          <p:cNvSpPr/>
          <p:nvPr userDrawn="1"/>
        </p:nvSpPr>
        <p:spPr>
          <a:xfrm>
            <a:off x="3790424" y="3554159"/>
            <a:ext cx="1380045" cy="1375759"/>
          </a:xfrm>
          <a:prstGeom prst="rect">
            <a:avLst/>
          </a:prstGeom>
          <a:solidFill>
            <a:srgbClr val="758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ED8967-AA53-4C29-AB57-6FBE453133E7}"/>
              </a:ext>
            </a:extLst>
          </p:cNvPr>
          <p:cNvSpPr/>
          <p:nvPr userDrawn="1"/>
        </p:nvSpPr>
        <p:spPr>
          <a:xfrm>
            <a:off x="5520276" y="3586914"/>
            <a:ext cx="1380045" cy="1375759"/>
          </a:xfrm>
          <a:prstGeom prst="rect">
            <a:avLst/>
          </a:prstGeom>
          <a:solidFill>
            <a:srgbClr val="38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BB6CA5-9175-4D4E-B078-085DD2D800AA}"/>
              </a:ext>
            </a:extLst>
          </p:cNvPr>
          <p:cNvSpPr/>
          <p:nvPr userDrawn="1"/>
        </p:nvSpPr>
        <p:spPr>
          <a:xfrm>
            <a:off x="7270540" y="3586914"/>
            <a:ext cx="1380045" cy="1375759"/>
          </a:xfrm>
          <a:prstGeom prst="rect">
            <a:avLst/>
          </a:prstGeom>
          <a:solidFill>
            <a:srgbClr val="99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19B78D-E647-4B12-A67F-6473AFCDED38}"/>
              </a:ext>
            </a:extLst>
          </p:cNvPr>
          <p:cNvSpPr/>
          <p:nvPr userDrawn="1"/>
        </p:nvSpPr>
        <p:spPr>
          <a:xfrm>
            <a:off x="9040598" y="3586914"/>
            <a:ext cx="1380045" cy="1375759"/>
          </a:xfrm>
          <a:prstGeom prst="rect">
            <a:avLst/>
          </a:prstGeom>
          <a:solidFill>
            <a:srgbClr val="B2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65462E-3444-4D33-89CF-D605B6F354CB}"/>
              </a:ext>
            </a:extLst>
          </p:cNvPr>
          <p:cNvSpPr/>
          <p:nvPr userDrawn="1"/>
        </p:nvSpPr>
        <p:spPr>
          <a:xfrm>
            <a:off x="9040596" y="5245744"/>
            <a:ext cx="1380045" cy="1375759"/>
          </a:xfrm>
          <a:prstGeom prst="rect">
            <a:avLst/>
          </a:prstGeom>
          <a:solidFill>
            <a:srgbClr val="9F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9F7042-867E-4C2D-9AA0-1D3A6CD2C894}"/>
              </a:ext>
            </a:extLst>
          </p:cNvPr>
          <p:cNvSpPr/>
          <p:nvPr userDrawn="1"/>
        </p:nvSpPr>
        <p:spPr>
          <a:xfrm>
            <a:off x="7290950" y="5245744"/>
            <a:ext cx="1380045" cy="1375759"/>
          </a:xfrm>
          <a:prstGeom prst="rect">
            <a:avLst/>
          </a:prstGeom>
          <a:solidFill>
            <a:srgbClr val="B4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81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9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6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8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6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3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5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8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22E-BDDC-4A9D-B60D-6B8D0B8237A2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2" r:id="rId14"/>
    <p:sldLayoutId id="2147483693" r:id="rId15"/>
    <p:sldLayoutId id="2147483653" r:id="rId16"/>
    <p:sldLayoutId id="2147483657" r:id="rId17"/>
    <p:sldLayoutId id="214748365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0.png"/><Relationship Id="rId4" Type="http://schemas.microsoft.com/office/2014/relationships/chartEx" Target="../charts/chartEx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ugetulmeu.md/691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13F92-B79A-45DA-B476-119EAF6209AC}"/>
              </a:ext>
            </a:extLst>
          </p:cNvPr>
          <p:cNvSpPr txBox="1"/>
          <p:nvPr/>
        </p:nvSpPr>
        <p:spPr>
          <a:xfrm>
            <a:off x="5920809" y="2911947"/>
            <a:ext cx="627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Бюджет для граждан</a:t>
            </a:r>
          </a:p>
          <a:p>
            <a:endParaRPr lang="ru-RU" sz="3600" b="1" dirty="0">
              <a:latin typeface="Ubuntu" charset="0"/>
              <a:ea typeface="Ubuntu" charset="0"/>
              <a:cs typeface="Ubuntu" charset="0"/>
            </a:endParaRPr>
          </a:p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Мэрия Гайдар</a:t>
            </a:r>
            <a:endParaRPr lang="en-US" sz="280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DD24D-CE75-914F-AC5D-01853C314E26}"/>
              </a:ext>
            </a:extLst>
          </p:cNvPr>
          <p:cNvSpPr txBox="1"/>
          <p:nvPr/>
        </p:nvSpPr>
        <p:spPr>
          <a:xfrm>
            <a:off x="3126465" y="3173557"/>
            <a:ext cx="2390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>
                <a:latin typeface="Ubuntu" charset="0"/>
                <a:ea typeface="Ubuntu" charset="0"/>
                <a:cs typeface="Ubuntu" charset="0"/>
              </a:rPr>
              <a:t>202</a:t>
            </a:r>
            <a:r>
              <a:rPr lang="en-US" sz="6600" b="1" dirty="0">
                <a:latin typeface="Ubuntu" charset="0"/>
                <a:ea typeface="Ubuntu" charset="0"/>
                <a:cs typeface="Ubuntu" charset="0"/>
              </a:rPr>
              <a:t>2</a:t>
            </a:r>
            <a:endParaRPr lang="en-US" sz="5400" b="1" dirty="0">
              <a:latin typeface="Ubuntu" charset="0"/>
              <a:ea typeface="Ubuntu" charset="0"/>
              <a:cs typeface="Ubuntu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1FD34-3252-EE4A-9BB4-5D0583EF5D55}"/>
              </a:ext>
            </a:extLst>
          </p:cNvPr>
          <p:cNvCxnSpPr/>
          <p:nvPr/>
        </p:nvCxnSpPr>
        <p:spPr>
          <a:xfrm>
            <a:off x="5516772" y="2911947"/>
            <a:ext cx="0" cy="2011680"/>
          </a:xfrm>
          <a:prstGeom prst="line">
            <a:avLst/>
          </a:prstGeom>
          <a:ln w="158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DA73F-E911-E645-B868-05F2DDD39F39}"/>
              </a:ext>
            </a:extLst>
          </p:cNvPr>
          <p:cNvSpPr txBox="1"/>
          <p:nvPr/>
        </p:nvSpPr>
        <p:spPr>
          <a:xfrm>
            <a:off x="1211862" y="4748389"/>
            <a:ext cx="10776938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55,5% респондентов заявили, что удовлетворены качеством услуг по вывозу мусора, водоснабжения и канализации, а 13,9% заявили, что недовольны. Большинство из них выразили желание расширить сеть канализации во всём селе.</a:t>
            </a:r>
            <a:endParaRPr lang="en-US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endParaRPr lang="en-US" sz="1400" i="1" dirty="0">
              <a:latin typeface="Ubuntu" panose="020B0504030602030204" pitchFamily="34" charset="0"/>
            </a:endParaRPr>
          </a:p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 в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период разработки бюджета</a:t>
            </a:r>
            <a:endParaRPr lang="ro-RO" sz="140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31214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3771DA-6478-4506-B80F-AA04284B6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872622"/>
              </p:ext>
            </p:extLst>
          </p:nvPr>
        </p:nvGraphicFramePr>
        <p:xfrm>
          <a:off x="3467100" y="444501"/>
          <a:ext cx="8013699" cy="399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62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79E229-9629-46D2-9A25-033B91424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307592"/>
              </p:ext>
            </p:extLst>
          </p:nvPr>
        </p:nvGraphicFramePr>
        <p:xfrm>
          <a:off x="1346200" y="374650"/>
          <a:ext cx="10655300" cy="61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91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BB7CCF-BF4C-934E-9F86-B148D32E2332}"/>
              </a:ext>
            </a:extLst>
          </p:cNvPr>
          <p:cNvSpPr/>
          <p:nvPr/>
        </p:nvSpPr>
        <p:spPr>
          <a:xfrm rot="2700000">
            <a:off x="2808849" y="1429616"/>
            <a:ext cx="504000" cy="504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222B4-82C5-EB44-83A4-E9BF1DD6E5B2}"/>
              </a:ext>
            </a:extLst>
          </p:cNvPr>
          <p:cNvSpPr/>
          <p:nvPr/>
        </p:nvSpPr>
        <p:spPr>
          <a:xfrm rot="2700000">
            <a:off x="3101285" y="6351929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3C7D7-FC96-0240-9897-F897D8EF2EF1}"/>
              </a:ext>
            </a:extLst>
          </p:cNvPr>
          <p:cNvSpPr/>
          <p:nvPr/>
        </p:nvSpPr>
        <p:spPr>
          <a:xfrm rot="2700000">
            <a:off x="2742816" y="5992681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D8426-F699-F94B-8A1E-12838A73DCFF}"/>
              </a:ext>
            </a:extLst>
          </p:cNvPr>
          <p:cNvSpPr/>
          <p:nvPr/>
        </p:nvSpPr>
        <p:spPr>
          <a:xfrm rot="2700000">
            <a:off x="4951406" y="4278361"/>
            <a:ext cx="684000" cy="684000"/>
          </a:xfrm>
          <a:prstGeom prst="rect">
            <a:avLst/>
          </a:prstGeom>
          <a:solidFill>
            <a:srgbClr val="8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Freeform: Shape 100">
            <a:extLst>
              <a:ext uri="{FF2B5EF4-FFF2-40B4-BE49-F238E27FC236}">
                <a16:creationId xmlns:a16="http://schemas.microsoft.com/office/drawing/2014/main" id="{0B63898B-71DA-174E-A777-637F29A5B8DE}"/>
              </a:ext>
            </a:extLst>
          </p:cNvPr>
          <p:cNvSpPr/>
          <p:nvPr/>
        </p:nvSpPr>
        <p:spPr>
          <a:xfrm rot="2700000">
            <a:off x="1951926" y="2317483"/>
            <a:ext cx="3384000" cy="3384000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FF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120C5AD-8A4A-8A4B-9D21-D93DBE6F8DD1}"/>
              </a:ext>
            </a:extLst>
          </p:cNvPr>
          <p:cNvSpPr>
            <a:spLocks noGrp="1"/>
          </p:cNvSpPr>
          <p:nvPr/>
        </p:nvSpPr>
        <p:spPr>
          <a:xfrm>
            <a:off x="2076890" y="2478782"/>
            <a:ext cx="3096000" cy="3096000"/>
          </a:xfrm>
          <a:prstGeom prst="diamond">
            <a:avLst/>
          </a:prstGeom>
          <a:solidFill>
            <a:srgbClr val="FFD96E"/>
          </a:solidFill>
        </p:spPr>
        <p:txBody>
          <a:bodyPr anchor="ctr"/>
          <a:lstStyle/>
          <a:p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56B0-89A2-BC4F-9B14-0748DF057C13}"/>
              </a:ext>
            </a:extLst>
          </p:cNvPr>
          <p:cNvSpPr txBox="1"/>
          <p:nvPr/>
        </p:nvSpPr>
        <p:spPr>
          <a:xfrm>
            <a:off x="1853897" y="3695477"/>
            <a:ext cx="3444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600" b="1" dirty="0">
                <a:latin typeface="Ubuntu" panose="020B0504030602030204" pitchFamily="34" charset="0"/>
                <a:cs typeface="Arial" pitchFamily="34" charset="0"/>
              </a:rPr>
              <a:t>1 145 200 лей</a:t>
            </a:r>
            <a:endParaRPr lang="ko-KR" altLang="en-US" sz="3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39C4E-DD45-8B41-BC99-59ABDE7039C0}"/>
              </a:ext>
            </a:extLst>
          </p:cNvPr>
          <p:cNvSpPr txBox="1"/>
          <p:nvPr/>
        </p:nvSpPr>
        <p:spPr>
          <a:xfrm>
            <a:off x="1251076" y="8501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Культура, спорт, молодежь, культы и отдых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97281-66D2-D94B-91A2-A3C576600885}"/>
              </a:ext>
            </a:extLst>
          </p:cNvPr>
          <p:cNvGrpSpPr/>
          <p:nvPr/>
        </p:nvGrpSpPr>
        <p:grpSpPr>
          <a:xfrm>
            <a:off x="8267439" y="1662794"/>
            <a:ext cx="2948253" cy="4693377"/>
            <a:chOff x="3253816" y="1635647"/>
            <a:chExt cx="1432627" cy="279739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9670EB8-CAF3-CB4D-8EA8-9282A826F627}"/>
                </a:ext>
              </a:extLst>
            </p:cNvPr>
            <p:cNvSpPr/>
            <p:nvPr/>
          </p:nvSpPr>
          <p:spPr>
            <a:xfrm>
              <a:off x="3259775" y="3496934"/>
              <a:ext cx="1223889" cy="936104"/>
            </a:xfrm>
            <a:prstGeom prst="parallelogram">
              <a:avLst>
                <a:gd name="adj" fmla="val 442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DE8F17-5E28-874D-AE9F-9CCC92D11150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432627" cy="1872208"/>
              <a:chOff x="2297318" y="1635646"/>
              <a:chExt cx="1432627" cy="1872208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758B97E-1228-7C43-8E65-AB3B86E00F31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62ABADEF-D2D6-DA42-9D7E-F79E04E173C4}"/>
                  </a:ext>
                </a:extLst>
              </p:cNvPr>
              <p:cNvSpPr/>
              <p:nvPr/>
            </p:nvSpPr>
            <p:spPr>
              <a:xfrm rot="10800000" flipV="1">
                <a:off x="2297318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FFF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BC2C18-5F57-684E-983E-2A4179067B22}"/>
              </a:ext>
            </a:extLst>
          </p:cNvPr>
          <p:cNvSpPr txBox="1"/>
          <p:nvPr/>
        </p:nvSpPr>
        <p:spPr>
          <a:xfrm>
            <a:off x="5777068" y="3407239"/>
            <a:ext cx="345434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Молодежь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Мероприятия</a:t>
            </a:r>
            <a:r>
              <a:rPr lang="en-US" altLang="ko-KR" sz="1600" b="1" dirty="0">
                <a:solidFill>
                  <a:srgbClr val="000000"/>
                </a:solidFill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dirty="0">
                <a:solidFill>
                  <a:srgbClr val="000000"/>
                </a:solidFill>
                <a:latin typeface="Ubuntu" panose="020B0504030602030204" pitchFamily="34" charset="0"/>
                <a:cs typeface="Arial" pitchFamily="34" charset="0"/>
              </a:rPr>
              <a:t>для молодёж</a:t>
            </a:r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и</a:t>
            </a:r>
            <a:endParaRPr lang="ko-KR" altLang="en-US" sz="1600" dirty="0">
              <a:latin typeface="Ubuntu" panose="020B0504030602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68E9F2-7CEC-024C-96C1-52E0BA16B89D}"/>
              </a:ext>
            </a:extLst>
          </p:cNvPr>
          <p:cNvGrpSpPr/>
          <p:nvPr/>
        </p:nvGrpSpPr>
        <p:grpSpPr>
          <a:xfrm>
            <a:off x="5378655" y="1798594"/>
            <a:ext cx="4223024" cy="1407302"/>
            <a:chOff x="5940152" y="3708887"/>
            <a:chExt cx="3024336" cy="14073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AAB837-5562-E240-9AAB-EE3392201EFE}"/>
                </a:ext>
              </a:extLst>
            </p:cNvPr>
            <p:cNvSpPr txBox="1"/>
            <p:nvPr/>
          </p:nvSpPr>
          <p:spPr>
            <a:xfrm>
              <a:off x="5940152" y="3708887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Ubuntu" panose="020B0504030602030204" pitchFamily="34" charset="0"/>
                </a:rPr>
                <a:t>Культура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910E0D-13FD-4844-B97B-022BE165414B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Дом культуры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979 900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Культурные мероприятия 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5 000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</a:p>
            <a:p>
              <a:r>
                <a:rPr lang="ru-RU" sz="1400" dirty="0">
                  <a:latin typeface="Ubuntu" panose="020B0504030602030204" pitchFamily="34" charset="0"/>
                </a:rPr>
                <a:t>Библиотека</a:t>
              </a:r>
              <a:r>
                <a:rPr lang="en-US" sz="1400" dirty="0">
                  <a:latin typeface="Ubuntu" panose="020B0504030602030204" pitchFamily="34" charset="0"/>
                </a:rPr>
                <a:t>- 100 300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Музей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– </a:t>
              </a:r>
              <a:r>
                <a:rPr lang="en-US" sz="1400" dirty="0">
                  <a:latin typeface="Ubuntu" panose="020B0504030602030204" pitchFamily="34" charset="0"/>
                </a:rPr>
                <a:t>35 000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967DF1-5DB9-734E-8034-278BCB56C91E}"/>
              </a:ext>
            </a:extLst>
          </p:cNvPr>
          <p:cNvSpPr txBox="1"/>
          <p:nvPr/>
        </p:nvSpPr>
        <p:spPr>
          <a:xfrm>
            <a:off x="5037425" y="5285909"/>
            <a:ext cx="47567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Спорт 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Спортивные мероприятия –</a:t>
            </a:r>
            <a:r>
              <a:rPr lang="en-US" altLang="ko-KR" sz="1600" dirty="0">
                <a:latin typeface="Ubuntu" panose="020B0504030602030204" pitchFamily="34" charset="0"/>
                <a:cs typeface="Arial" pitchFamily="34" charset="0"/>
              </a:rPr>
              <a:t> 20 000 </a:t>
            </a:r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sz="1600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09BB4B-2065-A946-8674-ED85D99AC467}"/>
              </a:ext>
            </a:extLst>
          </p:cNvPr>
          <p:cNvSpPr txBox="1"/>
          <p:nvPr/>
        </p:nvSpPr>
        <p:spPr>
          <a:xfrm>
            <a:off x="9045631" y="3269551"/>
            <a:ext cx="174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5 00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89A0E2-86B6-7C45-A9F4-EDD73779F258}"/>
              </a:ext>
            </a:extLst>
          </p:cNvPr>
          <p:cNvSpPr txBox="1"/>
          <p:nvPr/>
        </p:nvSpPr>
        <p:spPr>
          <a:xfrm>
            <a:off x="9045631" y="1739243"/>
            <a:ext cx="184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1 120 200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D1A31-0439-B54B-BEAB-67523470144E}"/>
              </a:ext>
            </a:extLst>
          </p:cNvPr>
          <p:cNvSpPr txBox="1"/>
          <p:nvPr/>
        </p:nvSpPr>
        <p:spPr>
          <a:xfrm>
            <a:off x="8959239" y="5171676"/>
            <a:ext cx="221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20 0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47" name="Freeform: Shape 77">
            <a:extLst>
              <a:ext uri="{FF2B5EF4-FFF2-40B4-BE49-F238E27FC236}">
                <a16:creationId xmlns:a16="http://schemas.microsoft.com/office/drawing/2014/main" id="{41223B25-6514-DE42-BB04-2FCD19066304}"/>
              </a:ext>
            </a:extLst>
          </p:cNvPr>
          <p:cNvSpPr/>
          <p:nvPr/>
        </p:nvSpPr>
        <p:spPr>
          <a:xfrm>
            <a:off x="9506616" y="3919318"/>
            <a:ext cx="469900" cy="80010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806D3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sp>
        <p:nvSpPr>
          <p:cNvPr id="48" name="Freeform: Shape 78">
            <a:extLst>
              <a:ext uri="{FF2B5EF4-FFF2-40B4-BE49-F238E27FC236}">
                <a16:creationId xmlns:a16="http://schemas.microsoft.com/office/drawing/2014/main" id="{F50DD57A-AD5E-5A4F-A7EB-CA9C124439C1}"/>
              </a:ext>
            </a:extLst>
          </p:cNvPr>
          <p:cNvSpPr/>
          <p:nvPr/>
        </p:nvSpPr>
        <p:spPr>
          <a:xfrm>
            <a:off x="10222398" y="3985250"/>
            <a:ext cx="508000" cy="67310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80775E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pic>
        <p:nvPicPr>
          <p:cNvPr id="56" name="Picture 55" descr="A picture containing weapon&#10;&#10;Description automatically generated">
            <a:extLst>
              <a:ext uri="{FF2B5EF4-FFF2-40B4-BE49-F238E27FC236}">
                <a16:creationId xmlns:a16="http://schemas.microsoft.com/office/drawing/2014/main" id="{B104EEFC-9870-3E4F-BCB7-7EF9DC4F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6" y="5483580"/>
            <a:ext cx="863600" cy="787400"/>
          </a:xfrm>
          <a:prstGeom prst="rect">
            <a:avLst/>
          </a:prstGeom>
        </p:spPr>
      </p:pic>
      <p:pic>
        <p:nvPicPr>
          <p:cNvPr id="58" name="Picture 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C1DDF9-B45C-5A42-A39D-E8DABF85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41" y="2122495"/>
            <a:ext cx="685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DADC0-2D99-DF4B-8233-3BEB8645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8" y="6066428"/>
            <a:ext cx="832486" cy="24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F7008-B95C-E74D-94E4-601C155B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6" y="5973899"/>
            <a:ext cx="832486" cy="236601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498404"/>
                  </p:ext>
                </p:extLst>
              </p:nvPr>
            </p:nvGraphicFramePr>
            <p:xfrm>
              <a:off x="6484488" y="1542824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FC6F5AFC-80E7-F44D-ACA3-90F533717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4488" y="1542824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54BBF8E-CBFA-7643-AAF5-9EDB46865F57}"/>
              </a:ext>
            </a:extLst>
          </p:cNvPr>
          <p:cNvGrpSpPr/>
          <p:nvPr/>
        </p:nvGrpSpPr>
        <p:grpSpPr>
          <a:xfrm>
            <a:off x="5315121" y="4118797"/>
            <a:ext cx="1952636" cy="1951635"/>
            <a:chOff x="4574848" y="1897856"/>
            <a:chExt cx="3028217" cy="3026664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id="{18BE3F56-67BC-0746-9E12-BCD36A88911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FFD96E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2" name="Freeform: Shape 89">
              <a:extLst>
                <a:ext uri="{FF2B5EF4-FFF2-40B4-BE49-F238E27FC236}">
                  <a16:creationId xmlns:a16="http://schemas.microsoft.com/office/drawing/2014/main" id="{B0753F18-3D6A-7947-80BF-458F0CF3FC8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806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58D931-2292-8C43-B5BB-E9783FDBEDF6}"/>
              </a:ext>
            </a:extLst>
          </p:cNvPr>
          <p:cNvGrpSpPr/>
          <p:nvPr/>
        </p:nvGrpSpPr>
        <p:grpSpPr>
          <a:xfrm>
            <a:off x="4626872" y="1733806"/>
            <a:ext cx="1376272" cy="1646389"/>
            <a:chOff x="4200129" y="1047775"/>
            <a:chExt cx="1554866" cy="1860035"/>
          </a:xfrm>
        </p:grpSpPr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8CA55346-ADF1-D742-825E-52E5AD09BFC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id="{38C03BC6-BEC2-B242-A80E-E642F09466C7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0" name="Freeform: Shape 97">
              <a:extLst>
                <a:ext uri="{FF2B5EF4-FFF2-40B4-BE49-F238E27FC236}">
                  <a16:creationId xmlns:a16="http://schemas.microsoft.com/office/drawing/2014/main" id="{F882E6EC-7122-C241-B03D-09C90A2885E8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1" name="Freeform: Shape 98">
              <a:extLst>
                <a:ext uri="{FF2B5EF4-FFF2-40B4-BE49-F238E27FC236}">
                  <a16:creationId xmlns:a16="http://schemas.microsoft.com/office/drawing/2014/main" id="{3E0F7CA4-074D-2C48-BC5B-ED0C0B3FCE2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2" name="Freeform: Shape 99">
              <a:extLst>
                <a:ext uri="{FF2B5EF4-FFF2-40B4-BE49-F238E27FC236}">
                  <a16:creationId xmlns:a16="http://schemas.microsoft.com/office/drawing/2014/main" id="{A2929244-F2CA-2645-BB34-8DE80FB24AF8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grpSp>
          <p:nvGrpSpPr>
            <p:cNvPr id="23" name="Graphic 81">
              <a:extLst>
                <a:ext uri="{FF2B5EF4-FFF2-40B4-BE49-F238E27FC236}">
                  <a16:creationId xmlns:a16="http://schemas.microsoft.com/office/drawing/2014/main" id="{B296C80E-164A-5648-9DA2-0EDCC4F1D669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4" name="Freeform: Shape 101">
                <a:extLst>
                  <a:ext uri="{FF2B5EF4-FFF2-40B4-BE49-F238E27FC236}">
                    <a16:creationId xmlns:a16="http://schemas.microsoft.com/office/drawing/2014/main" id="{04C43F22-70FF-3D42-AC65-FA5FD6F6D9F4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  <p:sp>
            <p:nvSpPr>
              <p:cNvPr id="25" name="Freeform: Shape 102">
                <a:extLst>
                  <a:ext uri="{FF2B5EF4-FFF2-40B4-BE49-F238E27FC236}">
                    <a16:creationId xmlns:a16="http://schemas.microsoft.com/office/drawing/2014/main" id="{1A02E6C9-E3EF-AB44-8971-DF6D784AC6BB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DFCD44-B7F2-D04D-955D-0CDCAD745757}"/>
              </a:ext>
            </a:extLst>
          </p:cNvPr>
          <p:cNvGrpSpPr/>
          <p:nvPr/>
        </p:nvGrpSpPr>
        <p:grpSpPr>
          <a:xfrm>
            <a:off x="6718888" y="1750885"/>
            <a:ext cx="1579169" cy="1635670"/>
            <a:chOff x="6563619" y="1067070"/>
            <a:chExt cx="1784092" cy="1847925"/>
          </a:xfrm>
        </p:grpSpPr>
        <p:sp>
          <p:nvSpPr>
            <p:cNvPr id="27" name="Freeform: Shape 104">
              <a:extLst>
                <a:ext uri="{FF2B5EF4-FFF2-40B4-BE49-F238E27FC236}">
                  <a16:creationId xmlns:a16="http://schemas.microsoft.com/office/drawing/2014/main" id="{669EC3A5-DE30-7D4C-ADF8-3D56B5FED3E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8" name="Freeform: Shape 105">
              <a:extLst>
                <a:ext uri="{FF2B5EF4-FFF2-40B4-BE49-F238E27FC236}">
                  <a16:creationId xmlns:a16="http://schemas.microsoft.com/office/drawing/2014/main" id="{D29F8BB0-B1B2-D94F-908A-CC85F4077A81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9" name="Freeform: Shape 106">
              <a:extLst>
                <a:ext uri="{FF2B5EF4-FFF2-40B4-BE49-F238E27FC236}">
                  <a16:creationId xmlns:a16="http://schemas.microsoft.com/office/drawing/2014/main" id="{7E607442-3D1A-2642-9D6A-20295367F10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FCF169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30" name="Freeform: Shape 107">
              <a:extLst>
                <a:ext uri="{FF2B5EF4-FFF2-40B4-BE49-F238E27FC236}">
                  <a16:creationId xmlns:a16="http://schemas.microsoft.com/office/drawing/2014/main" id="{2FEE6345-ACD2-7942-8D47-DF8FD06E70B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E3E11-49F9-3E41-B750-8D018CC26F4C}"/>
              </a:ext>
            </a:extLst>
          </p:cNvPr>
          <p:cNvGrpSpPr/>
          <p:nvPr/>
        </p:nvGrpSpPr>
        <p:grpSpPr>
          <a:xfrm>
            <a:off x="8162794" y="3655474"/>
            <a:ext cx="1571701" cy="1274220"/>
            <a:chOff x="8213001" y="3218811"/>
            <a:chExt cx="1775655" cy="1439571"/>
          </a:xfrm>
        </p:grpSpPr>
        <p:sp>
          <p:nvSpPr>
            <p:cNvPr id="32" name="Freeform: Shape 109">
              <a:extLst>
                <a:ext uri="{FF2B5EF4-FFF2-40B4-BE49-F238E27FC236}">
                  <a16:creationId xmlns:a16="http://schemas.microsoft.com/office/drawing/2014/main" id="{CB34B8D4-A54B-6545-AF6C-8D2ACE051C3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3" name="Freeform: Shape 110">
              <a:extLst>
                <a:ext uri="{FF2B5EF4-FFF2-40B4-BE49-F238E27FC236}">
                  <a16:creationId xmlns:a16="http://schemas.microsoft.com/office/drawing/2014/main" id="{42F1EB0E-CBAA-AE49-B24D-2CF2C4047D65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4" name="Freeform: Shape 111">
              <a:extLst>
                <a:ext uri="{FF2B5EF4-FFF2-40B4-BE49-F238E27FC236}">
                  <a16:creationId xmlns:a16="http://schemas.microsoft.com/office/drawing/2014/main" id="{12AB82ED-C35B-C94C-8848-0EF4DC3CE72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5" name="Freeform: Shape 112">
              <a:extLst>
                <a:ext uri="{FF2B5EF4-FFF2-40B4-BE49-F238E27FC236}">
                  <a16:creationId xmlns:a16="http://schemas.microsoft.com/office/drawing/2014/main" id="{BB710E6D-6CF6-4944-91FD-D599B358B4F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6" name="Freeform: Shape 113">
              <a:extLst>
                <a:ext uri="{FF2B5EF4-FFF2-40B4-BE49-F238E27FC236}">
                  <a16:creationId xmlns:a16="http://schemas.microsoft.com/office/drawing/2014/main" id="{0E588FFC-86D3-F64B-8BE3-B06258DC5EE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7" name="Freeform: Shape 114">
              <a:extLst>
                <a:ext uri="{FF2B5EF4-FFF2-40B4-BE49-F238E27FC236}">
                  <a16:creationId xmlns:a16="http://schemas.microsoft.com/office/drawing/2014/main" id="{867B2183-B385-1A47-9970-75A7DCCDFC8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8" name="Freeform: Shape 115">
              <a:extLst>
                <a:ext uri="{FF2B5EF4-FFF2-40B4-BE49-F238E27FC236}">
                  <a16:creationId xmlns:a16="http://schemas.microsoft.com/office/drawing/2014/main" id="{6E5D58B9-E8B8-4141-B0CF-364AE2E96845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9" name="Freeform: Shape 116">
              <a:extLst>
                <a:ext uri="{FF2B5EF4-FFF2-40B4-BE49-F238E27FC236}">
                  <a16:creationId xmlns:a16="http://schemas.microsoft.com/office/drawing/2014/main" id="{CC1F304C-513A-D143-8CDA-AF4A1059F603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D13249E9-2B75-6641-8B73-FAC3BAD697D1}"/>
              </a:ext>
            </a:extLst>
          </p:cNvPr>
          <p:cNvGrpSpPr/>
          <p:nvPr/>
        </p:nvGrpSpPr>
        <p:grpSpPr>
          <a:xfrm>
            <a:off x="4003899" y="2889642"/>
            <a:ext cx="4608073" cy="2203717"/>
            <a:chOff x="3496316" y="2353600"/>
            <a:chExt cx="5206046" cy="2489686"/>
          </a:xfrm>
        </p:grpSpPr>
        <p:sp>
          <p:nvSpPr>
            <p:cNvPr id="41" name="Freeform: Shape 134">
              <a:extLst>
                <a:ext uri="{FF2B5EF4-FFF2-40B4-BE49-F238E27FC236}">
                  <a16:creationId xmlns:a16="http://schemas.microsoft.com/office/drawing/2014/main" id="{2C1FA21E-ABA5-3A48-8AF0-9D8C775F7B91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rgbClr val="FFF0BF"/>
            </a:solidFill>
            <a:ln w="4780" cap="flat">
              <a:solidFill>
                <a:srgbClr val="4A5D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2" name="Freeform: Shape 135">
              <a:extLst>
                <a:ext uri="{FF2B5EF4-FFF2-40B4-BE49-F238E27FC236}">
                  <a16:creationId xmlns:a16="http://schemas.microsoft.com/office/drawing/2014/main" id="{021D6D59-A7C6-844C-97A8-FE4D7A698CC0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rgbClr val="EAB557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3" name="Freeform: Shape 136">
              <a:extLst>
                <a:ext uri="{FF2B5EF4-FFF2-40B4-BE49-F238E27FC236}">
                  <a16:creationId xmlns:a16="http://schemas.microsoft.com/office/drawing/2014/main" id="{3E040452-8B92-BB4E-B156-559E192EC38D}"/>
                </a:ext>
              </a:extLst>
            </p:cNvPr>
            <p:cNvSpPr/>
            <p:nvPr/>
          </p:nvSpPr>
          <p:spPr>
            <a:xfrm>
              <a:off x="3496316" y="3196557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rgbClr val="FFD96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4" name="Freeform: Shape 137">
              <a:extLst>
                <a:ext uri="{FF2B5EF4-FFF2-40B4-BE49-F238E27FC236}">
                  <a16:creationId xmlns:a16="http://schemas.microsoft.com/office/drawing/2014/main" id="{CC161210-9C87-964F-A3D2-691D06D9E4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rgbClr val="80775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sp>
        <p:nvSpPr>
          <p:cNvPr id="45" name="Trapezoid 24">
            <a:extLst>
              <a:ext uri="{FF2B5EF4-FFF2-40B4-BE49-F238E27FC236}">
                <a16:creationId xmlns:a16="http://schemas.microsoft.com/office/drawing/2014/main" id="{A991C1D0-1708-3E4D-B086-E51B36B329F5}"/>
              </a:ext>
            </a:extLst>
          </p:cNvPr>
          <p:cNvSpPr>
            <a:spLocks noChangeAspect="1"/>
          </p:cNvSpPr>
          <p:nvPr/>
        </p:nvSpPr>
        <p:spPr>
          <a:xfrm rot="8369018">
            <a:off x="4431331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6" name="Freeform: Shape 140">
            <a:extLst>
              <a:ext uri="{FF2B5EF4-FFF2-40B4-BE49-F238E27FC236}">
                <a16:creationId xmlns:a16="http://schemas.microsoft.com/office/drawing/2014/main" id="{A24D35D8-2E18-A342-AADA-250E77D85B1D}"/>
              </a:ext>
            </a:extLst>
          </p:cNvPr>
          <p:cNvSpPr/>
          <p:nvPr/>
        </p:nvSpPr>
        <p:spPr>
          <a:xfrm rot="5400000">
            <a:off x="7858805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9E646D30-345B-AD48-A663-7E87F30FAB34}"/>
              </a:ext>
            </a:extLst>
          </p:cNvPr>
          <p:cNvSpPr/>
          <p:nvPr/>
        </p:nvSpPr>
        <p:spPr>
          <a:xfrm>
            <a:off x="6889077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4E5062-073E-404D-A810-2C2847297D99}"/>
              </a:ext>
            </a:extLst>
          </p:cNvPr>
          <p:cNvGrpSpPr/>
          <p:nvPr/>
        </p:nvGrpSpPr>
        <p:grpSpPr>
          <a:xfrm>
            <a:off x="8710168" y="1733802"/>
            <a:ext cx="2968685" cy="1046440"/>
            <a:chOff x="3017859" y="4283314"/>
            <a:chExt cx="2579765" cy="74872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FFBBE7-9F89-A44B-AC5E-85557E9E4A6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30D5B7-9FC9-2447-B09B-AC700938B33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74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Повара и питание</a:t>
              </a:r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897 500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3D24EF-6D0A-7349-AFD9-D2671BAF7D1F}"/>
              </a:ext>
            </a:extLst>
          </p:cNvPr>
          <p:cNvGrpSpPr/>
          <p:nvPr/>
        </p:nvGrpSpPr>
        <p:grpSpPr>
          <a:xfrm>
            <a:off x="1184362" y="1750884"/>
            <a:ext cx="2963074" cy="1045235"/>
            <a:chOff x="3017859" y="4283314"/>
            <a:chExt cx="2574888" cy="104523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58D958-559A-8347-9E33-4F1A114C4F56}"/>
                </a:ext>
              </a:extLst>
            </p:cNvPr>
            <p:cNvSpPr txBox="1"/>
            <p:nvPr/>
          </p:nvSpPr>
          <p:spPr>
            <a:xfrm>
              <a:off x="3017859" y="4589885"/>
              <a:ext cx="2574888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На каждого из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144 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ребенка из 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1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детсково сада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будет выделено 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31 004,8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 год.</a:t>
              </a:r>
              <a:endParaRPr lang="ro-RO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3B16B-73ED-2443-B508-E352DE31987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Выделяется на ребенка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436BEBD-73DD-1E4A-A51A-20C50F0CF977}"/>
              </a:ext>
            </a:extLst>
          </p:cNvPr>
          <p:cNvSpPr txBox="1"/>
          <p:nvPr/>
        </p:nvSpPr>
        <p:spPr>
          <a:xfrm>
            <a:off x="8192563" y="5029712"/>
            <a:ext cx="415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1BD5EE-AB3A-B846-996A-6783009396A0}"/>
              </a:ext>
            </a:extLst>
          </p:cNvPr>
          <p:cNvSpPr txBox="1"/>
          <p:nvPr/>
        </p:nvSpPr>
        <p:spPr>
          <a:xfrm>
            <a:off x="1201249" y="5292836"/>
            <a:ext cx="29328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latin typeface="Ubuntu" panose="020B0504030602030204" pitchFamily="34" charset="0"/>
                <a:cs typeface="Arial" pitchFamily="34" charset="0"/>
              </a:rPr>
              <a:t>4 464 700 </a:t>
            </a:r>
            <a:r>
              <a:rPr lang="ru-RU" altLang="ko-KR" sz="28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2800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DC23BA-1D34-CB45-A6F4-77AB7701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0" y="6058263"/>
            <a:ext cx="832486" cy="2366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0ABAEAB-A041-2245-8814-1D1CE594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20" y="5862320"/>
            <a:ext cx="832486" cy="2366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09D6F2D-6D19-774D-B619-2EDCC3D1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91" y="6001113"/>
            <a:ext cx="832486" cy="2366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BE52D3D-3043-2846-B1B4-E0D4592D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0" y="5916748"/>
            <a:ext cx="832486" cy="2366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F0D1D8-F57B-0440-9829-81F3B0C3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5" y="5832385"/>
            <a:ext cx="832486" cy="2366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DE4E650-E96E-D847-9722-3BA786783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1" y="5742578"/>
            <a:ext cx="832486" cy="2366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C6A4AC3-ED90-B448-89A6-AB5F17E3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6" y="5630998"/>
            <a:ext cx="832486" cy="2366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B0415C5-7A48-AB4A-A5C8-CF54DEDA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19" y="5562962"/>
            <a:ext cx="832486" cy="2366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29E944B-C1D4-D548-8DB9-C5A1317F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33" y="5440499"/>
            <a:ext cx="832486" cy="23660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612E543-F9C9-9341-B936-38641425C4B6}"/>
              </a:ext>
            </a:extLst>
          </p:cNvPr>
          <p:cNvSpPr txBox="1"/>
          <p:nvPr/>
        </p:nvSpPr>
        <p:spPr>
          <a:xfrm>
            <a:off x="1232348" y="7717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Образование</a:t>
            </a:r>
          </a:p>
        </p:txBody>
      </p:sp>
      <p:sp>
        <p:nvSpPr>
          <p:cNvPr id="81" name="Oval 26">
            <a:extLst>
              <a:ext uri="{FF2B5EF4-FFF2-40B4-BE49-F238E27FC236}">
                <a16:creationId xmlns:a16="http://schemas.microsoft.com/office/drawing/2014/main" id="{A953BF78-2C09-0B49-BFAB-5AEB8772D466}"/>
              </a:ext>
            </a:extLst>
          </p:cNvPr>
          <p:cNvSpPr/>
          <p:nvPr/>
        </p:nvSpPr>
        <p:spPr>
          <a:xfrm>
            <a:off x="5447240" y="324708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6884527-B422-F942-9EFF-B1CC39C76425}"/>
              </a:ext>
            </a:extLst>
          </p:cNvPr>
          <p:cNvGrpSpPr/>
          <p:nvPr/>
        </p:nvGrpSpPr>
        <p:grpSpPr>
          <a:xfrm rot="16028519">
            <a:off x="2830864" y="3349123"/>
            <a:ext cx="1579169" cy="1635670"/>
            <a:chOff x="6563619" y="1067070"/>
            <a:chExt cx="1784092" cy="1847925"/>
          </a:xfrm>
        </p:grpSpPr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id="{2B55F54B-6216-B544-8B74-54DA651C8C49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89" name="Freeform: Shape 105">
              <a:extLst>
                <a:ext uri="{FF2B5EF4-FFF2-40B4-BE49-F238E27FC236}">
                  <a16:creationId xmlns:a16="http://schemas.microsoft.com/office/drawing/2014/main" id="{174407F0-5ECF-DF49-AD94-6F5B621473B7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90" name="Freeform: Shape 106">
              <a:extLst>
                <a:ext uri="{FF2B5EF4-FFF2-40B4-BE49-F238E27FC236}">
                  <a16:creationId xmlns:a16="http://schemas.microsoft.com/office/drawing/2014/main" id="{DBE27CBA-9EBE-EB4D-84A4-3D9B2C7C210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7F6000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id="{BB4D3762-2E64-BD40-9F2A-EB5DCED3AEB3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2A7577A-F104-4155-96FA-E7C436F032E9}"/>
              </a:ext>
            </a:extLst>
          </p:cNvPr>
          <p:cNvSpPr txBox="1"/>
          <p:nvPr/>
        </p:nvSpPr>
        <p:spPr>
          <a:xfrm>
            <a:off x="7748601" y="5512323"/>
            <a:ext cx="44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Дошкольное образование (детский сад)</a:t>
            </a:r>
            <a:endParaRPr lang="en-US" altLang="ko-KR" sz="16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600" b="1" dirty="0">
              <a:latin typeface="Ubuntu" panose="020B0504030602030204" pitchFamily="34" charset="0"/>
              <a:cs typeface="Arial" pitchFamily="34" charset="0"/>
            </a:endParaRPr>
          </a:p>
          <a:p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3 567 200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0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16290-A521-46D6-B80D-29974FE9B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369530"/>
              </p:ext>
            </p:extLst>
          </p:nvPr>
        </p:nvGraphicFramePr>
        <p:xfrm>
          <a:off x="1866900" y="1181101"/>
          <a:ext cx="10007599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31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164F5-66B1-5C4B-9738-7A0CD6FFAA49}"/>
              </a:ext>
            </a:extLst>
          </p:cNvPr>
          <p:cNvSpPr txBox="1"/>
          <p:nvPr/>
        </p:nvSpPr>
        <p:spPr>
          <a:xfrm>
            <a:off x="1232348" y="95645"/>
            <a:ext cx="1033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Совместное бюджетирование</a:t>
            </a:r>
            <a:endParaRPr lang="en-GB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66DBC-E670-AE4F-84A9-E3B1248CC17A}"/>
              </a:ext>
            </a:extLst>
          </p:cNvPr>
          <p:cNvSpPr txBox="1"/>
          <p:nvPr/>
        </p:nvSpPr>
        <p:spPr>
          <a:xfrm>
            <a:off x="1232348" y="1083116"/>
            <a:ext cx="1008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И в этом году</a:t>
            </a:r>
            <a:r>
              <a:rPr lang="en-US" dirty="0">
                <a:latin typeface="Ubuntu" panose="020B0504030602030204" pitchFamily="34" charset="0"/>
              </a:rPr>
              <a:t>, </a:t>
            </a:r>
            <a:r>
              <a:rPr lang="ru-RU" dirty="0">
                <a:latin typeface="Ubuntu" panose="020B0504030602030204" pitchFamily="34" charset="0"/>
              </a:rPr>
              <a:t>мэрия Гайдар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будет использовать бюджетирование на основе участия.</a:t>
            </a:r>
            <a:r>
              <a:rPr lang="en-US" dirty="0">
                <a:latin typeface="Ubuntu" panose="020B0504030602030204" pitchFamily="34" charset="0"/>
              </a:rPr>
              <a:t> 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Составление бюджета с участием населения - это механизм, который позволяет гражданам участвовать в принятии решений и принимать решения о распределении государственных финансовых ресурсов, доступных местным органам власти, и управлению ими.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Преимущества Сб:</a:t>
            </a:r>
            <a:r>
              <a:rPr lang="ro-RO" dirty="0">
                <a:latin typeface="Ubuntu" panose="020B0504030602030204" pitchFamily="34" charset="0"/>
              </a:rPr>
              <a:t> </a:t>
            </a:r>
            <a:r>
              <a:rPr lang="en-US" dirty="0">
                <a:latin typeface="Ubuntu" panose="020B0504030602030204" pitchFamily="34" charset="0"/>
              </a:rPr>
              <a:t> </a:t>
            </a:r>
            <a:endParaRPr lang="en-GB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42878-5152-E843-8FCB-E590DE79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74" y="3668439"/>
            <a:ext cx="9378852" cy="31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7543" y="4840364"/>
            <a:ext cx="10804990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Какую спортивную инфраструктуру вы бы хотели построить / отремонтировать?</a:t>
            </a:r>
            <a:r>
              <a:rPr lang="en-US" b="1" dirty="0"/>
              <a:t> </a:t>
            </a:r>
            <a:r>
              <a:rPr lang="ru-RU" b="1" dirty="0"/>
              <a:t>Какие услуги следует развивать / предоставлять молодежи?</a:t>
            </a:r>
            <a:endParaRPr lang="en-US" b="1" dirty="0"/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строительства стадиона; 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строительство бассейна для занятий плаванием;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открыть больше спортивных кружков для детей всех возрастов;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7541B-752C-4AFF-A88E-04C9D4DED7E3}"/>
              </a:ext>
            </a:extLst>
          </p:cNvPr>
          <p:cNvSpPr txBox="1"/>
          <p:nvPr/>
        </p:nvSpPr>
        <p:spPr>
          <a:xfrm>
            <a:off x="6667500" y="6369325"/>
            <a:ext cx="580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при разработке бюджета</a:t>
            </a:r>
            <a:endParaRPr lang="ro-RO" sz="1400" i="1" dirty="0">
              <a:latin typeface="Ubuntu" panose="020B0504030602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5E1BE4-F9B6-4DF7-A03A-CC23600EF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0159"/>
              </p:ext>
            </p:extLst>
          </p:nvPr>
        </p:nvGraphicFramePr>
        <p:xfrm>
          <a:off x="787401" y="-42709"/>
          <a:ext cx="5880099" cy="44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F21228-E77F-4D22-A544-B33CEE2BB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386851"/>
              </p:ext>
            </p:extLst>
          </p:nvPr>
        </p:nvGraphicFramePr>
        <p:xfrm>
          <a:off x="6943333" y="292101"/>
          <a:ext cx="5524500" cy="433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58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4112E1-B71F-FB4E-BEA1-085DAE5FFD3B}"/>
              </a:ext>
            </a:extLst>
          </p:cNvPr>
          <p:cNvSpPr/>
          <p:nvPr/>
        </p:nvSpPr>
        <p:spPr>
          <a:xfrm>
            <a:off x="6236589" y="2214252"/>
            <a:ext cx="5986408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latin typeface="Ubuntu" panose="020B0504030602030204" pitchFamily="34" charset="0"/>
              </a:rPr>
              <a:t>Другие проблемы, наблюдаемые в сообществе</a:t>
            </a:r>
            <a:r>
              <a:rPr lang="ro-MD" b="1" dirty="0">
                <a:latin typeface="Ubuntu" panose="020B0504030602030204" pitchFamily="34" charset="0"/>
              </a:rPr>
              <a:t>:</a:t>
            </a:r>
            <a:endParaRPr lang="en-US" b="1" dirty="0">
              <a:latin typeface="Ubuntu" panose="020B0504030602030204" pitchFamily="34" charset="0"/>
            </a:endParaRPr>
          </a:p>
          <a:p>
            <a:pPr marL="228600">
              <a:spcAft>
                <a:spcPts val="12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Граждане определили и другие проблемы, в решении которых они нуждаются в поддержке местных властей: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бродячие собаки;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уборка кладбища;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улучшение состояния улициных тренажеров;</a:t>
            </a:r>
            <a:endParaRPr lang="ro-MD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228600" marR="0">
              <a:spcBef>
                <a:spcPts val="0"/>
              </a:spcBef>
              <a:spcAft>
                <a:spcPts val="1200"/>
              </a:spcAft>
            </a:pP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5AE4-FE89-8546-B959-57D06A26B646}"/>
              </a:ext>
            </a:extLst>
          </p:cNvPr>
          <p:cNvSpPr txBox="1"/>
          <p:nvPr/>
        </p:nvSpPr>
        <p:spPr>
          <a:xfrm>
            <a:off x="2597433" y="608612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Гражданское участие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0F11D-22E5-D74F-B131-F1CC9804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33" y="2214252"/>
            <a:ext cx="3053345" cy="227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6B2C4-9515-1247-9F40-FB6A07706562}"/>
              </a:ext>
            </a:extLst>
          </p:cNvPr>
          <p:cNvSpPr txBox="1"/>
          <p:nvPr/>
        </p:nvSpPr>
        <p:spPr>
          <a:xfrm>
            <a:off x="7180328" y="6312254"/>
            <a:ext cx="454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при разработке бюджета</a:t>
            </a:r>
            <a:endParaRPr lang="ro-RO" sz="1400" i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DC6B3-FC1A-9B47-BE39-B5CEC1683FAD}"/>
              </a:ext>
            </a:extLst>
          </p:cNvPr>
          <p:cNvSpPr txBox="1"/>
          <p:nvPr/>
        </p:nvSpPr>
        <p:spPr>
          <a:xfrm>
            <a:off x="1947547" y="354029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Дополнительная информация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98D92-0871-4742-9489-9B8A505C46D3}"/>
              </a:ext>
            </a:extLst>
          </p:cNvPr>
          <p:cNvSpPr/>
          <p:nvPr/>
        </p:nvSpPr>
        <p:spPr>
          <a:xfrm>
            <a:off x="1485210" y="1208810"/>
            <a:ext cx="9614590" cy="260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endParaRPr lang="ro-RO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Общественные слушания по проекту бюджета состоятся 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декабря 2021г. в 1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:00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в актовом зале примэрии села Гайдар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en-US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бюджета на 2022 год можно получить в мэрии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en-US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Подробная информация о совместном бюджетировании: </a:t>
            </a: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http://bugetulmeu.md/691/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89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DACE8AC-7AD6-4B80-B0B0-C1EFF6693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0690" y="2271410"/>
            <a:ext cx="1439295" cy="2988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C202C4B-E05C-4976-9EBA-EDE018A7A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054" y="2090572"/>
            <a:ext cx="1492193" cy="660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9D446-C0CA-452D-8645-4A15B57D7B5A}"/>
              </a:ext>
            </a:extLst>
          </p:cNvPr>
          <p:cNvSpPr txBox="1"/>
          <p:nvPr/>
        </p:nvSpPr>
        <p:spPr>
          <a:xfrm>
            <a:off x="3961209" y="2636928"/>
            <a:ext cx="21788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Expert</a:t>
            </a:r>
            <a:r>
              <a:rPr lang="ru-RU" sz="1200" b="1" dirty="0"/>
              <a:t>-</a:t>
            </a:r>
            <a:r>
              <a:rPr lang="x-none" sz="1200" b="1" dirty="0"/>
              <a:t>Grup</a:t>
            </a:r>
          </a:p>
          <a:p>
            <a:endParaRPr lang="x-none" sz="1050" dirty="0"/>
          </a:p>
          <a:p>
            <a:r>
              <a:rPr lang="x-none" sz="1050" dirty="0"/>
              <a:t>+373 22 929 994</a:t>
            </a:r>
          </a:p>
          <a:p>
            <a:endParaRPr lang="x-none" sz="1050" dirty="0"/>
          </a:p>
          <a:p>
            <a:endParaRPr lang="x-none" sz="1050" dirty="0"/>
          </a:p>
          <a:p>
            <a:endParaRPr lang="x-none" sz="1050" dirty="0"/>
          </a:p>
          <a:p>
            <a:r>
              <a:rPr lang="x-none" sz="1050" dirty="0"/>
              <a:t>str. A. Bernardazzi 45</a:t>
            </a:r>
          </a:p>
          <a:p>
            <a:r>
              <a:rPr lang="x-none" sz="1050" dirty="0"/>
              <a:t>MD-2012,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9E452-132E-4982-A105-DE435F42D9E7}"/>
              </a:ext>
            </a:extLst>
          </p:cNvPr>
          <p:cNvSpPr txBox="1"/>
          <p:nvPr/>
        </p:nvSpPr>
        <p:spPr>
          <a:xfrm>
            <a:off x="6702880" y="2636928"/>
            <a:ext cx="24702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IPRE</a:t>
            </a:r>
            <a:endParaRPr lang="x-none" sz="1050" b="1" dirty="0"/>
          </a:p>
          <a:p>
            <a:endParaRPr lang="x-none" sz="1050" b="1" dirty="0"/>
          </a:p>
          <a:p>
            <a:r>
              <a:rPr lang="x-none" sz="1050" dirty="0"/>
              <a:t>+373 22 788 978</a:t>
            </a:r>
          </a:p>
          <a:p>
            <a:r>
              <a:rPr lang="x-none" sz="1050" dirty="0"/>
              <a:t>+373 22 788 986</a:t>
            </a:r>
          </a:p>
          <a:p>
            <a:r>
              <a:rPr lang="x-none" sz="1050" dirty="0"/>
              <a:t>+373 22 788 989</a:t>
            </a:r>
          </a:p>
          <a:p>
            <a:endParaRPr lang="x-none" sz="1050" dirty="0"/>
          </a:p>
          <a:p>
            <a:r>
              <a:rPr lang="x-none" sz="1050" dirty="0"/>
              <a:t>str. București 90, of. 20</a:t>
            </a:r>
          </a:p>
          <a:p>
            <a:r>
              <a:rPr lang="x-none" sz="1050" dirty="0"/>
              <a:t>MD-2001,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</a:t>
            </a:r>
            <a:r>
              <a:rPr lang="en-US" sz="1050" dirty="0"/>
              <a:t>ipre.md</a:t>
            </a:r>
            <a:endParaRPr lang="x-none" sz="1050" dirty="0"/>
          </a:p>
        </p:txBody>
      </p:sp>
    </p:spTree>
    <p:extLst>
      <p:ext uri="{BB962C8B-B14F-4D97-AF65-F5344CB8AC3E}">
        <p14:creationId xmlns:p14="http://schemas.microsoft.com/office/powerpoint/2010/main" val="9110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86BA9-3D11-4BBA-9624-586669B2636A}"/>
              </a:ext>
            </a:extLst>
          </p:cNvPr>
          <p:cNvSpPr txBox="1"/>
          <p:nvPr/>
        </p:nvSpPr>
        <p:spPr>
          <a:xfrm>
            <a:off x="5703095" y="4064795"/>
            <a:ext cx="437911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INSERT HERE</a:t>
            </a:r>
          </a:p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YOUR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C7E10-7C22-4D28-AEBD-B5D640FBE69F}"/>
              </a:ext>
            </a:extLst>
          </p:cNvPr>
          <p:cNvSpPr txBox="1"/>
          <p:nvPr/>
        </p:nvSpPr>
        <p:spPr>
          <a:xfrm>
            <a:off x="9596439" y="1134530"/>
            <a:ext cx="485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5" y="281429"/>
            <a:ext cx="77598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latin typeface="Ubuntu" charset="0"/>
                <a:ea typeface="Ubuntu" charset="0"/>
                <a:cs typeface="Ubuntu" charset="0"/>
              </a:rPr>
              <a:t>Обращение мэра</a:t>
            </a:r>
            <a:endParaRPr lang="ro-RO" sz="225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838428"/>
            <a:ext cx="10837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Ubuntu" panose="020B0504030602030204" pitchFamily="34" charset="0"/>
              </a:rPr>
              <a:t> </a:t>
            </a:r>
          </a:p>
          <a:p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355" y="952783"/>
            <a:ext cx="102125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Мне очень приятно представить гражданский бюджет на 202</a:t>
            </a:r>
            <a:r>
              <a:rPr lang="en-US" sz="1600" dirty="0">
                <a:latin typeface="Ubuntu" panose="020B0504030602030204" pitchFamily="34" charset="0"/>
              </a:rPr>
              <a:t>2</a:t>
            </a:r>
            <a:r>
              <a:rPr lang="ru-RU" sz="1600" dirty="0">
                <a:latin typeface="Ubuntu" panose="020B0504030602030204" pitchFamily="34" charset="0"/>
              </a:rPr>
              <a:t> год, подготовленный на основе проекта бюджета</a:t>
            </a:r>
            <a:r>
              <a:rPr lang="x-none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Гайдар. За последние два месяца мы вместе с командой и коллегами из мэрии приложили максимум усилий, чтобы подготовить документ, обеспечивающий финансирование всех важных служб населенного пункта. Усилия были также значительными из-за того, что в 202</a:t>
            </a:r>
            <a:r>
              <a:rPr lang="en-US" sz="1600" dirty="0">
                <a:latin typeface="Ubuntu" panose="020B0504030602030204" pitchFamily="34" charset="0"/>
              </a:rPr>
              <a:t>1</a:t>
            </a:r>
            <a:r>
              <a:rPr lang="ru-RU" sz="1600" dirty="0">
                <a:latin typeface="Ubuntu" panose="020B0504030602030204" pitchFamily="34" charset="0"/>
              </a:rPr>
              <a:t> году мы боролись и боремся с пандемией COVID-19, и этот факт отрицательно сказался как на доходах, так и на расходах, и их воздействие на социальную, экономическую и общественную жизнь остается значительным.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en-US" sz="1600" dirty="0">
                <a:latin typeface="Ubuntu" panose="020B0504030602030204" pitchFamily="34" charset="0"/>
              </a:rPr>
              <a:t>   </a:t>
            </a:r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Но, несмотря на эти огромные проблемы, мы попытались разработать сбалансированный бюджет, ориентированный на приоритеты сообщества. Хочется верить, что бюджет на 2022 год будет лучше, прозрачнее и ближе к потребностям каждого гражданина.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В этом документе представлен обзор местного бюджета. Считаю, что для жителей крайне важно лучше знать, как составляется бюджет, каковы основные источники доходов, как определяются расходы и какие проекты планируемых капитальных вложений.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С уважением,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b="1" dirty="0">
                <a:latin typeface="Ubuntu" panose="020B0504030602030204" pitchFamily="34" charset="0"/>
              </a:rPr>
              <a:t>Мэр села Гайдар </a:t>
            </a:r>
          </a:p>
          <a:p>
            <a:r>
              <a:rPr lang="ru-RU" sz="1600" b="1" dirty="0">
                <a:latin typeface="Ubuntu" panose="020B0504030602030204" pitchFamily="34" charset="0"/>
              </a:rPr>
              <a:t>Илия Киося</a:t>
            </a:r>
          </a:p>
          <a:p>
            <a:endParaRPr lang="en-US" sz="1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117ED5-4F7E-4660-954C-0BE202E26076}"/>
              </a:ext>
            </a:extLst>
          </p:cNvPr>
          <p:cNvSpPr txBox="1"/>
          <p:nvPr/>
        </p:nvSpPr>
        <p:spPr>
          <a:xfrm>
            <a:off x="9596439" y="113453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5440B-63E6-4B5D-B10F-5804144221C0}"/>
              </a:ext>
            </a:extLst>
          </p:cNvPr>
          <p:cNvSpPr txBox="1"/>
          <p:nvPr/>
        </p:nvSpPr>
        <p:spPr>
          <a:xfrm>
            <a:off x="1777430" y="2873393"/>
            <a:ext cx="9657708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5"/>
              </a:lnSpc>
            </a:pPr>
            <a:r>
              <a:rPr lang="ru-RU" sz="3750" b="1" dirty="0">
                <a:latin typeface="Ubuntu" charset="0"/>
                <a:ea typeface="Ubuntu" charset="0"/>
                <a:cs typeface="Ubuntu" charset="0"/>
              </a:rPr>
              <a:t>Информируй Обучай и Действуй</a:t>
            </a:r>
            <a:r>
              <a:rPr lang="en-US" sz="3750" b="1" dirty="0">
                <a:latin typeface="Ubuntu" charset="0"/>
                <a:ea typeface="Ubuntu" charset="0"/>
                <a:cs typeface="Ubuntu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30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281429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Бюджет мэрии Гайдар на 202</a:t>
            </a:r>
            <a:r>
              <a:rPr lang="en-US" sz="2800" b="1" dirty="0">
                <a:latin typeface="Ubuntu" panose="020B0504030602030204" pitchFamily="34" charset="0"/>
              </a:rPr>
              <a:t>2</a:t>
            </a:r>
            <a:r>
              <a:rPr lang="ru-RU" sz="2800" b="1" dirty="0">
                <a:latin typeface="Ubuntu" panose="020B0504030602030204" pitchFamily="34" charset="0"/>
              </a:rPr>
              <a:t> год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258" y="4866818"/>
            <a:ext cx="778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buntu" panose="020B0504030602030204" pitchFamily="34" charset="0"/>
              </a:rPr>
              <a:t>8 592 600 </a:t>
            </a:r>
            <a:r>
              <a:rPr lang="ru-RU" sz="5400" dirty="0">
                <a:latin typeface="Ubuntu" panose="020B0504030602030204" pitchFamily="34" charset="0"/>
              </a:rPr>
              <a:t>леев</a:t>
            </a:r>
            <a:endParaRPr lang="en-US" sz="5400" dirty="0">
              <a:latin typeface="Ubuntu" panose="020B0504030602030204" pitchFamily="34" charset="0"/>
            </a:endParaRP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797B246D-2198-45C1-BEB1-443C5BA7461E}"/>
              </a:ext>
            </a:extLst>
          </p:cNvPr>
          <p:cNvSpPr/>
          <p:nvPr/>
        </p:nvSpPr>
        <p:spPr>
          <a:xfrm>
            <a:off x="3050979" y="3199941"/>
            <a:ext cx="6314956" cy="1728252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rgbClr val="4A5D6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5C514-2922-42BE-8823-61ED9A63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00" y="3416850"/>
            <a:ext cx="832486" cy="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6BF12-B860-4C35-82FC-B800AED7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5" y="3335570"/>
            <a:ext cx="832486" cy="23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40048-990B-430C-A108-71735BFF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00" y="3272070"/>
            <a:ext cx="832486" cy="23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F2B8E-A2C1-4C43-A699-0CAC4FD2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90" y="3440980"/>
            <a:ext cx="832486" cy="236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1151F-8663-4807-9973-DB68E9E2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05" y="3370495"/>
            <a:ext cx="832486" cy="23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A87DC-291C-4F49-B61E-36A5222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85" y="3309535"/>
            <a:ext cx="832486" cy="23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5" y="3242860"/>
            <a:ext cx="832486" cy="23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5" y="3167295"/>
            <a:ext cx="832486" cy="236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5" y="3093635"/>
            <a:ext cx="832486" cy="236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05" y="3033310"/>
            <a:ext cx="832486" cy="236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0" y="2972985"/>
            <a:ext cx="832486" cy="236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5" y="2899960"/>
            <a:ext cx="832486" cy="236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6B36C-483A-4FA6-A5EE-4A6C0A01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9" y="3385734"/>
            <a:ext cx="832486" cy="23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CA680C-C3D8-4265-AC3B-666A99DC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62" y="3300009"/>
            <a:ext cx="832486" cy="23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86" y="3230955"/>
            <a:ext cx="832486" cy="236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12" y="3164279"/>
            <a:ext cx="832486" cy="236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18" y="3090460"/>
            <a:ext cx="832486" cy="236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30" y="3002354"/>
            <a:ext cx="832486" cy="236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9" y="2923772"/>
            <a:ext cx="832486" cy="236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00" y="2840429"/>
            <a:ext cx="832486" cy="2366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6" y="2766610"/>
            <a:ext cx="832486" cy="2366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419B34-43B6-4633-85BB-32A532F1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74" y="2702316"/>
            <a:ext cx="832486" cy="236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BDAAE8-D7AE-4B02-B449-197C73A3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3" y="2616591"/>
            <a:ext cx="832486" cy="2366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9FAB0A-13AE-4094-AA74-1DB321FE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27" y="3418279"/>
            <a:ext cx="832486" cy="236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40CB3E-EB31-4324-AAAE-4946B827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7" y="3345254"/>
            <a:ext cx="832486" cy="2366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2C940B-BD6B-4150-B5B3-8AFEC79C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89" y="3261116"/>
            <a:ext cx="832486" cy="2366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0077E7-920F-4B48-A7AE-1521E3EA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5" y="3442885"/>
            <a:ext cx="832486" cy="2366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3EA9A-98C1-4507-8FA5-CB86321E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40" y="3369860"/>
            <a:ext cx="832486" cy="2366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6E8D30-5A0B-4851-9205-1990A000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90" y="3290485"/>
            <a:ext cx="832486" cy="2366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9C8619-2BBD-4ED8-A276-442FF1C2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15" y="3201585"/>
            <a:ext cx="832486" cy="236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305E3-765C-4219-9CC6-2C274246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5" y="3436535"/>
            <a:ext cx="832486" cy="2366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44EE08-7FA3-4624-9C44-58E939D2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5" y="3109510"/>
            <a:ext cx="832486" cy="236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068A0A-54E2-40BF-9815-93E00BA8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0" y="3020610"/>
            <a:ext cx="832486" cy="236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F57104-0E1C-47FE-8A1C-383773C1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40" y="2928535"/>
            <a:ext cx="832486" cy="2366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C605FB-F96E-42C3-9789-C62C929E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0" y="2874560"/>
            <a:ext cx="832486" cy="2366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9F0CC6-FEA8-4E87-AB98-4BC47882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65" y="3347635"/>
            <a:ext cx="832486" cy="2366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CE7FF73-315C-4F2D-8083-90D41AD7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65" y="3265085"/>
            <a:ext cx="832486" cy="2366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A4167F-6431-4485-AF0C-A1699900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0" y="3192060"/>
            <a:ext cx="832486" cy="2366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5869CC-5F97-4873-BC0F-C776E742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5" y="3112685"/>
            <a:ext cx="832486" cy="236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4EF65-A13C-4B1C-B77F-07310E84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65" y="3033310"/>
            <a:ext cx="832486" cy="2366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2A0F64C-6DAD-4BD5-A977-85D78F6B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15" y="2947585"/>
            <a:ext cx="832486" cy="2366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31365D-82BD-43F9-8CB0-D03E0B36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40" y="2871385"/>
            <a:ext cx="832486" cy="2366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F65A3F-2E8A-4347-9D9F-84AE8BC1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15" y="2798360"/>
            <a:ext cx="832486" cy="2366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B4DF95-EB96-4D83-8854-64B36AFF0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15" y="2722160"/>
            <a:ext cx="832486" cy="2366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7613BE-8069-447C-8860-161EA293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15" y="2655485"/>
            <a:ext cx="832486" cy="23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874" y="1608072"/>
            <a:ext cx="7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Доходы</a:t>
            </a:r>
            <a:r>
              <a:rPr lang="en-US" sz="3200" b="1" dirty="0">
                <a:latin typeface="Ubuntu" panose="020B0504030602030204" pitchFamily="34" charset="0"/>
              </a:rPr>
              <a:t>				</a:t>
            </a:r>
            <a:r>
              <a:rPr lang="ru-RU" sz="3200" b="1" dirty="0">
                <a:latin typeface="Ubuntu" panose="020B0504030602030204" pitchFamily="34" charset="0"/>
              </a:rPr>
              <a:t>Расходы</a:t>
            </a:r>
            <a:endParaRPr lang="en-US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982" y="5746762"/>
            <a:ext cx="1107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№ 397/2003 о местных государственных финансах</a:t>
            </a:r>
          </a:p>
          <a:p>
            <a:r>
              <a:rPr lang="ru-RU" dirty="0"/>
              <a:t>Закон № 181/2014 о государственных финансах и бюджетно-налоговой ответственности</a:t>
            </a:r>
          </a:p>
          <a:p>
            <a:r>
              <a:rPr lang="ru-RU" dirty="0"/>
              <a:t>Циркуляр МФ № 06 / 2-07-18 от 23 августа 2021 года о разработке МПУ бюджетных проектов на 2022 год и сметы на 2023-2024 годы.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320BF2-A642-436A-B34D-DC919445052B}"/>
              </a:ext>
            </a:extLst>
          </p:cNvPr>
          <p:cNvSpPr txBox="1"/>
          <p:nvPr/>
        </p:nvSpPr>
        <p:spPr>
          <a:xfrm>
            <a:off x="9680735" y="2711942"/>
            <a:ext cx="269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Мэрия планирует бюджет без дефицита</a:t>
            </a:r>
            <a:endParaRPr lang="ro-RO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601873" y="503102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Структура доходов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D7F2B-7470-9E41-9ED7-0C0E2C781592}"/>
              </a:ext>
            </a:extLst>
          </p:cNvPr>
          <p:cNvSpPr/>
          <p:nvPr/>
        </p:nvSpPr>
        <p:spPr>
          <a:xfrm>
            <a:off x="1370962" y="1270861"/>
            <a:ext cx="4599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Бюджет села Гайдар зависит от трансфертов из государственного бюджета.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Существует способность собирать налоги на местном уровне: большое количество экономических агентов</a:t>
            </a:r>
            <a:r>
              <a:rPr lang="ro-MD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приносят доход в местный бюджет.</a:t>
            </a:r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397" y="102992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источники дохода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17275-4F7E-4CE1-906D-F16944617DB7}"/>
              </a:ext>
            </a:extLst>
          </p:cNvPr>
          <p:cNvSpPr txBox="1"/>
          <p:nvPr/>
        </p:nvSpPr>
        <p:spPr>
          <a:xfrm>
            <a:off x="1134583" y="4044052"/>
            <a:ext cx="10953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Трансферты полученные в рамках национального публичного бюджета делятся на три категории:</a:t>
            </a:r>
            <a:endParaRPr lang="en-US" sz="1600" dirty="0">
              <a:latin typeface="Ubuntu" panose="020B0504030602030204" pitchFamily="34" charset="0"/>
            </a:endParaRPr>
          </a:p>
          <a:p>
            <a:endParaRPr lang="ro-RO" sz="1600" b="1" i="1" dirty="0">
              <a:latin typeface="Ubuntu" panose="020B0504030602030204" pitchFamily="34" charset="0"/>
            </a:endParaRPr>
          </a:p>
          <a:p>
            <a:pPr algn="just"/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</a:t>
            </a:r>
            <a:r>
              <a:rPr lang="ru-RU" sz="1600" b="1" dirty="0">
                <a:latin typeface="Ubuntu" panose="020B0504030602030204" pitchFamily="34" charset="0"/>
              </a:rPr>
              <a:t>трансферты специального назначения </a:t>
            </a:r>
            <a:r>
              <a:rPr lang="ro-RO" sz="1600" i="1" dirty="0">
                <a:latin typeface="Ubuntu" panose="020B0504030602030204" pitchFamily="34" charset="0"/>
              </a:rPr>
              <a:t>-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выделяемые из государственного бюджета.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В нашем случае средства были выделены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в рамках одной административно-территориальной единицы</a:t>
            </a:r>
            <a:r>
              <a:rPr lang="ro-MD" sz="1600" dirty="0">
                <a:latin typeface="Ubuntu" panose="020B0504030602030204" pitchFamily="34" charset="0"/>
              </a:rPr>
              <a:t>– </a:t>
            </a:r>
            <a:r>
              <a:rPr lang="en-US" sz="1600" dirty="0">
                <a:latin typeface="Ubuntu" panose="020B0504030602030204" pitchFamily="34" charset="0"/>
              </a:rPr>
              <a:t>196 200 </a:t>
            </a:r>
            <a:r>
              <a:rPr lang="ru-RU" sz="1600" dirty="0">
                <a:latin typeface="Ubuntu" panose="020B0504030602030204" pitchFamily="34" charset="0"/>
              </a:rPr>
              <a:t>лей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</a:t>
            </a:r>
            <a:r>
              <a:rPr lang="ru-RU" sz="1600" b="1" dirty="0">
                <a:latin typeface="Ubuntu" panose="020B0504030602030204" pitchFamily="34" charset="0"/>
              </a:rPr>
              <a:t>трансферты специального назначения </a:t>
            </a:r>
            <a:r>
              <a:rPr lang="ro-RO" sz="1600" i="1" dirty="0">
                <a:latin typeface="Ubuntu" panose="020B0504030602030204" pitchFamily="34" charset="0"/>
              </a:rPr>
              <a:t>-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выделяемые из бюджета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автономного территориального образования</a:t>
            </a:r>
            <a:r>
              <a:rPr lang="en-US" sz="1600" dirty="0">
                <a:latin typeface="Ubuntu" panose="020B0504030602030204" pitchFamily="34" charset="0"/>
              </a:rPr>
              <a:t>. </a:t>
            </a:r>
            <a:r>
              <a:rPr lang="ru-RU" sz="1600" dirty="0">
                <a:latin typeface="Ubuntu" panose="020B0504030602030204" pitchFamily="34" charset="0"/>
              </a:rPr>
              <a:t>В нашем случае</a:t>
            </a:r>
            <a:r>
              <a:rPr lang="ro-MD" sz="1600" dirty="0">
                <a:latin typeface="Ubuntu" panose="020B0504030602030204" pitchFamily="34" charset="0"/>
              </a:rPr>
              <a:t>,</a:t>
            </a:r>
            <a:r>
              <a:rPr lang="ru-RU" sz="1600" dirty="0">
                <a:latin typeface="Ubuntu" panose="020B0504030602030204" pitchFamily="34" charset="0"/>
              </a:rPr>
              <a:t> на образование были выделены </a:t>
            </a:r>
            <a:r>
              <a:rPr lang="en-US" sz="1600" dirty="0">
                <a:latin typeface="Ubuntu" panose="020B0504030602030204" pitchFamily="34" charset="0"/>
              </a:rPr>
              <a:t>4 268 500 </a:t>
            </a:r>
            <a:r>
              <a:rPr lang="ru-RU" sz="1600" dirty="0">
                <a:latin typeface="Ubuntu" panose="020B0504030602030204" pitchFamily="34" charset="0"/>
              </a:rPr>
              <a:t>лей</a:t>
            </a:r>
            <a:r>
              <a:rPr lang="en-US" sz="1600" dirty="0">
                <a:latin typeface="Ubuntu" panose="020B0504030602030204" pitchFamily="34" charset="0"/>
              </a:rPr>
              <a:t>, </a:t>
            </a:r>
            <a:r>
              <a:rPr lang="ru-RU" sz="1600" dirty="0">
                <a:latin typeface="Ubuntu" panose="020B0504030602030204" pitchFamily="34" charset="0"/>
              </a:rPr>
              <a:t>и на дорожный фонд</a:t>
            </a:r>
            <a:r>
              <a:rPr lang="en-US" sz="1600" dirty="0">
                <a:latin typeface="Ubuntu" panose="020B0504030602030204" pitchFamily="34" charset="0"/>
              </a:rPr>
              <a:t> 545 600 </a:t>
            </a:r>
            <a:r>
              <a:rPr lang="ru-RU" sz="1600" dirty="0">
                <a:latin typeface="Ubuntu" panose="020B0504030602030204" pitchFamily="34" charset="0"/>
              </a:rPr>
              <a:t>лей</a:t>
            </a:r>
            <a:endParaRPr lang="ro-RO" sz="1600" b="1" i="1" dirty="0">
              <a:latin typeface="Ubuntu" panose="020B0504030602030204" pitchFamily="34" charset="0"/>
            </a:endParaRPr>
          </a:p>
          <a:p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 </a:t>
            </a:r>
            <a:r>
              <a:rPr lang="ru-RU" sz="1600" b="1" dirty="0">
                <a:latin typeface="Ubuntu" panose="020B0504030602030204" pitchFamily="34" charset="0"/>
              </a:rPr>
              <a:t>трансферты  общего назначения </a:t>
            </a:r>
            <a:r>
              <a:rPr lang="ro-RO" sz="1600" i="1" dirty="0">
                <a:latin typeface="Ubuntu" panose="020B0504030602030204" pitchFamily="34" charset="0"/>
              </a:rPr>
              <a:t>–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выделенные из государственного бюджета для финансирования собственных сфер деятельности мэрии</a:t>
            </a:r>
            <a:r>
              <a:rPr lang="en-US" sz="1600" dirty="0">
                <a:latin typeface="Ubuntu" panose="020B0504030602030204" pitchFamily="34" charset="0"/>
              </a:rPr>
              <a:t>- 1 147 500 </a:t>
            </a:r>
            <a:r>
              <a:rPr lang="ru-RU" sz="1600" dirty="0">
                <a:latin typeface="Ubuntu" panose="020B0504030602030204" pitchFamily="34" charset="0"/>
              </a:rPr>
              <a:t>лей</a:t>
            </a:r>
            <a:endParaRPr lang="ro-RO" sz="1600" b="1" i="1" dirty="0">
              <a:latin typeface="Ubuntu" panose="020B0504030602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278877"/>
              </p:ext>
            </p:extLst>
          </p:nvPr>
        </p:nvGraphicFramePr>
        <p:xfrm>
          <a:off x="5601903" y="698450"/>
          <a:ext cx="6590097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50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454091" y="152023"/>
            <a:ext cx="77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buntu" charset="0"/>
                <a:ea typeface="Ubuntu" charset="0"/>
                <a:cs typeface="Ubuntu" charset="0"/>
              </a:rPr>
              <a:t>Расходы бюджета мэрии </a:t>
            </a:r>
            <a:r>
              <a:rPr lang="ru-RU" sz="2400" b="1" dirty="0">
                <a:latin typeface="Ubuntu" panose="020B0504030602030204" pitchFamily="34" charset="0"/>
              </a:rPr>
              <a:t>Гайдар</a:t>
            </a:r>
            <a:endParaRPr lang="ro-RO" sz="2400" b="1" dirty="0"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6" name="Table 33">
            <a:extLst>
              <a:ext uri="{FF2B5EF4-FFF2-40B4-BE49-F238E27FC236}">
                <a16:creationId xmlns:a16="http://schemas.microsoft.com/office/drawing/2014/main" id="{8A6C3506-7404-0041-B28F-569E9A586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85286"/>
              </p:ext>
            </p:extLst>
          </p:nvPr>
        </p:nvGraphicFramePr>
        <p:xfrm>
          <a:off x="1363306" y="1316353"/>
          <a:ext cx="4756210" cy="6131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8885">
                  <a:extLst>
                    <a:ext uri="{9D8B030D-6E8A-4147-A177-3AD203B41FA5}">
                      <a16:colId xmlns:a16="http://schemas.microsoft.com/office/drawing/2014/main" val="427684862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791514531"/>
                    </a:ext>
                  </a:extLst>
                </a:gridCol>
              </a:tblGrid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Образование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4 464 700</a:t>
                      </a:r>
                      <a:r>
                        <a:rPr lang="ro-MD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116184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Государственные услуги общего назначения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1 286 100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US" sz="14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0505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Культура, спорт, молодежь, культы и отдых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1 145 200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66026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Жилишно-комуналиное хозяйство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913 800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14000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Развитие дорог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545 600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762229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Социальная защита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105 900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99456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Национальная оборона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1 000 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025909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пожарная служба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130 300 </a:t>
                      </a:r>
                      <a:r>
                        <a:rPr lang="ru-RU" altLang="ko-KR" sz="1400" b="1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64408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96345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259920"/>
                  </a:ext>
                </a:extLst>
              </a:tr>
            </a:tbl>
          </a:graphicData>
        </a:graphic>
      </p:graphicFrame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5EF17EC-E985-7D4E-BA3F-ACE256546901}"/>
              </a:ext>
            </a:extLst>
          </p:cNvPr>
          <p:cNvSpPr txBox="1">
            <a:spLocks/>
          </p:cNvSpPr>
          <p:nvPr/>
        </p:nvSpPr>
        <p:spPr>
          <a:xfrm>
            <a:off x="1311245" y="411287"/>
            <a:ext cx="8096309" cy="95572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800" b="0" dirty="0">
                <a:solidFill>
                  <a:schemeClr val="tx1"/>
                </a:solidFill>
                <a:latin typeface="Ubuntu" panose="020B0504030602030204" pitchFamily="34" charset="0"/>
              </a:rPr>
              <a:t>Бюджетные расходы по функциональной классификации</a:t>
            </a:r>
            <a:endParaRPr lang="ro-RO" altLang="ko-KR" sz="1800" b="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70CAB-4E13-3F40-9D79-79D7FC21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62" y="3949808"/>
            <a:ext cx="1552169" cy="119022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902421"/>
              </p:ext>
            </p:extLst>
          </p:nvPr>
        </p:nvGraphicFramePr>
        <p:xfrm>
          <a:off x="5359400" y="1270137"/>
          <a:ext cx="6832600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3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7113575"/>
                  </p:ext>
                </p:extLst>
              </p:nvPr>
            </p:nvGraphicFramePr>
            <p:xfrm>
              <a:off x="7299136" y="795181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18D0AD4C-BB6B-384D-A52E-3883FA3AFC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136" y="795181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그룹 6">
            <a:extLst>
              <a:ext uri="{FF2B5EF4-FFF2-40B4-BE49-F238E27FC236}">
                <a16:creationId xmlns:a16="http://schemas.microsoft.com/office/drawing/2014/main" id="{F5927681-A6F2-EC40-8AB7-70E035683907}"/>
              </a:ext>
            </a:extLst>
          </p:cNvPr>
          <p:cNvGrpSpPr/>
          <p:nvPr/>
        </p:nvGrpSpPr>
        <p:grpSpPr>
          <a:xfrm>
            <a:off x="4542215" y="2535066"/>
            <a:ext cx="1856555" cy="1763310"/>
            <a:chOff x="3432955" y="3105197"/>
            <a:chExt cx="1985378" cy="1885664"/>
          </a:xfrm>
        </p:grpSpPr>
        <p:sp>
          <p:nvSpPr>
            <p:cNvPr id="10" name="Freeform 88">
              <a:extLst>
                <a:ext uri="{FF2B5EF4-FFF2-40B4-BE49-F238E27FC236}">
                  <a16:creationId xmlns:a16="http://schemas.microsoft.com/office/drawing/2014/main" id="{07F1BBEA-6A44-BD45-A57F-52B4FBE0542D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2" name="Freeform 89">
              <a:extLst>
                <a:ext uri="{FF2B5EF4-FFF2-40B4-BE49-F238E27FC236}">
                  <a16:creationId xmlns:a16="http://schemas.microsoft.com/office/drawing/2014/main" id="{B7624320-5218-AD44-A226-E9500C9F33C9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id="{2B6A625E-D998-344C-A4CA-786E1CC5E96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E3D9665E-2307-214A-B768-D6961084C485}"/>
              </a:ext>
            </a:extLst>
          </p:cNvPr>
          <p:cNvGrpSpPr/>
          <p:nvPr/>
        </p:nvGrpSpPr>
        <p:grpSpPr>
          <a:xfrm>
            <a:off x="7807980" y="2535066"/>
            <a:ext cx="1856555" cy="1763310"/>
            <a:chOff x="6698719" y="3105197"/>
            <a:chExt cx="1985378" cy="1885664"/>
          </a:xfrm>
        </p:grpSpPr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1A26B5AF-F061-2247-940E-3AEC230967C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2FB12FDA-14E4-0442-A318-DAC712E71620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61AEED71-6D58-9842-9161-8C3AEEE931E4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112489-DE3E-6746-B03F-B7BE3B12B17F}"/>
              </a:ext>
            </a:extLst>
          </p:cNvPr>
          <p:cNvGrpSpPr/>
          <p:nvPr/>
        </p:nvGrpSpPr>
        <p:grpSpPr>
          <a:xfrm>
            <a:off x="6537101" y="3094944"/>
            <a:ext cx="1132542" cy="643555"/>
            <a:chOff x="4728830" y="910644"/>
            <a:chExt cx="2388531" cy="1357260"/>
          </a:xfrm>
        </p:grpSpPr>
        <p:sp>
          <p:nvSpPr>
            <p:cNvPr id="19" name="Left-Right Arrow 1">
              <a:extLst>
                <a:ext uri="{FF2B5EF4-FFF2-40B4-BE49-F238E27FC236}">
                  <a16:creationId xmlns:a16="http://schemas.microsoft.com/office/drawing/2014/main" id="{0EFAA741-5AA7-3147-B80D-533B93BBD70C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0" name="Left-Right Arrow 26">
              <a:extLst>
                <a:ext uri="{FF2B5EF4-FFF2-40B4-BE49-F238E27FC236}">
                  <a16:creationId xmlns:a16="http://schemas.microsoft.com/office/drawing/2014/main" id="{382FD34A-41B6-CB4D-8CE3-742DDDAC843C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656B3-B8EA-DE4E-BE9A-A4ED32148481}"/>
              </a:ext>
            </a:extLst>
          </p:cNvPr>
          <p:cNvGrpSpPr/>
          <p:nvPr/>
        </p:nvGrpSpPr>
        <p:grpSpPr>
          <a:xfrm>
            <a:off x="4063765" y="1933735"/>
            <a:ext cx="970925" cy="2844365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22" name="Up Arrow 48">
              <a:extLst>
                <a:ext uri="{FF2B5EF4-FFF2-40B4-BE49-F238E27FC236}">
                  <a16:creationId xmlns:a16="http://schemas.microsoft.com/office/drawing/2014/main" id="{A29DDE91-0F01-8B47-82D8-7312FE7821CA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3" name="Up Arrow 49">
              <a:extLst>
                <a:ext uri="{FF2B5EF4-FFF2-40B4-BE49-F238E27FC236}">
                  <a16:creationId xmlns:a16="http://schemas.microsoft.com/office/drawing/2014/main" id="{5DC45461-7B2B-6D4E-B890-C3E47B63FC40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4" name="Up Arrow 50">
              <a:extLst>
                <a:ext uri="{FF2B5EF4-FFF2-40B4-BE49-F238E27FC236}">
                  <a16:creationId xmlns:a16="http://schemas.microsoft.com/office/drawing/2014/main" id="{92FEEE37-2C3B-8C46-8CEB-047E706F8780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5" name="Up Arrow 51">
              <a:extLst>
                <a:ext uri="{FF2B5EF4-FFF2-40B4-BE49-F238E27FC236}">
                  <a16:creationId xmlns:a16="http://schemas.microsoft.com/office/drawing/2014/main" id="{403C2B70-67D9-CA44-81A5-CE0B790BD71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B35954-C9D9-0A4D-99C8-01F3644AD8FD}"/>
              </a:ext>
            </a:extLst>
          </p:cNvPr>
          <p:cNvGrpSpPr/>
          <p:nvPr/>
        </p:nvGrpSpPr>
        <p:grpSpPr>
          <a:xfrm flipH="1">
            <a:off x="9175217" y="2015860"/>
            <a:ext cx="970925" cy="2603255"/>
            <a:chOff x="1712420" y="2600575"/>
            <a:chExt cx="866746" cy="2323924"/>
          </a:xfrm>
          <a:solidFill>
            <a:schemeClr val="accent4"/>
          </a:solidFill>
        </p:grpSpPr>
        <p:sp>
          <p:nvSpPr>
            <p:cNvPr id="27" name="Up Arrow 53">
              <a:extLst>
                <a:ext uri="{FF2B5EF4-FFF2-40B4-BE49-F238E27FC236}">
                  <a16:creationId xmlns:a16="http://schemas.microsoft.com/office/drawing/2014/main" id="{0C16D9C7-ACD1-6C48-8A2F-5BF37679B57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8" name="Up Arrow 54">
              <a:extLst>
                <a:ext uri="{FF2B5EF4-FFF2-40B4-BE49-F238E27FC236}">
                  <a16:creationId xmlns:a16="http://schemas.microsoft.com/office/drawing/2014/main" id="{FD4B4695-66F3-614F-9A66-A58585A26BF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9" name="Up Arrow 56">
              <a:extLst>
                <a:ext uri="{FF2B5EF4-FFF2-40B4-BE49-F238E27FC236}">
                  <a16:creationId xmlns:a16="http://schemas.microsoft.com/office/drawing/2014/main" id="{C2B950A0-E651-5F4E-9773-4C2FDA695C39}"/>
                </a:ext>
              </a:extLst>
            </p:cNvPr>
            <p:cNvSpPr/>
            <p:nvPr/>
          </p:nvSpPr>
          <p:spPr>
            <a:xfrm rot="3182469" flipV="1">
              <a:off x="1962641" y="4547974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E66CA4-D217-B644-A042-4EEDB8EE7131}"/>
              </a:ext>
            </a:extLst>
          </p:cNvPr>
          <p:cNvGrpSpPr/>
          <p:nvPr/>
        </p:nvGrpSpPr>
        <p:grpSpPr>
          <a:xfrm>
            <a:off x="3881427" y="2930072"/>
            <a:ext cx="4381050" cy="1387809"/>
            <a:chOff x="2778633" y="1792658"/>
            <a:chExt cx="4103570" cy="802975"/>
          </a:xfrm>
          <a:noFill/>
        </p:grpSpPr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DA79C141-A8CF-5C46-A2CC-B601490834B2}"/>
                </a:ext>
              </a:extLst>
            </p:cNvPr>
            <p:cNvSpPr txBox="1"/>
            <p:nvPr/>
          </p:nvSpPr>
          <p:spPr>
            <a:xfrm>
              <a:off x="2778633" y="1792658"/>
              <a:ext cx="3084258" cy="6232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деятельность местных исполнителных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органов</a:t>
              </a:r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651 700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32D3CA3F-2282-0047-84B8-0C4AD7D7DC8D}"/>
                </a:ext>
              </a:extLst>
            </p:cNvPr>
            <p:cNvSpPr txBox="1"/>
            <p:nvPr/>
          </p:nvSpPr>
          <p:spPr>
            <a:xfrm>
              <a:off x="4861981" y="2381940"/>
              <a:ext cx="2020222" cy="213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sz="1800" b="1" i="0" u="none" strike="noStrike" kern="1200" baseline="0" dirty="0">
                  <a:solidFill>
                    <a:schemeClr val="tx1"/>
                  </a:solidFill>
                  <a:effectLst/>
                  <a:latin typeface="Ubuntu" panose="020B0504030602030204" pitchFamily="34" charset="0"/>
                  <a:ea typeface="+mn-ea"/>
                  <a:cs typeface="+mn-cs"/>
                </a:rPr>
                <a:t>1 286 100</a:t>
              </a:r>
              <a:r>
                <a:rPr lang="ro-MD" sz="1800" b="1" i="0" u="none" strike="noStrike" kern="1200" baseline="0" dirty="0">
                  <a:solidFill>
                    <a:schemeClr val="tx1"/>
                  </a:solidFill>
                  <a:effectLst/>
                  <a:latin typeface="Ubuntu" panose="020B0504030602030204" pitchFamily="34" charset="0"/>
                  <a:ea typeface="+mn-ea"/>
                  <a:cs typeface="+mn-cs"/>
                </a:rPr>
                <a:t> </a:t>
              </a:r>
              <a:r>
                <a:rPr lang="ru-RU" altLang="ko-KR" sz="1800" b="1" dirty="0">
                  <a:solidFill>
                    <a:schemeClr val="tx1"/>
                  </a:solidFill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sz="1800" b="1" i="0" u="none" strike="noStrike" kern="1200" baseline="0" dirty="0">
                <a:solidFill>
                  <a:schemeClr val="tx1"/>
                </a:solidFill>
                <a:effectLst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그룹 2">
            <a:extLst>
              <a:ext uri="{FF2B5EF4-FFF2-40B4-BE49-F238E27FC236}">
                <a16:creationId xmlns:a16="http://schemas.microsoft.com/office/drawing/2014/main" id="{906E7B53-B460-EB47-8F26-FE4F645D7105}"/>
              </a:ext>
            </a:extLst>
          </p:cNvPr>
          <p:cNvGrpSpPr/>
          <p:nvPr/>
        </p:nvGrpSpPr>
        <p:grpSpPr>
          <a:xfrm>
            <a:off x="7686228" y="2969598"/>
            <a:ext cx="2103044" cy="908922"/>
            <a:chOff x="5046528" y="3509814"/>
            <a:chExt cx="1727717" cy="908922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683C4A61-E4B0-CA4D-89AB-9C24B91543B0}"/>
                </a:ext>
              </a:extLst>
            </p:cNvPr>
            <p:cNvSpPr txBox="1"/>
            <p:nvPr/>
          </p:nvSpPr>
          <p:spPr>
            <a:xfrm>
              <a:off x="5046528" y="3509814"/>
              <a:ext cx="1691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Вспомагательные услуги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445125E3-1CDE-844D-85A6-51B0E59FE6FF}"/>
                </a:ext>
              </a:extLst>
            </p:cNvPr>
            <p:cNvSpPr txBox="1"/>
            <p:nvPr/>
          </p:nvSpPr>
          <p:spPr>
            <a:xfrm>
              <a:off x="5166221" y="3833961"/>
              <a:ext cx="1608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1600" dirty="0">
                <a:latin typeface="Ubuntu" panose="020B0504030602030204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614 400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0CFCB0-A502-3149-866B-DED9EC801A42}"/>
              </a:ext>
            </a:extLst>
          </p:cNvPr>
          <p:cNvGrpSpPr/>
          <p:nvPr/>
        </p:nvGrpSpPr>
        <p:grpSpPr>
          <a:xfrm>
            <a:off x="8958984" y="998149"/>
            <a:ext cx="3012299" cy="1093560"/>
            <a:chOff x="2079598" y="4287457"/>
            <a:chExt cx="2710798" cy="1093560"/>
          </a:xfrm>
        </p:grpSpPr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C581A84E-08AF-814A-A56F-340B5919A631}"/>
                </a:ext>
              </a:extLst>
            </p:cNvPr>
            <p:cNvSpPr txBox="1"/>
            <p:nvPr/>
          </p:nvSpPr>
          <p:spPr>
            <a:xfrm>
              <a:off x="2106127" y="4734686"/>
              <a:ext cx="2671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Вспомогательный персонал(специалисты), уборщик</a:t>
              </a:r>
              <a:r>
                <a:rPr lang="en-US" altLang="ko-KR" sz="1200" dirty="0">
                  <a:latin typeface="Ubuntu" panose="020B0504030602030204" pitchFamily="34" charset="0"/>
                  <a:cs typeface="Arial" pitchFamily="34" charset="0"/>
                </a:rPr>
                <a:t>, </a:t>
              </a:r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оператор, охранник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526ED89-1A89-F84F-A262-4BBD08A4839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76DFA0-2D68-B44D-A7E4-47DF5DBC6EDA}"/>
              </a:ext>
            </a:extLst>
          </p:cNvPr>
          <p:cNvGrpSpPr/>
          <p:nvPr/>
        </p:nvGrpSpPr>
        <p:grpSpPr>
          <a:xfrm>
            <a:off x="9798847" y="4432518"/>
            <a:ext cx="2492398" cy="733987"/>
            <a:chOff x="2095384" y="4229400"/>
            <a:chExt cx="2710798" cy="733987"/>
          </a:xfrm>
        </p:grpSpPr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105981C3-ED9F-2240-B0E9-1CE91B3FD9C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Банковские услуги, текущий ремонт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B20463E5-3D2D-4145-9E37-35E91C9059B5}"/>
                </a:ext>
              </a:extLst>
            </p:cNvPr>
            <p:cNvSpPr txBox="1"/>
            <p:nvPr/>
          </p:nvSpPr>
          <p:spPr>
            <a:xfrm>
              <a:off x="2095384" y="4229400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Другие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A57354-FE3D-744E-81BD-F96916B401A1}"/>
              </a:ext>
            </a:extLst>
          </p:cNvPr>
          <p:cNvGrpSpPr/>
          <p:nvPr/>
        </p:nvGrpSpPr>
        <p:grpSpPr>
          <a:xfrm>
            <a:off x="1314740" y="2123247"/>
            <a:ext cx="3037731" cy="1133884"/>
            <a:chOff x="1884729" y="4031180"/>
            <a:chExt cx="2187591" cy="1133884"/>
          </a:xfrm>
        </p:grpSpPr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DEE52991-AD25-EF47-9953-A16E9B24B20F}"/>
                </a:ext>
              </a:extLst>
            </p:cNvPr>
            <p:cNvSpPr txBox="1"/>
            <p:nvPr/>
          </p:nvSpPr>
          <p:spPr>
            <a:xfrm>
              <a:off x="1893416" y="4518733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Электричество, вода, газ, канализация, вывоз мусора, коммуникации</a:t>
              </a:r>
              <a:r>
                <a:rPr lang="ro-RO" altLang="ko-KR" sz="1200" dirty="0">
                  <a:latin typeface="Ubuntu" panose="020B0504030602030204" pitchFamily="34" charset="0"/>
                  <a:cs typeface="Arial" pitchFamily="34" charset="0"/>
                </a:rPr>
                <a:t>.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BF1908F2-B582-624A-BAE3-03059AF1554F}"/>
                </a:ext>
              </a:extLst>
            </p:cNvPr>
            <p:cNvSpPr txBox="1"/>
            <p:nvPr/>
          </p:nvSpPr>
          <p:spPr>
            <a:xfrm>
              <a:off x="1884729" y="4031180"/>
              <a:ext cx="2187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Коммунальные услуги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F1FED5-B45B-7647-8E5C-89D13C429CD3}"/>
              </a:ext>
            </a:extLst>
          </p:cNvPr>
          <p:cNvGrpSpPr/>
          <p:nvPr/>
        </p:nvGrpSpPr>
        <p:grpSpPr>
          <a:xfrm>
            <a:off x="1223787" y="3705295"/>
            <a:ext cx="2770739" cy="861775"/>
            <a:chOff x="2002796" y="3941678"/>
            <a:chExt cx="2184182" cy="722238"/>
          </a:xfrm>
        </p:grpSpPr>
        <p:sp>
          <p:nvSpPr>
            <p:cNvPr id="46" name="TextBox 51">
              <a:extLst>
                <a:ext uri="{FF2B5EF4-FFF2-40B4-BE49-F238E27FC236}">
                  <a16:creationId xmlns:a16="http://schemas.microsoft.com/office/drawing/2014/main" id="{3CCA5814-C977-BB47-99E8-1886D88A86B2}"/>
                </a:ext>
              </a:extLst>
            </p:cNvPr>
            <p:cNvSpPr txBox="1"/>
            <p:nvPr/>
          </p:nvSpPr>
          <p:spPr>
            <a:xfrm>
              <a:off x="2003126" y="4431768"/>
              <a:ext cx="2183852" cy="23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запчасти, инструменты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id="{90463B78-2692-BD46-A187-CCD0C98FC05F}"/>
                </a:ext>
              </a:extLst>
            </p:cNvPr>
            <p:cNvSpPr txBox="1"/>
            <p:nvPr/>
          </p:nvSpPr>
          <p:spPr>
            <a:xfrm>
              <a:off x="2002796" y="3941678"/>
              <a:ext cx="2053645" cy="49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Покупка машин и оборудования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266559-356B-444C-A5D0-51B3069D538D}"/>
              </a:ext>
            </a:extLst>
          </p:cNvPr>
          <p:cNvGrpSpPr/>
          <p:nvPr/>
        </p:nvGrpSpPr>
        <p:grpSpPr>
          <a:xfrm>
            <a:off x="1656594" y="1287636"/>
            <a:ext cx="3871255" cy="543878"/>
            <a:chOff x="2079597" y="4287457"/>
            <a:chExt cx="3055743" cy="543878"/>
          </a:xfrm>
        </p:grpSpPr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596280C5-B456-0948-A15F-A71D80824294}"/>
                </a:ext>
              </a:extLst>
            </p:cNvPr>
            <p:cNvSpPr txBox="1"/>
            <p:nvPr/>
          </p:nvSpPr>
          <p:spPr>
            <a:xfrm>
              <a:off x="2120447" y="4554336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31">
              <a:extLst>
                <a:ext uri="{FF2B5EF4-FFF2-40B4-BE49-F238E27FC236}">
                  <a16:creationId xmlns:a16="http://schemas.microsoft.com/office/drawing/2014/main" id="{C85BB633-D6C0-FF43-B617-CC1EB60BAFFF}"/>
                </a:ext>
              </a:extLst>
            </p:cNvPr>
            <p:cNvSpPr txBox="1"/>
            <p:nvPr/>
          </p:nvSpPr>
          <p:spPr>
            <a:xfrm>
              <a:off x="2079597" y="4287457"/>
              <a:ext cx="3055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3F6BD2-EF1C-5643-A782-F1464B2EA985}"/>
              </a:ext>
            </a:extLst>
          </p:cNvPr>
          <p:cNvGrpSpPr/>
          <p:nvPr/>
        </p:nvGrpSpPr>
        <p:grpSpPr>
          <a:xfrm>
            <a:off x="10249551" y="2298376"/>
            <a:ext cx="1910067" cy="1084070"/>
            <a:chOff x="2024328" y="4261006"/>
            <a:chExt cx="2111007" cy="569389"/>
          </a:xfrm>
        </p:grpSpPr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B6378C07-B473-764C-B755-A393E59072AB}"/>
                </a:ext>
              </a:extLst>
            </p:cNvPr>
            <p:cNvSpPr txBox="1"/>
            <p:nvPr/>
          </p:nvSpPr>
          <p:spPr>
            <a:xfrm>
              <a:off x="2024328" y="4684906"/>
              <a:ext cx="2024124" cy="14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7FA88E15-4466-7344-84B9-EB61C1544596}"/>
                </a:ext>
              </a:extLst>
            </p:cNvPr>
            <p:cNvSpPr txBox="1"/>
            <p:nvPr/>
          </p:nvSpPr>
          <p:spPr>
            <a:xfrm>
              <a:off x="2081690" y="4261006"/>
              <a:ext cx="2053645" cy="3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Транспортные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A737AA-D59D-D04C-A001-D862DFB3526E}"/>
              </a:ext>
            </a:extLst>
          </p:cNvPr>
          <p:cNvGrpSpPr/>
          <p:nvPr/>
        </p:nvGrpSpPr>
        <p:grpSpPr>
          <a:xfrm>
            <a:off x="1226589" y="4983776"/>
            <a:ext cx="3150463" cy="978520"/>
            <a:chOff x="1642910" y="4185857"/>
            <a:chExt cx="3147486" cy="978520"/>
          </a:xfrm>
        </p:grpSpPr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BA8C5F68-A33C-1D47-B7BB-5B932575CB9D}"/>
                </a:ext>
              </a:extLst>
            </p:cNvPr>
            <p:cNvSpPr txBox="1"/>
            <p:nvPr/>
          </p:nvSpPr>
          <p:spPr>
            <a:xfrm>
              <a:off x="1650730" y="4518046"/>
              <a:ext cx="2671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Нефинансовые активы, канцелярские товары и прочие расходы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id="{285B67A8-13B0-3A4B-A70D-388638C46941}"/>
                </a:ext>
              </a:extLst>
            </p:cNvPr>
            <p:cNvSpPr txBox="1"/>
            <p:nvPr/>
          </p:nvSpPr>
          <p:spPr>
            <a:xfrm>
              <a:off x="1642910" y="4185857"/>
              <a:ext cx="3147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Прочие расходы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7C1983-B5AC-324E-822C-E408219729F0}"/>
              </a:ext>
            </a:extLst>
          </p:cNvPr>
          <p:cNvGrpSpPr/>
          <p:nvPr/>
        </p:nvGrpSpPr>
        <p:grpSpPr>
          <a:xfrm>
            <a:off x="4504001" y="5370330"/>
            <a:ext cx="1800608" cy="1183931"/>
            <a:chOff x="2671988" y="4372653"/>
            <a:chExt cx="2070700" cy="1637129"/>
          </a:xfrm>
        </p:grpSpPr>
        <p:sp>
          <p:nvSpPr>
            <p:cNvPr id="58" name="Freeform: Shape 206">
              <a:extLst>
                <a:ext uri="{FF2B5EF4-FFF2-40B4-BE49-F238E27FC236}">
                  <a16:creationId xmlns:a16="http://schemas.microsoft.com/office/drawing/2014/main" id="{6347FC2A-355C-6846-A138-E116A8F7519C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11283F-6CBC-0B49-A33D-0E2FC8E8A160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00394B-B7AB-8F47-8E46-10264CB6605E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1" name="Freeform: Shape 211">
              <a:extLst>
                <a:ext uri="{FF2B5EF4-FFF2-40B4-BE49-F238E27FC236}">
                  <a16:creationId xmlns:a16="http://schemas.microsoft.com/office/drawing/2014/main" id="{2B12CE4D-2EB7-ED4C-8FCA-25DFA1C8D61C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rgbClr val="80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D20C070-8AC5-0842-B2C1-DEBBE0837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9" y="6328661"/>
            <a:ext cx="473319" cy="1345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2BE0489-A2A8-604A-B945-B69254FFB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44" y="6271511"/>
            <a:ext cx="473319" cy="1345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E9E729-258C-AB43-A6DC-2F7C4C593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94" y="6322311"/>
            <a:ext cx="473319" cy="1345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C58C57-7BE2-FD42-949D-DA2B74F8E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69" y="6268336"/>
            <a:ext cx="473319" cy="1345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B7543B4-1185-0840-9D47-B1717ABBF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69" y="6220711"/>
            <a:ext cx="473319" cy="1345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0D13D7-889D-B948-BBC2-0058141A1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69" y="6220711"/>
            <a:ext cx="473319" cy="1345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9F92079-1B79-9E47-AF94-DBE9E5F2C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9" y="6169911"/>
            <a:ext cx="473319" cy="1345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3BD1E1-941C-7043-B981-265B06F72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94" y="6160386"/>
            <a:ext cx="473319" cy="1345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ABE098-3EB5-9643-9698-AB5D1C0F2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9" y="6100061"/>
            <a:ext cx="473319" cy="1345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C163DD6-1799-BA45-AF49-9706BF626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44" y="6160386"/>
            <a:ext cx="473319" cy="13452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2CCF3D9-FB2A-1146-BA1E-EDCF95033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94" y="5988936"/>
            <a:ext cx="473319" cy="1345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A98397E-89F9-114B-B1A8-43298FEF6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367">
            <a:off x="5338169" y="6001636"/>
            <a:ext cx="473319" cy="134522"/>
          </a:xfrm>
          <a:prstGeom prst="rect">
            <a:avLst/>
          </a:prstGeom>
        </p:spPr>
      </p:pic>
      <p:sp>
        <p:nvSpPr>
          <p:cNvPr id="74" name="TextBox 34">
            <a:extLst>
              <a:ext uri="{FF2B5EF4-FFF2-40B4-BE49-F238E27FC236}">
                <a16:creationId xmlns:a16="http://schemas.microsoft.com/office/drawing/2014/main" id="{C60D1281-CA18-214E-878F-0169EC93192C}"/>
              </a:ext>
            </a:extLst>
          </p:cNvPr>
          <p:cNvSpPr txBox="1"/>
          <p:nvPr/>
        </p:nvSpPr>
        <p:spPr>
          <a:xfrm>
            <a:off x="4937587" y="4897763"/>
            <a:ext cx="212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Резервный фонд 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4C676693-4E38-1A48-B738-29018566A6AA}"/>
              </a:ext>
            </a:extLst>
          </p:cNvPr>
          <p:cNvSpPr txBox="1"/>
          <p:nvPr/>
        </p:nvSpPr>
        <p:spPr>
          <a:xfrm>
            <a:off x="4765536" y="5569946"/>
            <a:ext cx="159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20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ro-RO" altLang="ko-KR" sz="1600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ro-RO" altLang="ko-KR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AD4905-F5AC-9D44-AB93-24B71083E3AC}"/>
              </a:ext>
            </a:extLst>
          </p:cNvPr>
          <p:cNvSpPr txBox="1"/>
          <p:nvPr/>
        </p:nvSpPr>
        <p:spPr>
          <a:xfrm>
            <a:off x="1200496" y="-22302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Государственные услуги общего назначения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F559933-6714-B244-9452-9C62F7CB16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b="4375"/>
          <a:stretch/>
        </p:blipFill>
        <p:spPr>
          <a:xfrm>
            <a:off x="6124568" y="1001643"/>
            <a:ext cx="1903979" cy="12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820351"/>
            <a:ext cx="926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Дорожный фонд</a:t>
            </a:r>
            <a:r>
              <a:rPr lang="en-US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(развитие дорог)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D8304-D4CF-8E4C-AD42-5E0C43FB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64" y="2729158"/>
            <a:ext cx="4406292" cy="269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2ED68-6864-1D42-BE2D-972DC7D4B259}"/>
              </a:ext>
            </a:extLst>
          </p:cNvPr>
          <p:cNvSpPr txBox="1"/>
          <p:nvPr/>
        </p:nvSpPr>
        <p:spPr>
          <a:xfrm>
            <a:off x="5777256" y="2286948"/>
            <a:ext cx="64986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Доля бюджетных расходов на улучшение дорожной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инфраструктуры в населенном пункте продолжает оставаться низкой, составляя всего </a:t>
            </a:r>
            <a:r>
              <a:rPr lang="en-US" dirty="0">
                <a:latin typeface="Ubuntu" panose="020B0504030602030204" pitchFamily="34" charset="0"/>
              </a:rPr>
              <a:t>6,34</a:t>
            </a:r>
            <a:r>
              <a:rPr lang="ru-RU" dirty="0">
                <a:latin typeface="Ubuntu" panose="020B0504030602030204" pitchFamily="34" charset="0"/>
              </a:rPr>
              <a:t>% от общего бюджета, запланированного на 202</a:t>
            </a:r>
            <a:r>
              <a:rPr lang="en-US" dirty="0">
                <a:latin typeface="Ubuntu" panose="020B0504030602030204" pitchFamily="34" charset="0"/>
              </a:rPr>
              <a:t>2</a:t>
            </a:r>
            <a:r>
              <a:rPr lang="ru-RU" dirty="0">
                <a:latin typeface="Ubuntu" panose="020B0504030602030204" pitchFamily="34" charset="0"/>
              </a:rPr>
              <a:t> год.</a:t>
            </a: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По сравнению с прошлым годом, в этом году было выделено на развитие дорог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на</a:t>
            </a:r>
            <a:r>
              <a:rPr lang="en-US" dirty="0">
                <a:latin typeface="Ubuntu" panose="020B0504030602030204" pitchFamily="34" charset="0"/>
              </a:rPr>
              <a:t> 1,01</a:t>
            </a:r>
            <a:r>
              <a:rPr lang="ru-RU" dirty="0">
                <a:latin typeface="Ubuntu" panose="020B0504030602030204" pitchFamily="34" charset="0"/>
              </a:rPr>
              <a:t>% больше средств из общего запланированного бюджета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ro-MD" dirty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Недостаточное финансирование в этой области затрудняет и замедляет достижение целей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ro-RO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624" y="1763728"/>
            <a:ext cx="340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dirty="0">
                <a:latin typeface="Ubuntu" panose="020B0504030602030204" pitchFamily="34" charset="0"/>
              </a:rPr>
              <a:t>545 600 </a:t>
            </a:r>
            <a:r>
              <a:rPr lang="ru-RU" altLang="ko-KR" sz="28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r>
              <a:rPr lang="en-US" sz="2800" b="1" dirty="0">
                <a:latin typeface="Ubuntu" panose="020B0504030602030204" pitchFamily="34" charset="0"/>
              </a:rPr>
              <a:t> 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6" name="Picture 5" descr="A picture containing ware, table, sitting&#10;&#10;Description automatically generated">
            <a:extLst>
              <a:ext uri="{FF2B5EF4-FFF2-40B4-BE49-F238E27FC236}">
                <a16:creationId xmlns:a16="http://schemas.microsoft.com/office/drawing/2014/main" id="{B8DE3ABE-CB8D-4413-BD16-97ED72DE6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4" y="1558392"/>
            <a:ext cx="1467546" cy="9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320" y="5130800"/>
            <a:ext cx="931448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buntu" panose="020B0504030602030204" pitchFamily="34" charset="0"/>
              </a:rPr>
              <a:t>Какие участки дороги / тротуара необходимо отремонтировать в первую очередь?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Улица Ленина;</a:t>
            </a:r>
            <a:endParaRPr lang="ro-MD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Улица Заречная; </a:t>
            </a:r>
            <a:endParaRPr lang="ro-MD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Улица Суворова;</a:t>
            </a:r>
            <a:endParaRPr lang="ro-MD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299CF5-6304-4FEA-8F70-1243C58A0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492294"/>
              </p:ext>
            </p:extLst>
          </p:nvPr>
        </p:nvGraphicFramePr>
        <p:xfrm>
          <a:off x="1658320" y="568421"/>
          <a:ext cx="96520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11EDD354-0580-F941-8192-134AFE7B844E}"/>
              </a:ext>
            </a:extLst>
          </p:cNvPr>
          <p:cNvSpPr txBox="1"/>
          <p:nvPr/>
        </p:nvSpPr>
        <p:spPr>
          <a:xfrm>
            <a:off x="2411191" y="2892596"/>
            <a:ext cx="337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Ubuntu" panose="020B0504030602030204" pitchFamily="34" charset="0"/>
              </a:rPr>
              <a:t>Благоустройство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339ADC7D-2975-B446-B0E8-93E524D2439E}"/>
              </a:ext>
            </a:extLst>
          </p:cNvPr>
          <p:cNvSpPr/>
          <p:nvPr/>
        </p:nvSpPr>
        <p:spPr>
          <a:xfrm rot="19633655">
            <a:off x="2056522" y="866135"/>
            <a:ext cx="2742567" cy="2435631"/>
          </a:xfrm>
          <a:prstGeom prst="blockArc">
            <a:avLst>
              <a:gd name="adj1" fmla="val 12979956"/>
              <a:gd name="adj2" fmla="val 20657851"/>
              <a:gd name="adj3" fmla="val 11820"/>
            </a:avLst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FAADFA-4D0D-FA48-9908-D99AC90BA986}"/>
              </a:ext>
            </a:extLst>
          </p:cNvPr>
          <p:cNvSpPr txBox="1"/>
          <p:nvPr/>
        </p:nvSpPr>
        <p:spPr>
          <a:xfrm>
            <a:off x="8563195" y="3190105"/>
            <a:ext cx="23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latin typeface="Ubuntu" panose="020B0504030602030204" pitchFamily="34" charset="0"/>
              </a:rPr>
              <a:t>уличное </a:t>
            </a:r>
            <a:r>
              <a:rPr lang="ru-RU" altLang="ko-KR" b="1" dirty="0">
                <a:latin typeface="Ubuntu" panose="020B0504030602030204" pitchFamily="34" charset="0"/>
              </a:rPr>
              <a:t>освещение</a:t>
            </a:r>
            <a:endParaRPr lang="ko-KR" altLang="en-US" b="1" dirty="0">
              <a:latin typeface="Ubuntu" panose="020B0504030602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C4D3585-2807-F34F-A172-5234F95BBBF5}"/>
              </a:ext>
            </a:extLst>
          </p:cNvPr>
          <p:cNvGrpSpPr/>
          <p:nvPr/>
        </p:nvGrpSpPr>
        <p:grpSpPr>
          <a:xfrm>
            <a:off x="9283248" y="2043373"/>
            <a:ext cx="920703" cy="771297"/>
            <a:chOff x="4743450" y="1335205"/>
            <a:chExt cx="3240592" cy="3774323"/>
          </a:xfrm>
          <a:solidFill>
            <a:schemeClr val="tx1"/>
          </a:solidFill>
        </p:grpSpPr>
        <p:sp>
          <p:nvSpPr>
            <p:cNvPr id="73" name="Freeform: Shape 149">
              <a:extLst>
                <a:ext uri="{FF2B5EF4-FFF2-40B4-BE49-F238E27FC236}">
                  <a16:creationId xmlns:a16="http://schemas.microsoft.com/office/drawing/2014/main" id="{1CBCBB6B-3344-2F4D-B5E4-AA58D9B4AEAD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4" name="Freeform: Shape 150">
              <a:extLst>
                <a:ext uri="{FF2B5EF4-FFF2-40B4-BE49-F238E27FC236}">
                  <a16:creationId xmlns:a16="http://schemas.microsoft.com/office/drawing/2014/main" id="{1F5F6993-BBD1-AD49-92B4-F6DE49FCF193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5" name="Freeform: Shape 151">
              <a:extLst>
                <a:ext uri="{FF2B5EF4-FFF2-40B4-BE49-F238E27FC236}">
                  <a16:creationId xmlns:a16="http://schemas.microsoft.com/office/drawing/2014/main" id="{FA28F90D-173A-C44E-82A2-F005EC8CD3A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6" name="Freeform: Shape 152">
              <a:extLst>
                <a:ext uri="{FF2B5EF4-FFF2-40B4-BE49-F238E27FC236}">
                  <a16:creationId xmlns:a16="http://schemas.microsoft.com/office/drawing/2014/main" id="{59C953F6-4523-1144-A759-61D9394AD13B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7" name="Freeform: Shape 153">
              <a:extLst>
                <a:ext uri="{FF2B5EF4-FFF2-40B4-BE49-F238E27FC236}">
                  <a16:creationId xmlns:a16="http://schemas.microsoft.com/office/drawing/2014/main" id="{18BD7C8E-F786-4448-9E40-4E36BB635BA2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8" name="Freeform: Shape 154">
              <a:extLst>
                <a:ext uri="{FF2B5EF4-FFF2-40B4-BE49-F238E27FC236}">
                  <a16:creationId xmlns:a16="http://schemas.microsoft.com/office/drawing/2014/main" id="{F52CABD9-3E89-ED4A-B0A5-0F9EB63126C0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9" name="Freeform: Shape 155">
              <a:extLst>
                <a:ext uri="{FF2B5EF4-FFF2-40B4-BE49-F238E27FC236}">
                  <a16:creationId xmlns:a16="http://schemas.microsoft.com/office/drawing/2014/main" id="{A9E722E2-4093-C648-A5C8-F9670C755C1E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0" name="Freeform: Shape 156">
              <a:extLst>
                <a:ext uri="{FF2B5EF4-FFF2-40B4-BE49-F238E27FC236}">
                  <a16:creationId xmlns:a16="http://schemas.microsoft.com/office/drawing/2014/main" id="{3B65377B-CD8A-EA48-A067-8014D048A06A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1" name="Freeform: Shape 157">
              <a:extLst>
                <a:ext uri="{FF2B5EF4-FFF2-40B4-BE49-F238E27FC236}">
                  <a16:creationId xmlns:a16="http://schemas.microsoft.com/office/drawing/2014/main" id="{40662A0B-9241-DF46-AF74-3377CD9A0964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2" name="Freeform: Shape 158">
              <a:extLst>
                <a:ext uri="{FF2B5EF4-FFF2-40B4-BE49-F238E27FC236}">
                  <a16:creationId xmlns:a16="http://schemas.microsoft.com/office/drawing/2014/main" id="{0BDC7B51-9AA0-EF49-A5FC-9152BC1E89DD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3" name="Freeform: Shape 159">
              <a:extLst>
                <a:ext uri="{FF2B5EF4-FFF2-40B4-BE49-F238E27FC236}">
                  <a16:creationId xmlns:a16="http://schemas.microsoft.com/office/drawing/2014/main" id="{1952EBAF-F73E-9F45-930F-85CA257CC28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AD1722F-2254-9943-9A50-17FA8B223EAC}"/>
              </a:ext>
            </a:extLst>
          </p:cNvPr>
          <p:cNvSpPr/>
          <p:nvPr/>
        </p:nvSpPr>
        <p:spPr>
          <a:xfrm>
            <a:off x="9061132" y="3605096"/>
            <a:ext cx="30546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ro-MD" altLang="ko-KR" b="1" dirty="0">
              <a:latin typeface="Ubuntu" panose="020B0504030602030204" pitchFamily="34" charset="0"/>
              <a:cs typeface="Arial" pitchFamily="34" charset="0"/>
            </a:endParaRPr>
          </a:p>
          <a:p>
            <a:pPr algn="ctr" latinLnBrk="1"/>
            <a:endParaRPr lang="ro-MD" altLang="ko-KR" b="1" dirty="0">
              <a:latin typeface="Ubuntu" panose="020B0504030602030204" pitchFamily="34" charset="0"/>
              <a:cs typeface="Arial" pitchFamily="34" charset="0"/>
            </a:endParaRPr>
          </a:p>
          <a:p>
            <a:pPr algn="l" fontAlgn="base"/>
            <a:r>
              <a:rPr lang="ru-RU" sz="1600" b="0" i="0" dirty="0">
                <a:solidFill>
                  <a:srgbClr val="201F1E"/>
                </a:solidFill>
                <a:effectLst/>
                <a:latin typeface="Ubuntu" panose="020B0504030602030204" pitchFamily="34" charset="0"/>
              </a:rPr>
              <a:t>В проекте бюджета не предусмотрены расходы для уличного освещения.</a:t>
            </a:r>
            <a:endParaRPr lang="ru-RU" sz="16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ctr" latinLnBrk="1"/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39FD248-9232-2845-BECD-F8CFDCCD11E6}"/>
              </a:ext>
            </a:extLst>
          </p:cNvPr>
          <p:cNvSpPr/>
          <p:nvPr/>
        </p:nvSpPr>
        <p:spPr>
          <a:xfrm>
            <a:off x="3201790" y="3294265"/>
            <a:ext cx="150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300 000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o-RO" sz="2800" b="1" dirty="0">
                <a:latin typeface="Ubuntu" panose="020B0504030602030204" pitchFamily="34" charset="0"/>
              </a:rPr>
              <a:t>(1)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7" y="2029290"/>
            <a:ext cx="1168267" cy="93212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726C39C-DB0E-D84D-8CBE-76596A0A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12" y="2040139"/>
            <a:ext cx="871639" cy="695457"/>
          </a:xfrm>
          <a:prstGeom prst="rect">
            <a:avLst/>
          </a:prstGeom>
        </p:spPr>
      </p:pic>
      <p:pic>
        <p:nvPicPr>
          <p:cNvPr id="1026" name="Picture 2" descr="Park Icon of Glyph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76" y="1376879"/>
            <a:ext cx="1432803" cy="14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lock Arc 23">
            <a:extLst>
              <a:ext uri="{FF2B5EF4-FFF2-40B4-BE49-F238E27FC236}">
                <a16:creationId xmlns:a16="http://schemas.microsoft.com/office/drawing/2014/main" id="{705131B7-92D5-431D-9EE9-D83AE955DB54}"/>
              </a:ext>
            </a:extLst>
          </p:cNvPr>
          <p:cNvSpPr/>
          <p:nvPr/>
        </p:nvSpPr>
        <p:spPr>
          <a:xfrm rot="453354">
            <a:off x="7721756" y="851444"/>
            <a:ext cx="3822512" cy="3681125"/>
          </a:xfrm>
          <a:prstGeom prst="blockArc">
            <a:avLst>
              <a:gd name="adj1" fmla="val 12214054"/>
              <a:gd name="adj2" fmla="val 13636765"/>
              <a:gd name="adj3" fmla="val 7176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827ACE-385C-4BC1-BB24-1EAEBC5BB3F7}"/>
              </a:ext>
            </a:extLst>
          </p:cNvPr>
          <p:cNvSpPr txBox="1"/>
          <p:nvPr/>
        </p:nvSpPr>
        <p:spPr>
          <a:xfrm>
            <a:off x="5314302" y="4787477"/>
            <a:ext cx="337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>
                <a:latin typeface="Ubuntu" panose="020B0504030602030204" pitchFamily="34" charset="0"/>
              </a:rPr>
              <a:t>Водоснабжение</a:t>
            </a:r>
            <a:endParaRPr lang="ko-KR" altLang="en-US" b="1" dirty="0">
              <a:latin typeface="Ubuntu" panose="020B0504030602030204" pitchFamily="34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FBB2C289-41FA-45FD-B6BF-311B1489C183}"/>
              </a:ext>
            </a:extLst>
          </p:cNvPr>
          <p:cNvSpPr/>
          <p:nvPr/>
        </p:nvSpPr>
        <p:spPr>
          <a:xfrm rot="453354">
            <a:off x="5431441" y="3791705"/>
            <a:ext cx="3173674" cy="3000649"/>
          </a:xfrm>
          <a:prstGeom prst="blockArc">
            <a:avLst>
              <a:gd name="adj1" fmla="val 12214054"/>
              <a:gd name="adj2" fmla="val 8463847"/>
              <a:gd name="adj3" fmla="val 13474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628C97-F68F-4348-B46D-4EA60511A077}"/>
              </a:ext>
            </a:extLst>
          </p:cNvPr>
          <p:cNvSpPr/>
          <p:nvPr/>
        </p:nvSpPr>
        <p:spPr>
          <a:xfrm>
            <a:off x="6247188" y="5267089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613 800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1B32FF-E244-42D7-A85E-B69894B3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12" y="4787477"/>
            <a:ext cx="1168267" cy="9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1236</Words>
  <Application>Microsoft Office PowerPoint</Application>
  <PresentationFormat>Widescreen</PresentationFormat>
  <Paragraphs>220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Segoe UI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 Ghiletchi</dc:creator>
  <cp:lastModifiedBy>Victoria Nemerenco</cp:lastModifiedBy>
  <cp:revision>225</cp:revision>
  <dcterms:created xsi:type="dcterms:W3CDTF">2020-11-10T08:20:36Z</dcterms:created>
  <dcterms:modified xsi:type="dcterms:W3CDTF">2021-12-07T23:58:51Z</dcterms:modified>
</cp:coreProperties>
</file>