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hartEx2.xml" ContentType="application/vnd.ms-office.chartex+xml"/>
  <Override PartName="/ppt/charts/colors30.xml" ContentType="application/vnd.ms-office.chartcolorstyle+xml"/>
  <Override PartName="/ppt/charts/style30.xml" ContentType="application/vnd.ms-office.chartstyle+xml"/>
  <Override PartName="/ppt/charts/colors80.xml" ContentType="application/vnd.ms-office.chartcolorstyle+xml"/>
  <Override PartName="/ppt/charts/style8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9" r:id="rId3"/>
    <p:sldId id="291" r:id="rId4"/>
    <p:sldId id="305" r:id="rId5"/>
    <p:sldId id="286" r:id="rId6"/>
    <p:sldId id="288" r:id="rId7"/>
    <p:sldId id="306" r:id="rId8"/>
    <p:sldId id="312" r:id="rId9"/>
    <p:sldId id="302" r:id="rId10"/>
    <p:sldId id="315" r:id="rId11"/>
    <p:sldId id="308" r:id="rId12"/>
    <p:sldId id="316" r:id="rId13"/>
    <p:sldId id="303" r:id="rId14"/>
    <p:sldId id="304" r:id="rId15"/>
    <p:sldId id="307" r:id="rId16"/>
    <p:sldId id="313" r:id="rId17"/>
    <p:sldId id="314" r:id="rId18"/>
    <p:sldId id="309" r:id="rId19"/>
    <p:sldId id="310" r:id="rId20"/>
    <p:sldId id="260" r:id="rId21"/>
    <p:sldId id="26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s Ghiletchi" initials="SG" lastIdx="6" clrIdx="0">
    <p:extLst>
      <p:ext uri="{19B8F6BF-5375-455C-9EA6-DF929625EA0E}">
        <p15:presenceInfo xmlns:p15="http://schemas.microsoft.com/office/powerpoint/2012/main" userId="S::stas.ghiletchi@ipre.md::2b1c509c-7568-437f-9b45-dc75e5b71b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6000"/>
    <a:srgbClr val="FCF169"/>
    <a:srgbClr val="FFD96E"/>
    <a:srgbClr val="806D38"/>
    <a:srgbClr val="80775E"/>
    <a:srgbClr val="EAB557"/>
    <a:srgbClr val="FFF0BF"/>
    <a:srgbClr val="E9D25A"/>
    <a:srgbClr val="F6F6F6"/>
    <a:srgbClr val="E9B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88869"/>
  </p:normalViewPr>
  <p:slideViewPr>
    <p:cSldViewPr snapToGrid="0">
      <p:cViewPr varScale="1">
        <p:scale>
          <a:sx n="115" d="100"/>
          <a:sy n="115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ia\Desktop\proiecte%20de%20buget\gaidarNew%20Microsoft%20Excel%20Worksheet%20-%20Copy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0.xml"/><Relationship Id="rId2" Type="http://schemas.microsoft.com/office/2011/relationships/chartStyle" Target="style30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0.xml"/><Relationship Id="rId2" Type="http://schemas.microsoft.com/office/2011/relationships/chartStyle" Target="style80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01399825021871"/>
          <c:y val="0.19726027397260273"/>
          <c:w val="0.56597222222222221"/>
          <c:h val="0.74429223744292239"/>
        </c:manualLayout>
      </c:layout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9B6-4147-858B-98F30033017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9B6-4147-858B-98F30033017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9B6-4147-858B-98F30033017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9B6-4147-858B-98F300330178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9B6-4147-858B-98F300330178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9B6-4147-858B-98F300330178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4">
                      <a:tint val="4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4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4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9B6-4147-858B-98F300330178}"/>
              </c:ext>
            </c:extLst>
          </c:dPt>
          <c:dLbls>
            <c:dLbl>
              <c:idx val="0"/>
              <c:layout>
                <c:manualLayout>
                  <c:x val="0.28627211054488727"/>
                  <c:y val="-3.31155421639174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91672583251606"/>
                      <c:h val="0.133313009364459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9B6-4147-858B-98F300330178}"/>
                </c:ext>
              </c:extLst>
            </c:dLbl>
            <c:dLbl>
              <c:idx val="1"/>
              <c:layout>
                <c:manualLayout>
                  <c:x val="0.11703630796150472"/>
                  <c:y val="-9.06042498112394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9B6-4147-858B-98F300330178}"/>
                </c:ext>
              </c:extLst>
            </c:dLbl>
            <c:dLbl>
              <c:idx val="2"/>
              <c:layout>
                <c:manualLayout>
                  <c:x val="4.3750002153051283E-3"/>
                  <c:y val="5.14366781094218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9B6-4147-858B-98F300330178}"/>
                </c:ext>
              </c:extLst>
            </c:dLbl>
            <c:dLbl>
              <c:idx val="3"/>
              <c:layout>
                <c:manualLayout>
                  <c:x val="0"/>
                  <c:y val="8.02899993846687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03478056273525"/>
                      <c:h val="0.125730405158519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9B6-4147-858B-98F300330178}"/>
                </c:ext>
              </c:extLst>
            </c:dLbl>
            <c:dLbl>
              <c:idx val="4"/>
              <c:layout>
                <c:manualLayout>
                  <c:x val="4.3750863373566108E-3"/>
                  <c:y val="-1.966053359838651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81950333757391"/>
                      <c:h val="8.657670003285107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9B6-4147-858B-98F300330178}"/>
                </c:ext>
              </c:extLst>
            </c:dLbl>
            <c:dLbl>
              <c:idx val="5"/>
              <c:layout>
                <c:manualLayout>
                  <c:x val="3.4547085853695168E-2"/>
                  <c:y val="-1.8782433917537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271876637395498"/>
                      <c:h val="0.133931948377119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39B6-4147-858B-98F300330178}"/>
                </c:ext>
              </c:extLst>
            </c:dLbl>
            <c:dLbl>
              <c:idx val="6"/>
              <c:layout>
                <c:manualLayout>
                  <c:x val="1.7876268104147053E-2"/>
                  <c:y val="-9.50708763338606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633899637495052"/>
                      <c:h val="0.131908170135270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39B6-4147-858B-98F3003301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налоги и сборы на товары и услуги</c:v>
                </c:pt>
                <c:pt idx="1">
                  <c:v>трансферты</c:v>
                </c:pt>
                <c:pt idx="2">
                  <c:v>налоги на доходы</c:v>
                </c:pt>
                <c:pt idx="3">
                  <c:v>налоги на собственность</c:v>
                </c:pt>
                <c:pt idx="4">
                  <c:v>доходы от собственности</c:v>
                </c:pt>
                <c:pt idx="5">
                  <c:v>доходы от продаж товаров и услуг</c:v>
                </c:pt>
                <c:pt idx="6">
                  <c:v>прочие доходы и невыясненные доходы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3.2099999999999997E-2</c:v>
                </c:pt>
                <c:pt idx="1">
                  <c:v>0.75729999999999997</c:v>
                </c:pt>
                <c:pt idx="2">
                  <c:v>6.3700000000000007E-2</c:v>
                </c:pt>
                <c:pt idx="3">
                  <c:v>4.0800000000000003E-2</c:v>
                </c:pt>
                <c:pt idx="4">
                  <c:v>1.38E-2</c:v>
                </c:pt>
                <c:pt idx="5">
                  <c:v>8.6800000000000002E-2</c:v>
                </c:pt>
                <c:pt idx="6">
                  <c:v>5.1000000000000004E-3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9B6-4147-858B-98F300330178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41332630756941"/>
          <c:y val="0.19610153616287293"/>
          <c:w val="0.50523759755131259"/>
          <c:h val="0.8413701846534351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28-4461-8061-4D30F7C1AB57}"/>
              </c:ext>
            </c:extLst>
          </c:dPt>
          <c:dPt>
            <c:idx val="1"/>
            <c:bubble3D val="0"/>
            <c:spPr>
              <a:solidFill>
                <a:schemeClr val="accent4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28-4461-8061-4D30F7C1AB57}"/>
              </c:ext>
            </c:extLst>
          </c:dPt>
          <c:dPt>
            <c:idx val="2"/>
            <c:bubble3D val="0"/>
            <c:spPr>
              <a:solidFill>
                <a:schemeClr val="accent4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28-4461-8061-4D30F7C1AB5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928-4461-8061-4D30F7C1AB57}"/>
              </c:ext>
            </c:extLst>
          </c:dPt>
          <c:dPt>
            <c:idx val="4"/>
            <c:bubble3D val="0"/>
            <c:spPr>
              <a:solidFill>
                <a:schemeClr val="accent4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928-4461-8061-4D30F7C1AB57}"/>
              </c:ext>
            </c:extLst>
          </c:dPt>
          <c:dPt>
            <c:idx val="5"/>
            <c:bubble3D val="0"/>
            <c:spPr>
              <a:solidFill>
                <a:schemeClr val="accent4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928-4461-8061-4D30F7C1AB57}"/>
              </c:ext>
            </c:extLst>
          </c:dPt>
          <c:dPt>
            <c:idx val="6"/>
            <c:bubble3D val="0"/>
            <c:spPr>
              <a:solidFill>
                <a:schemeClr val="accent4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928-4461-8061-4D30F7C1AB57}"/>
              </c:ext>
            </c:extLst>
          </c:dPt>
          <c:dPt>
            <c:idx val="7"/>
            <c:bubble3D val="0"/>
            <c:spPr>
              <a:solidFill>
                <a:schemeClr val="accent4">
                  <a:tint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928-4461-8061-4D30F7C1AB57}"/>
              </c:ext>
            </c:extLst>
          </c:dPt>
          <c:dLbls>
            <c:dLbl>
              <c:idx val="0"/>
              <c:layout>
                <c:manualLayout>
                  <c:x val="0.13411449262600231"/>
                  <c:y val="6.42037696206972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928-4461-8061-4D30F7C1AB57}"/>
                </c:ext>
              </c:extLst>
            </c:dLbl>
            <c:dLbl>
              <c:idx val="1"/>
              <c:layout>
                <c:manualLayout>
                  <c:x val="-0.17305095822709973"/>
                  <c:y val="1.6050942405174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689867985623827"/>
                      <c:h val="0.166351967087226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928-4461-8061-4D30F7C1AB57}"/>
                </c:ext>
              </c:extLst>
            </c:dLbl>
            <c:dLbl>
              <c:idx val="2"/>
              <c:layout>
                <c:manualLayout>
                  <c:x val="-0.11464625982545358"/>
                  <c:y val="3.21018848103486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28450854975631"/>
                      <c:h val="0.166351967087226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928-4461-8061-4D30F7C1AB57}"/>
                </c:ext>
              </c:extLst>
            </c:dLbl>
            <c:dLbl>
              <c:idx val="3"/>
              <c:layout>
                <c:manualLayout>
                  <c:x val="-0.1362775444409679"/>
                  <c:y val="-2.88916963293138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370714157118342"/>
                      <c:h val="0.166351967087226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928-4461-8061-4D30F7C1AB57}"/>
                </c:ext>
              </c:extLst>
            </c:dLbl>
            <c:dLbl>
              <c:idx val="4"/>
              <c:layout>
                <c:manualLayout>
                  <c:x val="-0.15204245695821705"/>
                  <c:y val="-0.110100361310696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928-4461-8061-4D30F7C1AB57}"/>
                </c:ext>
              </c:extLst>
            </c:dLbl>
            <c:dLbl>
              <c:idx val="5"/>
              <c:layout>
                <c:manualLayout>
                  <c:x val="-0.11680939680329237"/>
                  <c:y val="-0.208484300661703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928-4461-8061-4D30F7C1AB57}"/>
                </c:ext>
              </c:extLst>
            </c:dLbl>
            <c:dLbl>
              <c:idx val="6"/>
              <c:layout>
                <c:manualLayout>
                  <c:x val="0.12264441621957578"/>
                  <c:y val="-0.182220156242653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24205281358548"/>
                      <c:h val="0.127171743061569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928-4461-8061-4D30F7C1AB57}"/>
                </c:ext>
              </c:extLst>
            </c:dLbl>
            <c:dLbl>
              <c:idx val="7"/>
              <c:layout>
                <c:manualLayout>
                  <c:x val="0.31365486178661811"/>
                  <c:y val="-0.1316177277224294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C928-4461-8061-4D30F7C1AB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gaidar!$A$24:$A$31</c:f>
              <c:strCache>
                <c:ptCount val="8"/>
                <c:pt idx="0">
                  <c:v>образование</c:v>
                </c:pt>
                <c:pt idx="1">
                  <c:v>Государственные услуги общего назначения</c:v>
                </c:pt>
                <c:pt idx="2">
                  <c:v>Культура, спорт, молодежь, культы и отдых</c:v>
                </c:pt>
                <c:pt idx="3">
                  <c:v>жилишно-комуналиное хозяйство</c:v>
                </c:pt>
                <c:pt idx="4">
                  <c:v>Дорожный фонд</c:v>
                </c:pt>
                <c:pt idx="5">
                  <c:v>Социальная защита</c:v>
                </c:pt>
                <c:pt idx="6">
                  <c:v>Национальная оборона</c:v>
                </c:pt>
                <c:pt idx="7">
                  <c:v>Пожарные</c:v>
                </c:pt>
              </c:strCache>
            </c:strRef>
          </c:cat>
          <c:val>
            <c:numRef>
              <c:f>gaidar!$B$24:$B$31</c:f>
              <c:numCache>
                <c:formatCode>0.00%</c:formatCode>
                <c:ptCount val="8"/>
                <c:pt idx="0">
                  <c:v>0.46060000000000001</c:v>
                </c:pt>
                <c:pt idx="1">
                  <c:v>0.20619999999999999</c:v>
                </c:pt>
                <c:pt idx="2">
                  <c:v>0.1182</c:v>
                </c:pt>
                <c:pt idx="3">
                  <c:v>0.1268</c:v>
                </c:pt>
                <c:pt idx="4">
                  <c:v>5.33E-2</c:v>
                </c:pt>
                <c:pt idx="5">
                  <c:v>1.26E-2</c:v>
                </c:pt>
                <c:pt idx="6">
                  <c:v>1E-4</c:v>
                </c:pt>
                <c:pt idx="7">
                  <c:v>2.18E-2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928-4461-8061-4D30F7C1AB5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06533388881988"/>
          <c:y val="0.20844588389995403"/>
          <c:w val="0.57399369951640333"/>
          <c:h val="0.7101352862599034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shade val="4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2-40F6-9603-D85437B9BAC9}"/>
              </c:ext>
            </c:extLst>
          </c:dPt>
          <c:dPt>
            <c:idx val="1"/>
            <c:bubble3D val="0"/>
            <c:spPr>
              <a:solidFill>
                <a:schemeClr val="accent4">
                  <a:shade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2-40F6-9603-D85437B9BAC9}"/>
              </c:ext>
            </c:extLst>
          </c:dPt>
          <c:dPt>
            <c:idx val="2"/>
            <c:bubble3D val="0"/>
            <c:spPr>
              <a:solidFill>
                <a:schemeClr val="accent4">
                  <a:shade val="6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2-40F6-9603-D85437B9BAC9}"/>
              </c:ext>
            </c:extLst>
          </c:dPt>
          <c:dPt>
            <c:idx val="3"/>
            <c:bubble3D val="0"/>
            <c:spPr>
              <a:solidFill>
                <a:schemeClr val="accent4">
                  <a:shade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2-40F6-9603-D85437B9BAC9}"/>
              </c:ext>
            </c:extLst>
          </c:dPt>
          <c:dPt>
            <c:idx val="4"/>
            <c:bubble3D val="0"/>
            <c:spPr>
              <a:solidFill>
                <a:schemeClr val="accent4">
                  <a:shade val="9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2-40F6-9603-D85437B9BAC9}"/>
              </c:ext>
            </c:extLst>
          </c:dPt>
          <c:dPt>
            <c:idx val="5"/>
            <c:bubble3D val="0"/>
            <c:spPr>
              <a:solidFill>
                <a:schemeClr val="accent4">
                  <a:tint val="9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2-40F6-9603-D85437B9BAC9}"/>
              </c:ext>
            </c:extLst>
          </c:dPt>
          <c:dPt>
            <c:idx val="6"/>
            <c:bubble3D val="0"/>
            <c:spPr>
              <a:solidFill>
                <a:schemeClr val="accent4">
                  <a:tint val="8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2-40F6-9603-D85437B9BAC9}"/>
              </c:ext>
            </c:extLst>
          </c:dPt>
          <c:dPt>
            <c:idx val="7"/>
            <c:bubble3D val="0"/>
            <c:spPr>
              <a:solidFill>
                <a:schemeClr val="accent4">
                  <a:tint val="6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2-40F6-9603-D85437B9BAC9}"/>
              </c:ext>
            </c:extLst>
          </c:dPt>
          <c:dPt>
            <c:idx val="8"/>
            <c:bubble3D val="0"/>
            <c:spPr>
              <a:solidFill>
                <a:schemeClr val="accent4">
                  <a:tint val="4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2-40F6-9603-D85437B9BAC9}"/>
              </c:ext>
            </c:extLst>
          </c:dPt>
          <c:dPt>
            <c:idx val="9"/>
            <c:bubble3D val="0"/>
            <c:spPr>
              <a:solidFill>
                <a:schemeClr val="accent4">
                  <a:tint val="4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2-40F6-9603-D85437B9BAC9}"/>
              </c:ext>
            </c:extLst>
          </c:dPt>
          <c:dLbls>
            <c:dLbl>
              <c:idx val="1"/>
              <c:layout>
                <c:manualLayout>
                  <c:x val="1.9661059165167003E-2"/>
                  <c:y val="-2.70270327786833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332-40F6-9603-D85437B9BAC9}"/>
                </c:ext>
              </c:extLst>
            </c:dLbl>
            <c:dLbl>
              <c:idx val="2"/>
              <c:layout>
                <c:manualLayout>
                  <c:x val="2.1845621294629201E-3"/>
                  <c:y val="-8.10810983360498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007608124644585"/>
                      <c:h val="0.126864891863139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332-40F6-9603-D85437B9BAC9}"/>
                </c:ext>
              </c:extLst>
            </c:dLbl>
            <c:dLbl>
              <c:idx val="3"/>
              <c:layout>
                <c:manualLayout>
                  <c:x val="-8.0099686095234394E-17"/>
                  <c:y val="2.16216262229466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318574523326824"/>
                      <c:h val="0.2159325847909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332-40F6-9603-D85437B9BAC9}"/>
                </c:ext>
              </c:extLst>
            </c:dLbl>
            <c:dLbl>
              <c:idx val="5"/>
              <c:layout>
                <c:manualLayout>
                  <c:x val="5.8333333333333307E-2"/>
                  <c:y val="-7.6718565806629952E-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1528871391076"/>
                      <c:h val="0.150460959244672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7332-40F6-9603-D85437B9BAC9}"/>
                </c:ext>
              </c:extLst>
            </c:dLbl>
            <c:dLbl>
              <c:idx val="6"/>
              <c:layout>
                <c:manualLayout>
                  <c:x val="8.6006383049724416E-8"/>
                  <c:y val="0.116216240948338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16823777393458"/>
                      <c:h val="0.156554193776163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7332-40F6-9603-D85437B9BAC9}"/>
                </c:ext>
              </c:extLst>
            </c:dLbl>
            <c:dLbl>
              <c:idx val="7"/>
              <c:layout>
                <c:manualLayout>
                  <c:x val="-0.15073478693294701"/>
                  <c:y val="-1.6216219667209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332-40F6-9603-D85437B9BAC9}"/>
                </c:ext>
              </c:extLst>
            </c:dLbl>
            <c:dLbl>
              <c:idx val="8"/>
              <c:layout>
                <c:manualLayout>
                  <c:x val="1.6054811523892058E-3"/>
                  <c:y val="-4.34172256687009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549161420563985"/>
                      <c:h val="0.164479073096206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7332-40F6-9603-D85437B9BAC9}"/>
                </c:ext>
              </c:extLst>
            </c:dLbl>
            <c:dLbl>
              <c:idx val="9"/>
              <c:layout>
                <c:manualLayout>
                  <c:x val="-1.7476497035704041E-2"/>
                  <c:y val="-7.567569178031320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332-40F6-9603-D85437B9BA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gaidar!$A$56:$A$65</c:f>
              <c:strCache>
                <c:ptCount val="10"/>
                <c:pt idx="0">
                  <c:v>Как вы думаете, какие усовершенствования принесут наибольшую пользу местной транспортной сети? (выберите все подходящие варианты)</c:v>
                </c:pt>
                <c:pt idx="1">
                  <c:v>Обновления дорожных знаков</c:v>
                </c:pt>
                <c:pt idx="2">
                  <c:v>Безопасность/освещение пешеходных переходов</c:v>
                </c:pt>
                <c:pt idx="3">
                  <c:v>Повышение доступности для людей с ограниченными физическими возможностями</c:v>
                </c:pt>
                <c:pt idx="4">
                  <c:v>Обустройство велодорожек</c:v>
                </c:pt>
                <c:pt idx="5">
                  <c:v>Ремонт тротуаров</c:v>
                </c:pt>
                <c:pt idx="6">
                  <c:v>Обновление остановок общественного транспорта</c:v>
                </c:pt>
                <c:pt idx="7">
                  <c:v>Повышение частоты движения местного транспорта</c:v>
                </c:pt>
                <c:pt idx="8">
                  <c:v>другое: дороги</c:v>
                </c:pt>
                <c:pt idx="9">
                  <c:v>другое: лежачие полицейские</c:v>
                </c:pt>
              </c:strCache>
            </c:strRef>
          </c:cat>
          <c:val>
            <c:numRef>
              <c:f>gaidar!$B$56:$B$65</c:f>
              <c:numCache>
                <c:formatCode>0%</c:formatCode>
                <c:ptCount val="10"/>
                <c:pt idx="1">
                  <c:v>2.9000000000000001E-2</c:v>
                </c:pt>
                <c:pt idx="2" formatCode="0.00%">
                  <c:v>5.7000000000000002E-2</c:v>
                </c:pt>
                <c:pt idx="3">
                  <c:v>8.5999999999999993E-2</c:v>
                </c:pt>
                <c:pt idx="4" formatCode="0.00%">
                  <c:v>5.7000000000000002E-2</c:v>
                </c:pt>
                <c:pt idx="5" formatCode="0.00%">
                  <c:v>0.65700000000000003</c:v>
                </c:pt>
                <c:pt idx="6">
                  <c:v>2.9000000000000001E-2</c:v>
                </c:pt>
                <c:pt idx="7">
                  <c:v>2.9000000000000001E-2</c:v>
                </c:pt>
                <c:pt idx="8" formatCode="0.00%">
                  <c:v>2.9000000000000001E-2</c:v>
                </c:pt>
                <c:pt idx="9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332-40F6-9603-D85437B9BAC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56920175022245"/>
          <c:y val="8.3791603025734573E-2"/>
          <c:w val="0.49755289680794984"/>
          <c:h val="0.880758103386454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3A4-4F91-B6BC-DF8475E615D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A4-4F91-B6BC-DF8475E615D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hade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3A4-4F91-B6BC-DF8475E615D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A4-4F91-B6BC-DF8475E615D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tint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3A4-4F91-B6BC-DF8475E615DB}"/>
              </c:ext>
            </c:extLst>
          </c:dPt>
          <c:dLbls>
            <c:dLbl>
              <c:idx val="0"/>
              <c:layout>
                <c:manualLayout>
                  <c:x val="5.2639704785071802E-2"/>
                  <c:y val="1.95522199065197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A4-4F91-B6BC-DF8475E615DB}"/>
                </c:ext>
              </c:extLst>
            </c:dLbl>
            <c:dLbl>
              <c:idx val="4"/>
              <c:layout>
                <c:manualLayout>
                  <c:x val="-1.3445054824544179E-2"/>
                  <c:y val="1.955221990651983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3A4-4F91-B6BC-DF8475E61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Sheet3!$A$17:$A$21</c:f>
              <c:strCache>
                <c:ptCount val="5"/>
                <c:pt idx="0">
                  <c:v>Отличное</c:v>
                </c:pt>
                <c:pt idx="1">
                  <c:v>Довольно хорошее</c:v>
                </c:pt>
                <c:pt idx="2">
                  <c:v>Ни то, ни другое - среднее</c:v>
                </c:pt>
                <c:pt idx="3">
                  <c:v>Недостаточно хорошее</c:v>
                </c:pt>
                <c:pt idx="4">
                  <c:v>Очень плохое</c:v>
                </c:pt>
              </c:strCache>
            </c:strRef>
          </c:cat>
          <c:val>
            <c:numRef>
              <c:f>Sheet3!$B$17:$B$21</c:f>
              <c:numCache>
                <c:formatCode>0.00%</c:formatCode>
                <c:ptCount val="5"/>
                <c:pt idx="0">
                  <c:v>2.9000000000000001E-2</c:v>
                </c:pt>
                <c:pt idx="1">
                  <c:v>0.6</c:v>
                </c:pt>
                <c:pt idx="2" formatCode="0%">
                  <c:v>0.17100000000000001</c:v>
                </c:pt>
                <c:pt idx="3">
                  <c:v>0.17100000000000001</c:v>
                </c:pt>
                <c:pt idx="4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A4-4F91-B6BC-DF8475E615DB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43961490478347"/>
          <c:y val="0.12435737469831709"/>
          <c:w val="0.51584861221561218"/>
          <c:h val="0.84144434725964568"/>
        </c:manualLayout>
      </c:layout>
      <c:pieChart>
        <c:varyColors val="1"/>
        <c:ser>
          <c:idx val="0"/>
          <c:order val="0"/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C56-4884-A883-91C4C0A3BFF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C56-4884-A883-91C4C0A3BFF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tint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C56-4884-A883-91C4C0A3BFF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C56-4884-A883-91C4C0A3BFF2}"/>
              </c:ext>
            </c:extLst>
          </c:dPt>
          <c:dLbls>
            <c:dLbl>
              <c:idx val="0"/>
              <c:layout>
                <c:manualLayout>
                  <c:x val="2.4308944199732469E-2"/>
                  <c:y val="4.9687625535464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C56-4884-A883-91C4C0A3BFF2}"/>
                </c:ext>
              </c:extLst>
            </c:dLbl>
            <c:dLbl>
              <c:idx val="2"/>
              <c:layout>
                <c:manualLayout>
                  <c:x val="-2.8691697665648053E-2"/>
                  <c:y val="6.55919056078566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C56-4884-A883-91C4C0A3BFF2}"/>
                </c:ext>
              </c:extLst>
            </c:dLbl>
            <c:dLbl>
              <c:idx val="3"/>
              <c:layout>
                <c:manualLayout>
                  <c:x val="2.8426817516786874E-2"/>
                  <c:y val="-4.38898301371285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C56-4884-A883-91C4C0A3B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Sheet3!$A$27:$A$30</c:f>
              <c:strCache>
                <c:ptCount val="4"/>
                <c:pt idx="0">
                  <c:v>Очень доволен</c:v>
                </c:pt>
                <c:pt idx="1">
                  <c:v>Почти доволен</c:v>
                </c:pt>
                <c:pt idx="2">
                  <c:v>Не очень доволен</c:v>
                </c:pt>
                <c:pt idx="3">
                  <c:v>Абсолютно недоволен</c:v>
                </c:pt>
              </c:strCache>
            </c:strRef>
          </c:cat>
          <c:val>
            <c:numRef>
              <c:f>Sheet3!$B$27:$B$30</c:f>
              <c:numCache>
                <c:formatCode>0.00%</c:formatCode>
                <c:ptCount val="4"/>
                <c:pt idx="0" formatCode="0%">
                  <c:v>0.114</c:v>
                </c:pt>
                <c:pt idx="1">
                  <c:v>0.68600000000000005</c:v>
                </c:pt>
                <c:pt idx="2">
                  <c:v>0.17100000000000001</c:v>
                </c:pt>
                <c:pt idx="3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56-4884-A883-91C4C0A3BFF2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5707864775729"/>
          <c:y val="4.0734003217024035E-2"/>
          <c:w val="0.65777222637901567"/>
          <c:h val="0.9253209941021226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96-4366-819A-4364112750D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96-4366-819A-4364112750D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096-4366-819A-4364112750D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096-4366-819A-4364112750D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096-4366-819A-4364112750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Sheet3!$A$36:$A$40</c:f>
              <c:strCache>
                <c:ptCount val="5"/>
                <c:pt idx="0">
                  <c:v>Расширение сети уличного освещения</c:v>
                </c:pt>
                <c:pt idx="1">
                  <c:v>Обустройство детских игровых площадок</c:v>
                </c:pt>
                <c:pt idx="2">
                  <c:v>Расширение сети водоснабжения и канализации</c:v>
                </c:pt>
                <c:pt idx="3">
                  <c:v>Внедрение системы сортировки мусора</c:v>
                </c:pt>
                <c:pt idx="4">
                  <c:v>Устройство парков / других общественных мест для отдыха</c:v>
                </c:pt>
              </c:strCache>
            </c:strRef>
          </c:cat>
          <c:val>
            <c:numRef>
              <c:f>Sheet3!$B$36:$B$40</c:f>
              <c:numCache>
                <c:formatCode>0.00%</c:formatCode>
                <c:ptCount val="5"/>
                <c:pt idx="0">
                  <c:v>0.14299999999999999</c:v>
                </c:pt>
                <c:pt idx="1">
                  <c:v>0.28599999999999998</c:v>
                </c:pt>
                <c:pt idx="2">
                  <c:v>0.28599999999999998</c:v>
                </c:pt>
                <c:pt idx="3">
                  <c:v>0.114</c:v>
                </c:pt>
                <c:pt idx="4" formatCode="0%">
                  <c:v>0.14299999999999999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96-4366-819A-4364112750DB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4">
                  <a:shade val="5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7CB-4A52-B256-0C3F090E1C53}"/>
              </c:ext>
            </c:extLst>
          </c:dPt>
          <c:dPt>
            <c:idx val="1"/>
            <c:bubble3D val="0"/>
            <c:spPr>
              <a:solidFill>
                <a:schemeClr val="accent4">
                  <a:shade val="7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7CB-4A52-B256-0C3F090E1C53}"/>
              </c:ext>
            </c:extLst>
          </c:dPt>
          <c:dPt>
            <c:idx val="2"/>
            <c:bubble3D val="0"/>
            <c:spPr>
              <a:solidFill>
                <a:schemeClr val="accent4">
                  <a:shade val="9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7CB-4A52-B256-0C3F090E1C53}"/>
              </c:ext>
            </c:extLst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7CB-4A52-B256-0C3F090E1C5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F7CB-4A52-B256-0C3F090E1C5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7CB-4A52-B256-0C3F090E1C5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F7CB-4A52-B256-0C3F090E1C5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F7CB-4A52-B256-0C3F090E1C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Sheet2!$A$1:$A$4</c:f>
              <c:strCache>
                <c:ptCount val="4"/>
                <c:pt idx="0">
                  <c:v>Улучшение питания детей</c:v>
                </c:pt>
                <c:pt idx="1">
                  <c:v>Обновление мебели</c:v>
                </c:pt>
                <c:pt idx="2">
                  <c:v>Увеличение количества групп</c:v>
                </c:pt>
                <c:pt idx="3">
                  <c:v>Ремонт санузлов</c:v>
                </c:pt>
              </c:strCache>
            </c:strRef>
          </c:cat>
          <c:val>
            <c:numRef>
              <c:f>Sheet2!$B$1:$B$4</c:f>
              <c:numCache>
                <c:formatCode>0.00%</c:formatCode>
                <c:ptCount val="4"/>
                <c:pt idx="0">
                  <c:v>0.17199999999999999</c:v>
                </c:pt>
                <c:pt idx="1">
                  <c:v>0.20699999999999999</c:v>
                </c:pt>
                <c:pt idx="2">
                  <c:v>0.17199999999999999</c:v>
                </c:pt>
                <c:pt idx="3">
                  <c:v>0.41299999999999998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7CB-4A52-B256-0C3F090E1C5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4">
                  <a:shade val="6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5B1-4C16-9E2F-1E556498C98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5B1-4C16-9E2F-1E556498C983}"/>
              </c:ext>
            </c:extLst>
          </c:dPt>
          <c:dPt>
            <c:idx val="2"/>
            <c:bubble3D val="0"/>
            <c:spPr>
              <a:solidFill>
                <a:schemeClr val="accent4">
                  <a:tint val="6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5B1-4C16-9E2F-1E556498C983}"/>
              </c:ext>
            </c:extLst>
          </c:dPt>
          <c:dPt>
            <c:idx val="3"/>
            <c:bubble3D val="0"/>
            <c:spPr>
              <a:solidFill>
                <a:schemeClr val="accent4">
                  <a:tint val="54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5B1-4C16-9E2F-1E556498C98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A5B1-4C16-9E2F-1E556498C98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A5B1-4C16-9E2F-1E556498C98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A5B1-4C16-9E2F-1E556498C98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A5B1-4C16-9E2F-1E556498C9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Sheet2!$A$14:$A$17</c:f>
              <c:strCache>
                <c:ptCount val="4"/>
                <c:pt idx="0">
                  <c:v>Довольно хорошее</c:v>
                </c:pt>
                <c:pt idx="1">
                  <c:v>Ни то, ни другое - среднее</c:v>
                </c:pt>
                <c:pt idx="2">
                  <c:v>Недостаточно хорошее</c:v>
                </c:pt>
                <c:pt idx="3">
                  <c:v>Очень плохое</c:v>
                </c:pt>
              </c:strCache>
            </c:strRef>
          </c:cat>
          <c:val>
            <c:numRef>
              <c:f>Sheet2!$B$14:$B$17</c:f>
              <c:numCache>
                <c:formatCode>0%</c:formatCode>
                <c:ptCount val="4"/>
                <c:pt idx="0" formatCode="0.00%">
                  <c:v>0.156</c:v>
                </c:pt>
                <c:pt idx="1">
                  <c:v>0.375</c:v>
                </c:pt>
                <c:pt idx="2" formatCode="0.00%">
                  <c:v>0.28100000000000003</c:v>
                </c:pt>
                <c:pt idx="3" formatCode="0.00%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B1-4C16-9E2F-1E556498C98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86-4896-B771-BB3C09939499}"/>
              </c:ext>
            </c:extLst>
          </c:dPt>
          <c:dPt>
            <c:idx val="1"/>
            <c:bubble3D val="0"/>
            <c:spPr>
              <a:solidFill>
                <a:schemeClr val="accent4">
                  <a:shade val="6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86-4896-B771-BB3C0993949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86-4896-B771-BB3C09939499}"/>
              </c:ext>
            </c:extLst>
          </c:dPt>
          <c:dPt>
            <c:idx val="3"/>
            <c:bubble3D val="0"/>
            <c:spPr>
              <a:solidFill>
                <a:schemeClr val="accent4">
                  <a:tint val="6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86-4896-B771-BB3C09939499}"/>
              </c:ext>
            </c:extLst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86-4896-B771-BB3C0993949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286-4896-B771-BB3C0993949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286-4896-B771-BB3C0993949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286-4896-B771-BB3C0993949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286-4896-B771-BB3C0993949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B286-4896-B771-BB3C09939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Sheet2!$A$20:$A$24</c:f>
              <c:strCache>
                <c:ptCount val="5"/>
                <c:pt idx="0">
                  <c:v>Отличное</c:v>
                </c:pt>
                <c:pt idx="1">
                  <c:v>Довольно хорошее</c:v>
                </c:pt>
                <c:pt idx="2">
                  <c:v>Ни то, ни другое - среднее</c:v>
                </c:pt>
                <c:pt idx="3">
                  <c:v>Недостаточно хорошее</c:v>
                </c:pt>
                <c:pt idx="4">
                  <c:v>Очень плохое</c:v>
                </c:pt>
              </c:strCache>
            </c:strRef>
          </c:cat>
          <c:val>
            <c:numRef>
              <c:f>Sheet2!$B$20:$B$24</c:f>
              <c:numCache>
                <c:formatCode>0.00%</c:formatCode>
                <c:ptCount val="5"/>
                <c:pt idx="0">
                  <c:v>6.0999999999999999E-2</c:v>
                </c:pt>
                <c:pt idx="1">
                  <c:v>0.45500000000000002</c:v>
                </c:pt>
                <c:pt idx="2">
                  <c:v>0.182</c:v>
                </c:pt>
                <c:pt idx="3">
                  <c:v>0.182</c:v>
                </c:pt>
                <c:pt idx="4" formatCode="0%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286-4896-B771-BB3C0993949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Grădinițe</cx:pt>
          <cx:pt idx="1">Gospodărie comunală</cx:pt>
          <cx:pt idx="2">Drumuri</cx:pt>
          <cx:pt idx="3">Autorități locale</cx:pt>
          <cx:pt idx="4">Cultură, tineret, sport</cx:pt>
          <cx:pt idx="5">Pompieri</cx:pt>
          <cx:pt idx="6">Animale fără stăpân</cx:pt>
          <cx:pt idx="7">Protecție socială</cx:pt>
        </cx:lvl>
      </cx:strDim>
      <cx:numDim type="size">
        <cx:f>Sheet1!$C$2:$C$9</cx:f>
        <cx:lvl ptCount="8" formatCode="General"/>
      </cx:numDim>
    </cx:data>
    <cx:data id="1">
      <cx:strDim type="cat">
        <cx:f>Sheet1!$A$2:$A$9</cx:f>
        <cx:lvl ptCount="8">
          <cx:pt idx="0">Grădinițe</cx:pt>
          <cx:pt idx="1">Gospodărie comunală</cx:pt>
          <cx:pt idx="2">Drumuri</cx:pt>
          <cx:pt idx="3">Autorități locale</cx:pt>
          <cx:pt idx="4">Cultură, tineret, sport</cx:pt>
          <cx:pt idx="5">Pompieri</cx:pt>
          <cx:pt idx="6">Animale fără stăpân</cx:pt>
          <cx:pt idx="7">Protecție socială</cx:pt>
        </cx:lvl>
      </cx:strDim>
      <cx:numDim type="size">
        <cx:f>Sheet1!$D$2:$D$9</cx:f>
        <cx:lvl ptCount="8" formatCode="0.0">
          <cx:pt idx="0">28255.200000000001</cx:pt>
          <cx:pt idx="1">15570.9</cx:pt>
          <cx:pt idx="2">5160.8999999999996</cx:pt>
          <cx:pt idx="3">2075.0999999999999</cx:pt>
          <cx:pt idx="4">1978.2</cx:pt>
          <cx:pt idx="5">452.80000000000001</cx:pt>
          <cx:pt idx="6">160</cx:pt>
          <cx:pt idx="7">70</cx:pt>
        </cx:lvl>
      </cx:numDim>
    </cx:data>
  </cx:chartData>
  <cx:chart>
    <cx:plotArea>
      <cx:plotAreaRegion>
        <cx:plotSurface>
          <cx:spPr>
            <a:effectLst>
              <a:softEdge rad="0"/>
            </a:effectLst>
          </cx:spPr>
        </cx:plotSurface>
        <cx:series layoutId="sunburst" uniqueId="{1BE580B4-8A83-409A-90C6-E8EA6D4CEF07}" formatIdx="1">
          <cx:tx>
            <cx:txData>
              <cx:f>Sheet1!$C$1</cx:f>
              <cx:v>Column1</cx:v>
            </cx:txData>
          </cx:tx>
          <cx:dataLabels>
            <cx:visibility seriesName="0" categoryName="1" value="0"/>
          </cx:dataLabels>
          <cx:dataId val="0"/>
        </cx:series>
        <cx:series layoutId="sunburst" hidden="1" uniqueId="{BCE9D4C7-0949-4902-B88F-E9B616935CAB}" formatIdx="2">
          <cx:tx>
            <cx:txData>
              <cx:f>Sheet1!$D$1</cx:f>
              <cx:v>Column2</cx:v>
            </cx:txData>
          </cx:tx>
          <cx:dataLabels>
            <cx:visibility seriesName="0" categoryName="1" value="0"/>
          </cx:dataLabels>
          <cx:dataId val="1"/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Grădinițe</cx:pt>
          <cx:pt idx="1">Gospodărie comunală</cx:pt>
          <cx:pt idx="2">Drumuri</cx:pt>
          <cx:pt idx="3">Autorități locale</cx:pt>
          <cx:pt idx="4">Cultură, tineret, sport</cx:pt>
          <cx:pt idx="5">Pompieri</cx:pt>
          <cx:pt idx="6">Animale fără stăpân</cx:pt>
          <cx:pt idx="7">Protecție socială</cx:pt>
        </cx:lvl>
      </cx:strDim>
      <cx:numDim type="size">
        <cx:f>Sheet1!$C$2:$C$9</cx:f>
        <cx:lvl ptCount="8" formatCode="General"/>
      </cx:numDim>
    </cx:data>
    <cx:data id="1">
      <cx:strDim type="cat">
        <cx:f>Sheet1!$A$2:$A$9</cx:f>
        <cx:lvl ptCount="8">
          <cx:pt idx="0">Grădinițe</cx:pt>
          <cx:pt idx="1">Gospodărie comunală</cx:pt>
          <cx:pt idx="2">Drumuri</cx:pt>
          <cx:pt idx="3">Autorități locale</cx:pt>
          <cx:pt idx="4">Cultură, tineret, sport</cx:pt>
          <cx:pt idx="5">Pompieri</cx:pt>
          <cx:pt idx="6">Animale fără stăpân</cx:pt>
          <cx:pt idx="7">Protecție socială</cx:pt>
        </cx:lvl>
      </cx:strDim>
      <cx:numDim type="size">
        <cx:f>Sheet1!$D$2:$D$9</cx:f>
        <cx:lvl ptCount="8" formatCode="0.0">
          <cx:pt idx="0">28255.200000000001</cx:pt>
          <cx:pt idx="1">15570.9</cx:pt>
          <cx:pt idx="2">5160.8999999999996</cx:pt>
          <cx:pt idx="3">2075.0999999999999</cx:pt>
          <cx:pt idx="4">1978.2</cx:pt>
          <cx:pt idx="5">452.80000000000001</cx:pt>
          <cx:pt idx="6">160</cx:pt>
          <cx:pt idx="7">70</cx:pt>
        </cx:lvl>
      </cx:numDim>
    </cx:data>
  </cx:chartData>
  <cx:chart>
    <cx:plotArea>
      <cx:plotAreaRegion>
        <cx:plotSurface>
          <cx:spPr>
            <a:effectLst>
              <a:softEdge rad="0"/>
            </a:effectLst>
          </cx:spPr>
        </cx:plotSurface>
        <cx:series layoutId="sunburst" uniqueId="{1BE580B4-8A83-409A-90C6-E8EA6D4CEF07}" formatIdx="1">
          <cx:tx>
            <cx:txData>
              <cx:f>Sheet1!$C$1</cx:f>
              <cx:v>Column1</cx:v>
            </cx:txData>
          </cx:tx>
          <cx:dataLabels>
            <cx:visibility seriesName="0" categoryName="1" value="0"/>
          </cx:dataLabels>
          <cx:dataId val="0"/>
        </cx:series>
        <cx:series layoutId="sunburst" hidden="1" uniqueId="{BCE9D4C7-0949-4902-B88F-E9B616935CAB}" formatIdx="2">
          <cx:tx>
            <cx:txData>
              <cx:f>Sheet1!$D$1</cx:f>
              <cx:v>Column2</cx:v>
            </cx:txData>
          </cx:tx>
          <cx:dataLabels>
            <cx:visibility seriesName="0" categoryName="1" value="0"/>
          </cx:dataLabels>
          <cx:dataId val="1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44B09-C320-6040-BD20-37E64F0B1846}" type="datetimeFigureOut">
              <a:rPr lang="en-GB" smtClean="0"/>
              <a:t>01/12/2020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9AD48-D485-0B4A-B7C0-82846C34F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856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7AF96-5EFE-4ACD-9B52-03073E0F9371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27B08-7210-4B6F-8118-F80E4CF0E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8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5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0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noProof="0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75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noProof="0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163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noProof="0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83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noProof="0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27B08-7210-4B6F-8118-F80E4CF0E2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g"/><Relationship Id="rId7" Type="http://schemas.openxmlformats.org/officeDocument/2006/relationships/image" Target="../media/image16.sv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sv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2.svg"/><Relationship Id="rId18" Type="http://schemas.openxmlformats.org/officeDocument/2006/relationships/image" Target="../media/image20.png"/><Relationship Id="rId26" Type="http://schemas.openxmlformats.org/officeDocument/2006/relationships/image" Target="../media/image24.png"/><Relationship Id="rId3" Type="http://schemas.openxmlformats.org/officeDocument/2006/relationships/image" Target="../media/image2.svg"/><Relationship Id="rId21" Type="http://schemas.openxmlformats.org/officeDocument/2006/relationships/image" Target="../media/image40.svg"/><Relationship Id="rId7" Type="http://schemas.openxmlformats.org/officeDocument/2006/relationships/image" Target="../media/image26.svg"/><Relationship Id="rId12" Type="http://schemas.openxmlformats.org/officeDocument/2006/relationships/image" Target="../media/image17.png"/><Relationship Id="rId17" Type="http://schemas.openxmlformats.org/officeDocument/2006/relationships/image" Target="../media/image36.svg"/><Relationship Id="rId25" Type="http://schemas.openxmlformats.org/officeDocument/2006/relationships/image" Target="../media/image44.sv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29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30.svg"/><Relationship Id="rId24" Type="http://schemas.openxmlformats.org/officeDocument/2006/relationships/image" Target="../media/image23.pn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28" Type="http://schemas.openxmlformats.org/officeDocument/2006/relationships/image" Target="../media/image25.png"/><Relationship Id="rId10" Type="http://schemas.openxmlformats.org/officeDocument/2006/relationships/image" Target="../media/image16.png"/><Relationship Id="rId19" Type="http://schemas.openxmlformats.org/officeDocument/2006/relationships/image" Target="../media/image38.svg"/><Relationship Id="rId31" Type="http://schemas.openxmlformats.org/officeDocument/2006/relationships/image" Target="../media/image50.svg"/><Relationship Id="rId4" Type="http://schemas.openxmlformats.org/officeDocument/2006/relationships/image" Target="../media/image13.png"/><Relationship Id="rId9" Type="http://schemas.openxmlformats.org/officeDocument/2006/relationships/image" Target="../media/image28.svg"/><Relationship Id="rId14" Type="http://schemas.openxmlformats.org/officeDocument/2006/relationships/image" Target="../media/image18.png"/><Relationship Id="rId22" Type="http://schemas.openxmlformats.org/officeDocument/2006/relationships/image" Target="../media/image22.png"/><Relationship Id="rId27" Type="http://schemas.openxmlformats.org/officeDocument/2006/relationships/image" Target="../media/image46.svg"/><Relationship Id="rId30" Type="http://schemas.openxmlformats.org/officeDocument/2006/relationships/image" Target="../media/image2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7274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954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8120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rgbClr val="FFD9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ADCE3E-02C1-4109-80C9-D8F82952AEBF}"/>
              </a:ext>
            </a:extLst>
          </p:cNvPr>
          <p:cNvSpPr/>
          <p:nvPr userDrawn="1"/>
        </p:nvSpPr>
        <p:spPr>
          <a:xfrm>
            <a:off x="-1" y="0"/>
            <a:ext cx="2905125" cy="6858000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B839811-670B-4849-A984-E72590C683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81200" y="771524"/>
            <a:ext cx="3686528" cy="19907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FFFC4AB-AC68-4956-8394-49B48CCF77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-76200" y="6035040"/>
            <a:ext cx="1234440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0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yellow-strip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D7F7FF-1A60-4FCD-A3A3-AADA655D5F0D}"/>
              </a:ext>
            </a:extLst>
          </p:cNvPr>
          <p:cNvSpPr/>
          <p:nvPr userDrawn="1"/>
        </p:nvSpPr>
        <p:spPr>
          <a:xfrm>
            <a:off x="1" y="0"/>
            <a:ext cx="1206500" cy="6858000"/>
          </a:xfrm>
          <a:prstGeom prst="rect">
            <a:avLst/>
          </a:prstGeom>
          <a:solidFill>
            <a:srgbClr val="FFD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32D3AB-AD97-4D52-BB3A-9D560BB641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1973" y="279400"/>
            <a:ext cx="650288" cy="8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-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4F92997-4336-445B-BD57-5C89F8006E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63250" y="5828872"/>
            <a:ext cx="3065501" cy="69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17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ons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rawing of a face&#10;&#10;Description automatically generated">
            <a:extLst>
              <a:ext uri="{FF2B5EF4-FFF2-40B4-BE49-F238E27FC236}">
                <a16:creationId xmlns:a16="http://schemas.microsoft.com/office/drawing/2014/main" id="{12FF3D2F-2090-42E5-8571-73FAB924A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438" y="711316"/>
            <a:ext cx="1364321" cy="9113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AAD6EA-009C-48D3-83AA-551DF5D79B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30" y="359079"/>
            <a:ext cx="2785307" cy="158633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BA95196-0A56-478B-A671-D4A9FB274A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78015" y="625057"/>
            <a:ext cx="2382116" cy="105437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4B2701E-9F3F-4F10-B0B4-42DA54BF50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85877" y="914776"/>
            <a:ext cx="2429888" cy="5044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CE5851-C7F3-4BDE-84DB-BAF057A6AC90}"/>
              </a:ext>
            </a:extLst>
          </p:cNvPr>
          <p:cNvSpPr txBox="1"/>
          <p:nvPr userDrawn="1"/>
        </p:nvSpPr>
        <p:spPr>
          <a:xfrm>
            <a:off x="1738649" y="5966628"/>
            <a:ext cx="9971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i="1" noProof="0" dirty="0"/>
              <a:t>Proiectul este implementat cu suportul financiar oferit de </a:t>
            </a:r>
            <a:r>
              <a:rPr lang="en-US" sz="1200" i="1" noProof="0" dirty="0" err="1"/>
              <a:t>Uniunea</a:t>
            </a:r>
            <a:r>
              <a:rPr lang="x-none" sz="1200" i="1" noProof="0" dirty="0"/>
              <a:t> Europeană și Konrad Adenauer </a:t>
            </a:r>
            <a:r>
              <a:rPr lang="x-none" sz="1200" i="1" noProof="0" dirty="0" err="1"/>
              <a:t>Stiftung</a:t>
            </a:r>
            <a:r>
              <a:rPr lang="x-none" sz="1200" i="1" noProof="0" dirty="0"/>
              <a:t> </a:t>
            </a:r>
            <a:r>
              <a:rPr lang="x-none" sz="1200" i="1" noProof="0" dirty="0" err="1"/>
              <a:t>e.V</a:t>
            </a:r>
            <a:r>
              <a:rPr lang="x-none" sz="1200" i="1" noProof="0" dirty="0"/>
              <a:t>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1707389-4988-4925-AC6B-6A473D1BA21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27875" y="5836486"/>
            <a:ext cx="908251" cy="6318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B91E55-896F-4A64-B132-6FBC0CA75FED}"/>
              </a:ext>
            </a:extLst>
          </p:cNvPr>
          <p:cNvSpPr/>
          <p:nvPr userDrawn="1"/>
        </p:nvSpPr>
        <p:spPr>
          <a:xfrm>
            <a:off x="481447" y="5562226"/>
            <a:ext cx="11229109" cy="182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74383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EE37A0E7-EFB0-4CB5-9A3A-8CA6FC654F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6263" y="480325"/>
            <a:ext cx="1797404" cy="12893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47A7B84-0865-475C-80C2-569C3C32E9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787286" y="-4307"/>
            <a:ext cx="1818927" cy="177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38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83EE147-C863-4DD8-AA09-A201D84A057B}"/>
              </a:ext>
            </a:extLst>
          </p:cNvPr>
          <p:cNvSpPr/>
          <p:nvPr userDrawn="1"/>
        </p:nvSpPr>
        <p:spPr>
          <a:xfrm>
            <a:off x="1824479" y="994885"/>
            <a:ext cx="1533525" cy="1528762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CEFFE6-2F95-4CD4-98A0-E3515BC47E74}"/>
              </a:ext>
            </a:extLst>
          </p:cNvPr>
          <p:cNvSpPr/>
          <p:nvPr userDrawn="1"/>
        </p:nvSpPr>
        <p:spPr>
          <a:xfrm>
            <a:off x="8607426" y="994886"/>
            <a:ext cx="1533525" cy="152876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316BC5-42CE-45F9-9F07-AB7AAFB842DA}"/>
              </a:ext>
            </a:extLst>
          </p:cNvPr>
          <p:cNvSpPr/>
          <p:nvPr userDrawn="1"/>
        </p:nvSpPr>
        <p:spPr>
          <a:xfrm>
            <a:off x="1824478" y="2659382"/>
            <a:ext cx="1533525" cy="1528763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577A6C-18C2-4F57-8C12-0C9386C98FF7}"/>
              </a:ext>
            </a:extLst>
          </p:cNvPr>
          <p:cNvSpPr/>
          <p:nvPr userDrawn="1"/>
        </p:nvSpPr>
        <p:spPr>
          <a:xfrm>
            <a:off x="8607424" y="4327902"/>
            <a:ext cx="1533525" cy="1576389"/>
          </a:xfrm>
          <a:prstGeom prst="rect">
            <a:avLst/>
          </a:prstGeom>
          <a:blipFill dpi="0" rotWithShape="1"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605263-A4B8-4366-9493-F0DF9AA10980}"/>
              </a:ext>
            </a:extLst>
          </p:cNvPr>
          <p:cNvSpPr/>
          <p:nvPr userDrawn="1"/>
        </p:nvSpPr>
        <p:spPr>
          <a:xfrm>
            <a:off x="8607424" y="2666522"/>
            <a:ext cx="1533525" cy="1514483"/>
          </a:xfrm>
          <a:prstGeom prst="rect">
            <a:avLst/>
          </a:prstGeom>
          <a:blipFill dpi="0" rotWithShape="1"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12B1BC-1B85-472C-AE28-4888E45AC01D}"/>
              </a:ext>
            </a:extLst>
          </p:cNvPr>
          <p:cNvSpPr/>
          <p:nvPr userDrawn="1"/>
        </p:nvSpPr>
        <p:spPr>
          <a:xfrm>
            <a:off x="5194519" y="2635566"/>
            <a:ext cx="1576392" cy="1576390"/>
          </a:xfrm>
          <a:prstGeom prst="rect">
            <a:avLst/>
          </a:prstGeom>
          <a:blipFill dpi="0" rotWithShape="1"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1CE044-D8AB-49AE-A296-1604F8878A94}"/>
              </a:ext>
            </a:extLst>
          </p:cNvPr>
          <p:cNvSpPr/>
          <p:nvPr userDrawn="1"/>
        </p:nvSpPr>
        <p:spPr>
          <a:xfrm>
            <a:off x="6922406" y="2659382"/>
            <a:ext cx="1533525" cy="1528763"/>
          </a:xfrm>
          <a:prstGeom prst="rect">
            <a:avLst/>
          </a:prstGeom>
          <a:blipFill dpi="0" rotWithShape="1"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BF5E79-92CE-40B8-B757-1AB07DE9D56C}"/>
              </a:ext>
            </a:extLst>
          </p:cNvPr>
          <p:cNvSpPr/>
          <p:nvPr userDrawn="1"/>
        </p:nvSpPr>
        <p:spPr>
          <a:xfrm>
            <a:off x="5194519" y="971074"/>
            <a:ext cx="1576392" cy="1576389"/>
          </a:xfrm>
          <a:prstGeom prst="rect">
            <a:avLst/>
          </a:prstGeom>
          <a:blipFill dpi="0" rotWithShape="1"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97B83B-BC2E-4DA0-AC28-EFC758A82A1E}"/>
              </a:ext>
            </a:extLst>
          </p:cNvPr>
          <p:cNvSpPr/>
          <p:nvPr userDrawn="1"/>
        </p:nvSpPr>
        <p:spPr>
          <a:xfrm>
            <a:off x="6922406" y="994887"/>
            <a:ext cx="1533525" cy="1528763"/>
          </a:xfrm>
          <a:prstGeom prst="rect">
            <a:avLst/>
          </a:prstGeom>
          <a:blipFill dpi="0" rotWithShape="1"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B78ED0-2ED6-4C7E-9822-BD015EC7847D}"/>
              </a:ext>
            </a:extLst>
          </p:cNvPr>
          <p:cNvSpPr/>
          <p:nvPr userDrawn="1"/>
        </p:nvSpPr>
        <p:spPr>
          <a:xfrm>
            <a:off x="3509499" y="2659380"/>
            <a:ext cx="1533525" cy="1528762"/>
          </a:xfrm>
          <a:prstGeom prst="rect">
            <a:avLst/>
          </a:prstGeom>
          <a:blipFill dpi="0" rotWithShape="1"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471FAEE-FF46-4E6C-BF9D-0D2F20F8C6E9}"/>
              </a:ext>
            </a:extLst>
          </p:cNvPr>
          <p:cNvSpPr/>
          <p:nvPr userDrawn="1"/>
        </p:nvSpPr>
        <p:spPr>
          <a:xfrm>
            <a:off x="3509499" y="994885"/>
            <a:ext cx="1533525" cy="1528762"/>
          </a:xfrm>
          <a:prstGeom prst="rect">
            <a:avLst/>
          </a:prstGeom>
          <a:blipFill dpi="0" rotWithShape="1"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ECC475-15E2-44E3-8686-2D91B8B641B1}"/>
              </a:ext>
            </a:extLst>
          </p:cNvPr>
          <p:cNvSpPr/>
          <p:nvPr userDrawn="1"/>
        </p:nvSpPr>
        <p:spPr>
          <a:xfrm>
            <a:off x="1824478" y="4351715"/>
            <a:ext cx="1533525" cy="1528763"/>
          </a:xfrm>
          <a:prstGeom prst="rect">
            <a:avLst/>
          </a:prstGeom>
          <a:blipFill dpi="0" rotWithShape="1"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C24086-CCA6-4B71-9C1F-3E5366FA8AAD}"/>
              </a:ext>
            </a:extLst>
          </p:cNvPr>
          <p:cNvSpPr/>
          <p:nvPr userDrawn="1"/>
        </p:nvSpPr>
        <p:spPr>
          <a:xfrm>
            <a:off x="5194519" y="4327899"/>
            <a:ext cx="1576392" cy="1576390"/>
          </a:xfrm>
          <a:prstGeom prst="rect">
            <a:avLst/>
          </a:prstGeom>
          <a:blipFill dpi="0" rotWithShape="1"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EB23D2-D498-4B8C-91DB-0DC14B1157E8}"/>
              </a:ext>
            </a:extLst>
          </p:cNvPr>
          <p:cNvSpPr/>
          <p:nvPr userDrawn="1"/>
        </p:nvSpPr>
        <p:spPr>
          <a:xfrm>
            <a:off x="6922406" y="4351715"/>
            <a:ext cx="1533525" cy="1528763"/>
          </a:xfrm>
          <a:prstGeom prst="rect">
            <a:avLst/>
          </a:prstGeom>
          <a:blipFill dpi="0" rotWithShape="1"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82B6E1-9546-440A-913E-30E282D7F97E}"/>
              </a:ext>
            </a:extLst>
          </p:cNvPr>
          <p:cNvSpPr/>
          <p:nvPr userDrawn="1"/>
        </p:nvSpPr>
        <p:spPr>
          <a:xfrm>
            <a:off x="3509499" y="4351713"/>
            <a:ext cx="1533525" cy="1528762"/>
          </a:xfrm>
          <a:prstGeom prst="rect">
            <a:avLst/>
          </a:prstGeom>
          <a:blipFill dpi="0" rotWithShape="1"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466064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ABA5AFC-F415-469F-8D76-C506B8044651}"/>
              </a:ext>
            </a:extLst>
          </p:cNvPr>
          <p:cNvSpPr/>
          <p:nvPr userDrawn="1"/>
        </p:nvSpPr>
        <p:spPr>
          <a:xfrm>
            <a:off x="2040164" y="236498"/>
            <a:ext cx="1380045" cy="1375759"/>
          </a:xfrm>
          <a:prstGeom prst="rect">
            <a:avLst/>
          </a:prstGeom>
          <a:solidFill>
            <a:srgbClr val="FFEE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F3C18C2-28E4-4161-A04C-C2B97E0C2B4F}"/>
              </a:ext>
            </a:extLst>
          </p:cNvPr>
          <p:cNvSpPr/>
          <p:nvPr userDrawn="1"/>
        </p:nvSpPr>
        <p:spPr>
          <a:xfrm>
            <a:off x="3790426" y="236498"/>
            <a:ext cx="1380045" cy="1375759"/>
          </a:xfrm>
          <a:prstGeom prst="rect">
            <a:avLst/>
          </a:prstGeom>
          <a:solidFill>
            <a:srgbClr val="FFD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E130C6C-6763-4474-A0AA-347386406E2E}"/>
              </a:ext>
            </a:extLst>
          </p:cNvPr>
          <p:cNvSpPr/>
          <p:nvPr userDrawn="1"/>
        </p:nvSpPr>
        <p:spPr>
          <a:xfrm>
            <a:off x="5540688" y="236498"/>
            <a:ext cx="1380045" cy="1375759"/>
          </a:xfrm>
          <a:prstGeom prst="rect">
            <a:avLst/>
          </a:prstGeom>
          <a:solidFill>
            <a:srgbClr val="E6C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B1A4EED-3599-4F7F-86DA-7B68E2D534D5}"/>
              </a:ext>
            </a:extLst>
          </p:cNvPr>
          <p:cNvSpPr/>
          <p:nvPr userDrawn="1"/>
        </p:nvSpPr>
        <p:spPr>
          <a:xfrm>
            <a:off x="7290950" y="236498"/>
            <a:ext cx="1380045" cy="1375759"/>
          </a:xfrm>
          <a:prstGeom prst="rect">
            <a:avLst/>
          </a:prstGeom>
          <a:solidFill>
            <a:srgbClr val="E7B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31120C4-78A0-40F5-BC4D-63EA60A1B468}"/>
              </a:ext>
            </a:extLst>
          </p:cNvPr>
          <p:cNvSpPr/>
          <p:nvPr userDrawn="1"/>
        </p:nvSpPr>
        <p:spPr>
          <a:xfrm>
            <a:off x="9041212" y="236498"/>
            <a:ext cx="1380045" cy="1375759"/>
          </a:xfrm>
          <a:prstGeom prst="rect">
            <a:avLst/>
          </a:prstGeom>
          <a:solidFill>
            <a:srgbClr val="8077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CACD3F5-5D94-4B5D-ABD9-A8EB643B8C8A}"/>
              </a:ext>
            </a:extLst>
          </p:cNvPr>
          <p:cNvSpPr/>
          <p:nvPr userDrawn="1"/>
        </p:nvSpPr>
        <p:spPr>
          <a:xfrm>
            <a:off x="2040164" y="1895330"/>
            <a:ext cx="1380045" cy="1375759"/>
          </a:xfrm>
          <a:prstGeom prst="rect">
            <a:avLst/>
          </a:prstGeom>
          <a:solidFill>
            <a:srgbClr val="FCF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F6A7C63-2350-4782-AF60-95842815BEC5}"/>
              </a:ext>
            </a:extLst>
          </p:cNvPr>
          <p:cNvSpPr/>
          <p:nvPr userDrawn="1"/>
        </p:nvSpPr>
        <p:spPr>
          <a:xfrm>
            <a:off x="3790424" y="1895330"/>
            <a:ext cx="1380045" cy="1375759"/>
          </a:xfrm>
          <a:prstGeom prst="rect">
            <a:avLst/>
          </a:prstGeom>
          <a:solidFill>
            <a:srgbClr val="E9D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E6B8BFB-350D-4877-B861-F39CC3886F31}"/>
              </a:ext>
            </a:extLst>
          </p:cNvPr>
          <p:cNvSpPr/>
          <p:nvPr userDrawn="1"/>
        </p:nvSpPr>
        <p:spPr>
          <a:xfrm>
            <a:off x="5520278" y="1895330"/>
            <a:ext cx="1380045" cy="1375759"/>
          </a:xfrm>
          <a:prstGeom prst="rect">
            <a:avLst/>
          </a:prstGeom>
          <a:solidFill>
            <a:srgbClr val="CDA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1F360FA-591B-49EF-AE47-8BD58C14E7C3}"/>
              </a:ext>
            </a:extLst>
          </p:cNvPr>
          <p:cNvSpPr/>
          <p:nvPr userDrawn="1"/>
        </p:nvSpPr>
        <p:spPr>
          <a:xfrm>
            <a:off x="7290950" y="1895330"/>
            <a:ext cx="1380045" cy="1375759"/>
          </a:xfrm>
          <a:prstGeom prst="rect">
            <a:avLst/>
          </a:prstGeom>
          <a:solidFill>
            <a:srgbClr val="806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59D7AE5-925F-40C6-A6EA-3C2FC944BA80}"/>
              </a:ext>
            </a:extLst>
          </p:cNvPr>
          <p:cNvSpPr/>
          <p:nvPr userDrawn="1"/>
        </p:nvSpPr>
        <p:spPr>
          <a:xfrm>
            <a:off x="9041211" y="1895330"/>
            <a:ext cx="1380045" cy="1375759"/>
          </a:xfrm>
          <a:prstGeom prst="rect">
            <a:avLst/>
          </a:prstGeom>
          <a:solidFill>
            <a:srgbClr val="403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9D03F3-C23D-4099-9ABE-6618CF73C775}"/>
              </a:ext>
            </a:extLst>
          </p:cNvPr>
          <p:cNvSpPr/>
          <p:nvPr userDrawn="1"/>
        </p:nvSpPr>
        <p:spPr>
          <a:xfrm>
            <a:off x="2040163" y="3554159"/>
            <a:ext cx="1380045" cy="1375759"/>
          </a:xfrm>
          <a:prstGeom prst="rect">
            <a:avLst/>
          </a:prstGeom>
          <a:solidFill>
            <a:srgbClr val="45A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DF5D7F4-4A6C-40DF-9FE3-F73A0EDAEFF0}"/>
              </a:ext>
            </a:extLst>
          </p:cNvPr>
          <p:cNvSpPr/>
          <p:nvPr userDrawn="1"/>
        </p:nvSpPr>
        <p:spPr>
          <a:xfrm>
            <a:off x="3790424" y="3554159"/>
            <a:ext cx="1380045" cy="1375759"/>
          </a:xfrm>
          <a:prstGeom prst="rect">
            <a:avLst/>
          </a:prstGeom>
          <a:solidFill>
            <a:srgbClr val="7589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ED8967-AA53-4C29-AB57-6FBE453133E7}"/>
              </a:ext>
            </a:extLst>
          </p:cNvPr>
          <p:cNvSpPr/>
          <p:nvPr userDrawn="1"/>
        </p:nvSpPr>
        <p:spPr>
          <a:xfrm>
            <a:off x="5520276" y="3586914"/>
            <a:ext cx="1380045" cy="1375759"/>
          </a:xfrm>
          <a:prstGeom prst="rect">
            <a:avLst/>
          </a:prstGeom>
          <a:solidFill>
            <a:srgbClr val="385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BB6CA5-9175-4D4E-B078-085DD2D800AA}"/>
              </a:ext>
            </a:extLst>
          </p:cNvPr>
          <p:cNvSpPr/>
          <p:nvPr userDrawn="1"/>
        </p:nvSpPr>
        <p:spPr>
          <a:xfrm>
            <a:off x="7270540" y="3586914"/>
            <a:ext cx="1380045" cy="1375759"/>
          </a:xfrm>
          <a:prstGeom prst="rect">
            <a:avLst/>
          </a:prstGeom>
          <a:solidFill>
            <a:srgbClr val="994E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B19B78D-E647-4B12-A67F-6473AFCDED38}"/>
              </a:ext>
            </a:extLst>
          </p:cNvPr>
          <p:cNvSpPr/>
          <p:nvPr userDrawn="1"/>
        </p:nvSpPr>
        <p:spPr>
          <a:xfrm>
            <a:off x="9040598" y="3586914"/>
            <a:ext cx="1380045" cy="1375759"/>
          </a:xfrm>
          <a:prstGeom prst="rect">
            <a:avLst/>
          </a:prstGeom>
          <a:solidFill>
            <a:srgbClr val="B26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665462E-3444-4D33-89CF-D605B6F354CB}"/>
              </a:ext>
            </a:extLst>
          </p:cNvPr>
          <p:cNvSpPr/>
          <p:nvPr userDrawn="1"/>
        </p:nvSpPr>
        <p:spPr>
          <a:xfrm>
            <a:off x="9040596" y="5245744"/>
            <a:ext cx="1380045" cy="1375759"/>
          </a:xfrm>
          <a:prstGeom prst="rect">
            <a:avLst/>
          </a:prstGeom>
          <a:solidFill>
            <a:srgbClr val="9FD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09F7042-867E-4C2D-9AA0-1D3A6CD2C894}"/>
              </a:ext>
            </a:extLst>
          </p:cNvPr>
          <p:cNvSpPr/>
          <p:nvPr userDrawn="1"/>
        </p:nvSpPr>
        <p:spPr>
          <a:xfrm>
            <a:off x="7290950" y="5245744"/>
            <a:ext cx="1380045" cy="1375759"/>
          </a:xfrm>
          <a:prstGeom prst="rect">
            <a:avLst/>
          </a:prstGeom>
          <a:solidFill>
            <a:srgbClr val="B4D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128135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6395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26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486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574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566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43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759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081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Click to edit Master text styles</a:t>
            </a:r>
          </a:p>
          <a:p>
            <a:pPr lvl="1"/>
            <a:r>
              <a:rPr lang="ro-RO"/>
              <a:t>Second level</a:t>
            </a:r>
          </a:p>
          <a:p>
            <a:pPr lvl="2"/>
            <a:r>
              <a:rPr lang="ro-RO"/>
              <a:t>Third level</a:t>
            </a:r>
          </a:p>
          <a:p>
            <a:pPr lvl="3"/>
            <a:r>
              <a:rPr lang="ro-RO"/>
              <a:t>Fourth level</a:t>
            </a:r>
          </a:p>
          <a:p>
            <a:pPr lvl="4"/>
            <a:r>
              <a:rPr lang="ro-RO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D722E-BDDC-4A9D-B60D-6B8D0B8237A2}" type="datetime1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CAFF3-71FE-458A-943E-B999DBE7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9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1" r:id="rId13"/>
    <p:sldLayoutId id="2147483692" r:id="rId14"/>
    <p:sldLayoutId id="2147483693" r:id="rId15"/>
    <p:sldLayoutId id="2147483653" r:id="rId16"/>
    <p:sldLayoutId id="2147483657" r:id="rId17"/>
    <p:sldLayoutId id="214748365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microsoft.com/office/2014/relationships/chartEx" Target="../charts/chartEx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rimariya.g@mail.ru" TargetMode="External"/><Relationship Id="rId2" Type="http://schemas.openxmlformats.org/officeDocument/2006/relationships/hyperlink" Target="http://bugetulmeu.md/691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sv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513F92-B79A-45DA-B476-119EAF6209AC}"/>
              </a:ext>
            </a:extLst>
          </p:cNvPr>
          <p:cNvSpPr txBox="1"/>
          <p:nvPr/>
        </p:nvSpPr>
        <p:spPr>
          <a:xfrm>
            <a:off x="5920809" y="2911947"/>
            <a:ext cx="6271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Ubuntu" charset="0"/>
                <a:ea typeface="Ubuntu" charset="0"/>
                <a:cs typeface="Ubuntu" charset="0"/>
              </a:rPr>
              <a:t>Бюджет для граждан</a:t>
            </a:r>
          </a:p>
          <a:p>
            <a:endParaRPr lang="ru-RU" sz="3600" b="1" dirty="0">
              <a:latin typeface="Ubuntu" charset="0"/>
              <a:ea typeface="Ubuntu" charset="0"/>
              <a:cs typeface="Ubuntu" charset="0"/>
            </a:endParaRPr>
          </a:p>
          <a:p>
            <a:r>
              <a:rPr lang="ru-RU" sz="3600" b="1" dirty="0">
                <a:latin typeface="Ubuntu" charset="0"/>
                <a:ea typeface="Ubuntu" charset="0"/>
                <a:cs typeface="Ubuntu" charset="0"/>
              </a:rPr>
              <a:t>Мэрия Гайдар</a:t>
            </a:r>
            <a:endParaRPr lang="en-US" sz="2800" b="1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9DD24D-CE75-914F-AC5D-01853C314E26}"/>
              </a:ext>
            </a:extLst>
          </p:cNvPr>
          <p:cNvSpPr txBox="1"/>
          <p:nvPr/>
        </p:nvSpPr>
        <p:spPr>
          <a:xfrm>
            <a:off x="3126465" y="3173557"/>
            <a:ext cx="23903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600" b="1" dirty="0">
                <a:latin typeface="Ubuntu" charset="0"/>
                <a:ea typeface="Ubuntu" charset="0"/>
                <a:cs typeface="Ubuntu" charset="0"/>
              </a:rPr>
              <a:t>2021</a:t>
            </a:r>
            <a:endParaRPr lang="en-US" sz="5400" b="1" dirty="0">
              <a:latin typeface="Ubuntu" charset="0"/>
              <a:ea typeface="Ubuntu" charset="0"/>
              <a:cs typeface="Ubuntu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B1FD34-3252-EE4A-9BB4-5D0583EF5D55}"/>
              </a:ext>
            </a:extLst>
          </p:cNvPr>
          <p:cNvCxnSpPr/>
          <p:nvPr/>
        </p:nvCxnSpPr>
        <p:spPr>
          <a:xfrm>
            <a:off x="5516772" y="2911947"/>
            <a:ext cx="0" cy="2011680"/>
          </a:xfrm>
          <a:prstGeom prst="line">
            <a:avLst/>
          </a:prstGeom>
          <a:ln w="158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1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EA504A-5B2B-4142-8428-947ECEDAF0B5}"/>
              </a:ext>
            </a:extLst>
          </p:cNvPr>
          <p:cNvSpPr/>
          <p:nvPr/>
        </p:nvSpPr>
        <p:spPr>
          <a:xfrm>
            <a:off x="3196449" y="6250338"/>
            <a:ext cx="1136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ro-RO" altLang="ko-KR" sz="1400" b="1" dirty="0">
                <a:latin typeface="Ubuntu" panose="020B0504030602030204" pitchFamily="34" charset="0"/>
                <a:cs typeface="Arial" pitchFamily="34" charset="0"/>
              </a:rPr>
              <a:t>                      </a:t>
            </a:r>
            <a:endParaRPr lang="en-US" altLang="ko-KR" sz="14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7DA73F-E911-E645-B868-05F2DDD39F39}"/>
              </a:ext>
            </a:extLst>
          </p:cNvPr>
          <p:cNvSpPr txBox="1"/>
          <p:nvPr/>
        </p:nvSpPr>
        <p:spPr>
          <a:xfrm>
            <a:off x="1311305" y="6350086"/>
            <a:ext cx="604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Ubuntu" panose="020B0504030602030204" pitchFamily="34" charset="0"/>
              </a:rPr>
              <a:t>* Данные были получены от граждан в</a:t>
            </a:r>
            <a:r>
              <a:rPr lang="en-US" sz="1400" i="1" dirty="0">
                <a:latin typeface="Ubuntu" panose="020B0504030602030204" pitchFamily="34" charset="0"/>
              </a:rPr>
              <a:t> </a:t>
            </a:r>
            <a:r>
              <a:rPr lang="ru-RU" sz="1400" i="1" dirty="0">
                <a:latin typeface="Ubuntu" panose="020B0504030602030204" pitchFamily="34" charset="0"/>
              </a:rPr>
              <a:t>период разработки бюджета</a:t>
            </a:r>
            <a:endParaRPr lang="ro-RO" sz="1400" i="1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94545D-698C-8840-BDC9-C5D4A87D5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799" y="958623"/>
            <a:ext cx="871639" cy="695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8517" y="958623"/>
            <a:ext cx="7194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Что вы думаете об услугах водоснабжения, канализации и вывоза мусора, предоставляемых властями?</a:t>
            </a:r>
            <a:endParaRPr lang="en-US" sz="1600" dirty="0">
              <a:latin typeface="Ubuntu" panose="020B05040306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5F3DC-A8D6-1747-A54C-85926B917F8C}"/>
              </a:ext>
            </a:extLst>
          </p:cNvPr>
          <p:cNvSpPr txBox="1"/>
          <p:nvPr/>
        </p:nvSpPr>
        <p:spPr>
          <a:xfrm>
            <a:off x="1211862" y="28675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latin typeface="Ubuntu" panose="020B0504030602030204" pitchFamily="34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Ubuntu" panose="020B0504030602030204" pitchFamily="34" charset="0"/>
              </a:rPr>
              <a:t>Жилишно-комуналиное хозяйство</a:t>
            </a:r>
            <a:r>
              <a:rPr lang="en-US" sz="2800" b="1" dirty="0">
                <a:solidFill>
                  <a:srgbClr val="000000"/>
                </a:solidFill>
                <a:latin typeface="Ubuntu" panose="020B0504030602030204" pitchFamily="34" charset="0"/>
              </a:rPr>
              <a:t> </a:t>
            </a:r>
            <a:r>
              <a:rPr lang="ro-RO" sz="2800" b="1" dirty="0">
                <a:latin typeface="Ubuntu" panose="020B0504030602030204" pitchFamily="34" charset="0"/>
              </a:rPr>
              <a:t>(2)</a:t>
            </a:r>
            <a:endParaRPr lang="en-GB" sz="2800" b="1" dirty="0">
              <a:latin typeface="Ubuntu" panose="020B050403060203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270996"/>
              </p:ext>
            </p:extLst>
          </p:nvPr>
        </p:nvGraphicFramePr>
        <p:xfrm>
          <a:off x="1905000" y="1888571"/>
          <a:ext cx="6975799" cy="3940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662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6CEA504A-5B2B-4142-8428-947ECEDAF0B5}"/>
              </a:ext>
            </a:extLst>
          </p:cNvPr>
          <p:cNvSpPr/>
          <p:nvPr/>
        </p:nvSpPr>
        <p:spPr>
          <a:xfrm>
            <a:off x="3196449" y="6250338"/>
            <a:ext cx="1136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ro-RO" altLang="ko-KR" sz="1400" b="1" dirty="0">
                <a:latin typeface="Ubuntu" panose="020B0504030602030204" pitchFamily="34" charset="0"/>
                <a:cs typeface="Arial" pitchFamily="34" charset="0"/>
              </a:rPr>
              <a:t>                      </a:t>
            </a:r>
            <a:endParaRPr lang="en-US" altLang="ko-KR" sz="14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7DA73F-E911-E645-B868-05F2DDD39F39}"/>
              </a:ext>
            </a:extLst>
          </p:cNvPr>
          <p:cNvSpPr txBox="1"/>
          <p:nvPr/>
        </p:nvSpPr>
        <p:spPr>
          <a:xfrm>
            <a:off x="1311305" y="6350086"/>
            <a:ext cx="604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Ubuntu" panose="020B0504030602030204" pitchFamily="34" charset="0"/>
              </a:rPr>
              <a:t>* Данные были получены от граждан в</a:t>
            </a:r>
            <a:r>
              <a:rPr lang="en-US" sz="1400" i="1" dirty="0">
                <a:latin typeface="Ubuntu" panose="020B0504030602030204" pitchFamily="34" charset="0"/>
              </a:rPr>
              <a:t> </a:t>
            </a:r>
            <a:r>
              <a:rPr lang="ru-RU" sz="1400" i="1" dirty="0">
                <a:latin typeface="Ubuntu" panose="020B0504030602030204" pitchFamily="34" charset="0"/>
              </a:rPr>
              <a:t>период разработки бюджета</a:t>
            </a:r>
            <a:endParaRPr lang="ro-RO" sz="1400" i="1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5094545D-698C-8840-BDC9-C5D4A87D5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799" y="958623"/>
            <a:ext cx="871639" cy="6954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8517" y="958623"/>
            <a:ext cx="7194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Ubuntu" panose="020B0504030602030204" pitchFamily="34" charset="0"/>
              </a:rPr>
              <a:t>Насколько вас устраивает соотношение цены за услуги водоснабжения, канализации и вывоза мусора и качества этих услуг?</a:t>
            </a:r>
            <a:endParaRPr lang="en-US" sz="1600" dirty="0">
              <a:latin typeface="Ubuntu" panose="020B050403060203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941257"/>
              </p:ext>
            </p:extLst>
          </p:nvPr>
        </p:nvGraphicFramePr>
        <p:xfrm>
          <a:off x="1739900" y="2065588"/>
          <a:ext cx="6663391" cy="4085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6507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3142" y="524514"/>
            <a:ext cx="7194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Как вы думаете, какие улучшения принесут наибольшую пользу жилищно-коммунальному хозяйству?</a:t>
            </a:r>
            <a:endParaRPr lang="en-US" sz="1600" b="1" dirty="0">
              <a:latin typeface="Ubuntu" panose="020B050403060203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44324"/>
              </p:ext>
            </p:extLst>
          </p:nvPr>
        </p:nvGraphicFramePr>
        <p:xfrm>
          <a:off x="2120900" y="1569246"/>
          <a:ext cx="7239000" cy="5288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191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BB7CCF-BF4C-934E-9F86-B148D32E2332}"/>
              </a:ext>
            </a:extLst>
          </p:cNvPr>
          <p:cNvSpPr/>
          <p:nvPr/>
        </p:nvSpPr>
        <p:spPr>
          <a:xfrm rot="2700000">
            <a:off x="2808849" y="1429616"/>
            <a:ext cx="504000" cy="504000"/>
          </a:xfrm>
          <a:prstGeom prst="rect">
            <a:avLst/>
          </a:prstGeom>
          <a:solidFill>
            <a:srgbClr val="EAB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B222B4-82C5-EB44-83A4-E9BF1DD6E5B2}"/>
              </a:ext>
            </a:extLst>
          </p:cNvPr>
          <p:cNvSpPr/>
          <p:nvPr/>
        </p:nvSpPr>
        <p:spPr>
          <a:xfrm rot="2700000">
            <a:off x="3101285" y="6351929"/>
            <a:ext cx="288000" cy="288000"/>
          </a:xfrm>
          <a:prstGeom prst="rect">
            <a:avLst/>
          </a:prstGeom>
          <a:solidFill>
            <a:srgbClr val="EAB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83C7D7-FC96-0240-9897-F897D8EF2EF1}"/>
              </a:ext>
            </a:extLst>
          </p:cNvPr>
          <p:cNvSpPr/>
          <p:nvPr/>
        </p:nvSpPr>
        <p:spPr>
          <a:xfrm rot="2700000">
            <a:off x="2742816" y="5992681"/>
            <a:ext cx="288000" cy="288000"/>
          </a:xfrm>
          <a:prstGeom prst="rect">
            <a:avLst/>
          </a:prstGeom>
          <a:solidFill>
            <a:srgbClr val="EAB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2D8426-F699-F94B-8A1E-12838A73DCFF}"/>
              </a:ext>
            </a:extLst>
          </p:cNvPr>
          <p:cNvSpPr/>
          <p:nvPr/>
        </p:nvSpPr>
        <p:spPr>
          <a:xfrm rot="2700000">
            <a:off x="4951406" y="4278361"/>
            <a:ext cx="684000" cy="684000"/>
          </a:xfrm>
          <a:prstGeom prst="rect">
            <a:avLst/>
          </a:prstGeom>
          <a:solidFill>
            <a:srgbClr val="807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Freeform: Shape 100">
            <a:extLst>
              <a:ext uri="{FF2B5EF4-FFF2-40B4-BE49-F238E27FC236}">
                <a16:creationId xmlns:a16="http://schemas.microsoft.com/office/drawing/2014/main" id="{0B63898B-71DA-174E-A777-637F29A5B8DE}"/>
              </a:ext>
            </a:extLst>
          </p:cNvPr>
          <p:cNvSpPr/>
          <p:nvPr/>
        </p:nvSpPr>
        <p:spPr>
          <a:xfrm rot="2700000">
            <a:off x="1951926" y="2317483"/>
            <a:ext cx="3384000" cy="3384000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rgbClr val="FFF0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120C5AD-8A4A-8A4B-9D21-D93DBE6F8DD1}"/>
              </a:ext>
            </a:extLst>
          </p:cNvPr>
          <p:cNvSpPr>
            <a:spLocks noGrp="1"/>
          </p:cNvSpPr>
          <p:nvPr/>
        </p:nvSpPr>
        <p:spPr>
          <a:xfrm>
            <a:off x="2076890" y="2478782"/>
            <a:ext cx="3096000" cy="3096000"/>
          </a:xfrm>
          <a:prstGeom prst="diamond">
            <a:avLst/>
          </a:prstGeom>
          <a:solidFill>
            <a:srgbClr val="FFD96E"/>
          </a:solidFill>
        </p:spPr>
        <p:txBody>
          <a:bodyPr anchor="ctr"/>
          <a:lstStyle/>
          <a:p>
            <a:endParaRPr lang="en-GB" dirty="0">
              <a:latin typeface="Ubuntu" panose="020B05040306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8156B0-89A2-BC4F-9B14-0748DF057C13}"/>
              </a:ext>
            </a:extLst>
          </p:cNvPr>
          <p:cNvSpPr txBox="1"/>
          <p:nvPr/>
        </p:nvSpPr>
        <p:spPr>
          <a:xfrm>
            <a:off x="1853897" y="3695477"/>
            <a:ext cx="344401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latin typeface="Ubuntu" panose="020B0504030602030204" pitchFamily="34" charset="0"/>
                <a:cs typeface="Arial" pitchFamily="34" charset="0"/>
              </a:rPr>
              <a:t>1 147 700 </a:t>
            </a:r>
            <a:r>
              <a:rPr lang="ru-RU" altLang="ko-KR" sz="3600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sz="36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D39C4E-DD45-8B41-BC99-59ABDE7039C0}"/>
              </a:ext>
            </a:extLst>
          </p:cNvPr>
          <p:cNvSpPr txBox="1"/>
          <p:nvPr/>
        </p:nvSpPr>
        <p:spPr>
          <a:xfrm>
            <a:off x="1251076" y="85010"/>
            <a:ext cx="1143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o-RO" sz="4000" b="1" dirty="0">
                <a:latin typeface="Ubuntu" panose="020B0504030602030204" pitchFamily="34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Ubuntu" panose="020B0504030602030204" pitchFamily="34" charset="0"/>
              </a:rPr>
              <a:t>Культура, спорт, молодежь, культы и отдых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897281-66D2-D94B-91A2-A3C576600885}"/>
              </a:ext>
            </a:extLst>
          </p:cNvPr>
          <p:cNvGrpSpPr/>
          <p:nvPr/>
        </p:nvGrpSpPr>
        <p:grpSpPr>
          <a:xfrm>
            <a:off x="8267439" y="1662794"/>
            <a:ext cx="2948253" cy="4693377"/>
            <a:chOff x="3253816" y="1635647"/>
            <a:chExt cx="1432627" cy="2797391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69670EB8-CAF3-CB4D-8EA8-9282A826F627}"/>
                </a:ext>
              </a:extLst>
            </p:cNvPr>
            <p:cNvSpPr/>
            <p:nvPr/>
          </p:nvSpPr>
          <p:spPr>
            <a:xfrm>
              <a:off x="3259775" y="3496934"/>
              <a:ext cx="1223889" cy="936104"/>
            </a:xfrm>
            <a:prstGeom prst="parallelogram">
              <a:avLst>
                <a:gd name="adj" fmla="val 442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6DE8F17-5E28-874D-AE9F-9CCC92D11150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432627" cy="1872208"/>
              <a:chOff x="2297318" y="1635646"/>
              <a:chExt cx="1432627" cy="1872208"/>
            </a:xfrm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2758B97E-1228-7C43-8E65-AB3B86E00F31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latin typeface="Ubuntu" panose="020B0504030602030204" pitchFamily="34" charset="0"/>
                </a:endParaRPr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62ABADEF-D2D6-DA42-9D7E-F79E04E173C4}"/>
                  </a:ext>
                </a:extLst>
              </p:cNvPr>
              <p:cNvSpPr/>
              <p:nvPr/>
            </p:nvSpPr>
            <p:spPr>
              <a:xfrm rot="10800000" flipV="1">
                <a:off x="2297318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rgbClr val="FFF0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latin typeface="Ubuntu" panose="020B0504030602030204" pitchFamily="34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FBC2C18-5F57-684E-983E-2A4179067B22}"/>
              </a:ext>
            </a:extLst>
          </p:cNvPr>
          <p:cNvSpPr txBox="1"/>
          <p:nvPr/>
        </p:nvSpPr>
        <p:spPr>
          <a:xfrm>
            <a:off x="5777068" y="3530349"/>
            <a:ext cx="345434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Ubuntu" panose="020B0504030602030204" pitchFamily="34" charset="0"/>
              </a:rPr>
              <a:t>Молодежь</a:t>
            </a:r>
            <a:endParaRPr lang="ko-KR" altLang="en-US" sz="1600" b="1" dirty="0">
              <a:latin typeface="Ubuntu" panose="020B0504030602030204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68E9F2-7CEC-024C-96C1-52E0BA16B89D}"/>
              </a:ext>
            </a:extLst>
          </p:cNvPr>
          <p:cNvGrpSpPr/>
          <p:nvPr/>
        </p:nvGrpSpPr>
        <p:grpSpPr>
          <a:xfrm>
            <a:off x="5378655" y="1798594"/>
            <a:ext cx="4223024" cy="1191858"/>
            <a:chOff x="5940152" y="3708887"/>
            <a:chExt cx="3024336" cy="11918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AAB837-5562-E240-9AAB-EE3392201EFE}"/>
                </a:ext>
              </a:extLst>
            </p:cNvPr>
            <p:cNvSpPr txBox="1"/>
            <p:nvPr/>
          </p:nvSpPr>
          <p:spPr>
            <a:xfrm>
              <a:off x="5940152" y="3708887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600" b="1" dirty="0">
                  <a:solidFill>
                    <a:srgbClr val="000000"/>
                  </a:solidFill>
                  <a:latin typeface="Ubuntu" panose="020B0504030602030204" pitchFamily="34" charset="0"/>
                </a:rPr>
                <a:t>Культура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910E0D-13FD-4844-B97B-022BE165414B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Дом культуры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–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911 800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лей.</a:t>
              </a:r>
            </a:p>
            <a:p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Культурные мероприятия –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20 000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</a:p>
            <a:p>
              <a:r>
                <a:rPr lang="ru-RU" sz="1400" dirty="0">
                  <a:latin typeface="Ubuntu" panose="020B0504030602030204" pitchFamily="34" charset="0"/>
                </a:rPr>
                <a:t>Библиотек</a:t>
              </a:r>
              <a:r>
                <a:rPr lang="en-US" sz="1400" dirty="0">
                  <a:latin typeface="Ubuntu" panose="020B0504030602030204" pitchFamily="34" charset="0"/>
                </a:rPr>
                <a:t>a- 125 200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endParaRPr lang="en-US" altLang="ko-KR" sz="1400" dirty="0">
                <a:latin typeface="Ubuntu" panose="020B0504030602030204" pitchFamily="34" charset="0"/>
                <a:cs typeface="Arial" pitchFamily="34" charset="0"/>
              </a:endParaRPr>
            </a:p>
            <a:p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Музей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– 60 700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endParaRPr lang="en-US" altLang="ko-KR" sz="14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7967DF1-5DB9-734E-8034-278BCB56C91E}"/>
              </a:ext>
            </a:extLst>
          </p:cNvPr>
          <p:cNvSpPr txBox="1"/>
          <p:nvPr/>
        </p:nvSpPr>
        <p:spPr>
          <a:xfrm>
            <a:off x="5037425" y="5285909"/>
            <a:ext cx="47567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Ubuntu" panose="020B0504030602030204" pitchFamily="34" charset="0"/>
              </a:rPr>
              <a:t>Спорт </a:t>
            </a:r>
            <a:endParaRPr lang="en-US" sz="1600" b="1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r>
              <a:rPr lang="ru-RU" altLang="ko-KR" sz="1600" dirty="0">
                <a:latin typeface="Ubuntu" panose="020B0504030602030204" pitchFamily="34" charset="0"/>
                <a:cs typeface="Arial" pitchFamily="34" charset="0"/>
              </a:rPr>
              <a:t>Спортивные мероприятия –</a:t>
            </a:r>
            <a:r>
              <a:rPr lang="en-US" altLang="ko-KR" sz="1600" dirty="0">
                <a:latin typeface="Ubuntu" panose="020B0504030602030204" pitchFamily="34" charset="0"/>
                <a:cs typeface="Arial" pitchFamily="34" charset="0"/>
              </a:rPr>
              <a:t> 20 000 </a:t>
            </a:r>
            <a:r>
              <a:rPr lang="ru-RU" altLang="ko-KR" sz="1600" dirty="0">
                <a:latin typeface="Ubuntu" panose="020B0504030602030204" pitchFamily="34" charset="0"/>
                <a:cs typeface="Arial" pitchFamily="34" charset="0"/>
              </a:rPr>
              <a:t>лей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09BB4B-2065-A946-8674-ED85D99AC467}"/>
              </a:ext>
            </a:extLst>
          </p:cNvPr>
          <p:cNvSpPr txBox="1"/>
          <p:nvPr/>
        </p:nvSpPr>
        <p:spPr>
          <a:xfrm>
            <a:off x="9045631" y="3269551"/>
            <a:ext cx="1740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10</a:t>
            </a:r>
            <a:r>
              <a:rPr lang="ro-RO" altLang="ko-KR" b="1" dirty="0">
                <a:latin typeface="Ubuntu" panose="020B0504030602030204" pitchFamily="34" charset="0"/>
                <a:cs typeface="Arial" pitchFamily="34" charset="0"/>
              </a:rPr>
              <a:t> 000</a:t>
            </a:r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89A0E2-86B6-7C45-A9F4-EDD73779F258}"/>
              </a:ext>
            </a:extLst>
          </p:cNvPr>
          <p:cNvSpPr txBox="1"/>
          <p:nvPr/>
        </p:nvSpPr>
        <p:spPr>
          <a:xfrm>
            <a:off x="9045631" y="1739243"/>
            <a:ext cx="1844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1 117 700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7D1A31-0439-B54B-BEAB-67523470144E}"/>
              </a:ext>
            </a:extLst>
          </p:cNvPr>
          <p:cNvSpPr txBox="1"/>
          <p:nvPr/>
        </p:nvSpPr>
        <p:spPr>
          <a:xfrm>
            <a:off x="8959239" y="5171676"/>
            <a:ext cx="2211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20 0</a:t>
            </a:r>
            <a:r>
              <a:rPr lang="ro-RO" altLang="ko-KR" b="1" dirty="0">
                <a:latin typeface="Ubuntu" panose="020B0504030602030204" pitchFamily="34" charset="0"/>
                <a:cs typeface="Arial" pitchFamily="34" charset="0"/>
              </a:rPr>
              <a:t>00</a:t>
            </a:r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b="1" dirty="0">
              <a:latin typeface="Ubuntu" panose="020B0504030602030204" pitchFamily="34" charset="0"/>
              <a:cs typeface="Arial" pitchFamily="34" charset="0"/>
            </a:endParaRPr>
          </a:p>
          <a:p>
            <a:pPr algn="ctr"/>
            <a:endParaRPr lang="ko-KR" altLang="en-US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47" name="Freeform: Shape 77">
            <a:extLst>
              <a:ext uri="{FF2B5EF4-FFF2-40B4-BE49-F238E27FC236}">
                <a16:creationId xmlns:a16="http://schemas.microsoft.com/office/drawing/2014/main" id="{41223B25-6514-DE42-BB04-2FCD19066304}"/>
              </a:ext>
            </a:extLst>
          </p:cNvPr>
          <p:cNvSpPr/>
          <p:nvPr/>
        </p:nvSpPr>
        <p:spPr>
          <a:xfrm>
            <a:off x="9506616" y="3919318"/>
            <a:ext cx="469900" cy="800100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rgbClr val="806D38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Ubuntu" panose="020B0504030602030204" pitchFamily="34" charset="0"/>
            </a:endParaRPr>
          </a:p>
        </p:txBody>
      </p:sp>
      <p:sp>
        <p:nvSpPr>
          <p:cNvPr id="48" name="Freeform: Shape 78">
            <a:extLst>
              <a:ext uri="{FF2B5EF4-FFF2-40B4-BE49-F238E27FC236}">
                <a16:creationId xmlns:a16="http://schemas.microsoft.com/office/drawing/2014/main" id="{F50DD57A-AD5E-5A4F-A7EB-CA9C124439C1}"/>
              </a:ext>
            </a:extLst>
          </p:cNvPr>
          <p:cNvSpPr/>
          <p:nvPr/>
        </p:nvSpPr>
        <p:spPr>
          <a:xfrm>
            <a:off x="10222398" y="3985250"/>
            <a:ext cx="508000" cy="673100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rgbClr val="80775E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Ubuntu" panose="020B0504030602030204" pitchFamily="34" charset="0"/>
            </a:endParaRPr>
          </a:p>
        </p:txBody>
      </p:sp>
      <p:pic>
        <p:nvPicPr>
          <p:cNvPr id="56" name="Picture 55" descr="A picture containing weapon&#10;&#10;Description automatically generated">
            <a:extLst>
              <a:ext uri="{FF2B5EF4-FFF2-40B4-BE49-F238E27FC236}">
                <a16:creationId xmlns:a16="http://schemas.microsoft.com/office/drawing/2014/main" id="{B104EEFC-9870-3E4F-BCB7-7EF9DC4FE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156" y="5483580"/>
            <a:ext cx="863600" cy="787400"/>
          </a:xfrm>
          <a:prstGeom prst="rect">
            <a:avLst/>
          </a:prstGeom>
        </p:spPr>
      </p:pic>
      <p:pic>
        <p:nvPicPr>
          <p:cNvPr id="58" name="Picture 5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6C1DDF9-B45C-5A42-A39D-E8DABF856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41" y="2122495"/>
            <a:ext cx="685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44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ADADC0-2D99-DF4B-8233-3BEB86457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28" y="6066428"/>
            <a:ext cx="832486" cy="2445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7F7008-B95C-E74D-94E4-601C155BF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956" y="5973899"/>
            <a:ext cx="832486" cy="236601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8" name="Chart 21">
                <a:extLst>
                  <a:ext uri="{FF2B5EF4-FFF2-40B4-BE49-F238E27FC236}">
                    <a16:creationId xmlns:a16="http://schemas.microsoft.com/office/drawing/2014/main" id="{FC6F5AFC-80E7-F44D-ACA3-90F53371704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99498404"/>
                  </p:ext>
                </p:extLst>
              </p:nvPr>
            </p:nvGraphicFramePr>
            <p:xfrm>
              <a:off x="6484488" y="1542824"/>
              <a:ext cx="7600949" cy="510063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8" name="Chart 21">
                <a:extLst>
                  <a:ext uri="{FF2B5EF4-FFF2-40B4-BE49-F238E27FC236}">
                    <a16:creationId xmlns:a16="http://schemas.microsoft.com/office/drawing/2014/main" id="{FC6F5AFC-80E7-F44D-ACA3-90F5337170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84488" y="1542824"/>
                <a:ext cx="7600949" cy="5100637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654BBF8E-CBFA-7643-AAF5-9EDB46865F57}"/>
              </a:ext>
            </a:extLst>
          </p:cNvPr>
          <p:cNvGrpSpPr/>
          <p:nvPr/>
        </p:nvGrpSpPr>
        <p:grpSpPr>
          <a:xfrm>
            <a:off x="5315121" y="4118797"/>
            <a:ext cx="1952636" cy="1951635"/>
            <a:chOff x="4574848" y="1897856"/>
            <a:chExt cx="3028217" cy="3026664"/>
          </a:xfrm>
        </p:grpSpPr>
        <p:sp>
          <p:nvSpPr>
            <p:cNvPr id="10" name="Freeform: Shape 88">
              <a:extLst>
                <a:ext uri="{FF2B5EF4-FFF2-40B4-BE49-F238E27FC236}">
                  <a16:creationId xmlns:a16="http://schemas.microsoft.com/office/drawing/2014/main" id="{18BE3F56-67BC-0746-9E12-BCD36A88911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FFD96E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>
                <a:latin typeface="Ubuntu" panose="020B0504030602030204" pitchFamily="34" charset="0"/>
              </a:endParaRPr>
            </a:p>
          </p:txBody>
        </p:sp>
        <p:sp>
          <p:nvSpPr>
            <p:cNvPr id="12" name="Freeform: Shape 89">
              <a:extLst>
                <a:ext uri="{FF2B5EF4-FFF2-40B4-BE49-F238E27FC236}">
                  <a16:creationId xmlns:a16="http://schemas.microsoft.com/office/drawing/2014/main" id="{B0753F18-3D6A-7947-80BF-458F0CF3FC87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806D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Ubuntu" panose="020B0504030602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58D931-2292-8C43-B5BB-E9783FDBEDF6}"/>
              </a:ext>
            </a:extLst>
          </p:cNvPr>
          <p:cNvGrpSpPr/>
          <p:nvPr/>
        </p:nvGrpSpPr>
        <p:grpSpPr>
          <a:xfrm>
            <a:off x="4626872" y="1733806"/>
            <a:ext cx="1376272" cy="1646389"/>
            <a:chOff x="4200129" y="1047775"/>
            <a:chExt cx="1554866" cy="1860035"/>
          </a:xfrm>
        </p:grpSpPr>
        <p:sp>
          <p:nvSpPr>
            <p:cNvPr id="18" name="Freeform: Shape 95">
              <a:extLst>
                <a:ext uri="{FF2B5EF4-FFF2-40B4-BE49-F238E27FC236}">
                  <a16:creationId xmlns:a16="http://schemas.microsoft.com/office/drawing/2014/main" id="{8CA55346-ADF1-D742-825E-52E5AD09BFC9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19" name="Freeform: Shape 96">
              <a:extLst>
                <a:ext uri="{FF2B5EF4-FFF2-40B4-BE49-F238E27FC236}">
                  <a16:creationId xmlns:a16="http://schemas.microsoft.com/office/drawing/2014/main" id="{38C03BC6-BEC2-B242-A80E-E642F09466C7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20" name="Freeform: Shape 97">
              <a:extLst>
                <a:ext uri="{FF2B5EF4-FFF2-40B4-BE49-F238E27FC236}">
                  <a16:creationId xmlns:a16="http://schemas.microsoft.com/office/drawing/2014/main" id="{F882E6EC-7122-C241-B03D-09C90A2885E8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21" name="Freeform: Shape 98">
              <a:extLst>
                <a:ext uri="{FF2B5EF4-FFF2-40B4-BE49-F238E27FC236}">
                  <a16:creationId xmlns:a16="http://schemas.microsoft.com/office/drawing/2014/main" id="{3E0F7CA4-074D-2C48-BC5B-ED0C0B3FCE2D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22" name="Freeform: Shape 99">
              <a:extLst>
                <a:ext uri="{FF2B5EF4-FFF2-40B4-BE49-F238E27FC236}">
                  <a16:creationId xmlns:a16="http://schemas.microsoft.com/office/drawing/2014/main" id="{A2929244-F2CA-2645-BB34-8DE80FB24AF8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grpSp>
          <p:nvGrpSpPr>
            <p:cNvPr id="23" name="Graphic 81">
              <a:extLst>
                <a:ext uri="{FF2B5EF4-FFF2-40B4-BE49-F238E27FC236}">
                  <a16:creationId xmlns:a16="http://schemas.microsoft.com/office/drawing/2014/main" id="{B296C80E-164A-5648-9DA2-0EDCC4F1D669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24" name="Freeform: Shape 101">
                <a:extLst>
                  <a:ext uri="{FF2B5EF4-FFF2-40B4-BE49-F238E27FC236}">
                    <a16:creationId xmlns:a16="http://schemas.microsoft.com/office/drawing/2014/main" id="{04C43F22-70FF-3D42-AC65-FA5FD6F6D9F4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rgbClr val="FFD96E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Ubuntu" panose="020B0504030602030204" pitchFamily="34" charset="0"/>
                </a:endParaRPr>
              </a:p>
            </p:txBody>
          </p:sp>
          <p:sp>
            <p:nvSpPr>
              <p:cNvPr id="25" name="Freeform: Shape 102">
                <a:extLst>
                  <a:ext uri="{FF2B5EF4-FFF2-40B4-BE49-F238E27FC236}">
                    <a16:creationId xmlns:a16="http://schemas.microsoft.com/office/drawing/2014/main" id="{1A02E6C9-E3EF-AB44-8971-DF6D784AC6BB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rgbClr val="FFD96E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Ubuntu" panose="020B0504030602030204" pitchFamily="34" charset="0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0DFCD44-B7F2-D04D-955D-0CDCAD745757}"/>
              </a:ext>
            </a:extLst>
          </p:cNvPr>
          <p:cNvGrpSpPr/>
          <p:nvPr/>
        </p:nvGrpSpPr>
        <p:grpSpPr>
          <a:xfrm>
            <a:off x="6718888" y="1750885"/>
            <a:ext cx="1579169" cy="1635670"/>
            <a:chOff x="6563619" y="1067070"/>
            <a:chExt cx="1784092" cy="1847925"/>
          </a:xfrm>
        </p:grpSpPr>
        <p:sp>
          <p:nvSpPr>
            <p:cNvPr id="27" name="Freeform: Shape 104">
              <a:extLst>
                <a:ext uri="{FF2B5EF4-FFF2-40B4-BE49-F238E27FC236}">
                  <a16:creationId xmlns:a16="http://schemas.microsoft.com/office/drawing/2014/main" id="{669EC3A5-DE30-7D4C-ADF8-3D56B5FED3E8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28" name="Freeform: Shape 105">
              <a:extLst>
                <a:ext uri="{FF2B5EF4-FFF2-40B4-BE49-F238E27FC236}">
                  <a16:creationId xmlns:a16="http://schemas.microsoft.com/office/drawing/2014/main" id="{D29F8BB0-B1B2-D94F-908A-CC85F4077A81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29" name="Freeform: Shape 106">
              <a:extLst>
                <a:ext uri="{FF2B5EF4-FFF2-40B4-BE49-F238E27FC236}">
                  <a16:creationId xmlns:a16="http://schemas.microsoft.com/office/drawing/2014/main" id="{7E607442-3D1A-2642-9D6A-20295367F109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rgbClr val="FCF169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Ubuntu" panose="020B0504030602030204" pitchFamily="34" charset="0"/>
              </a:endParaRPr>
            </a:p>
          </p:txBody>
        </p:sp>
        <p:sp>
          <p:nvSpPr>
            <p:cNvPr id="30" name="Freeform: Shape 107">
              <a:extLst>
                <a:ext uri="{FF2B5EF4-FFF2-40B4-BE49-F238E27FC236}">
                  <a16:creationId xmlns:a16="http://schemas.microsoft.com/office/drawing/2014/main" id="{2FEE6345-ACD2-7942-8D47-DF8FD06E70BC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E3E11-49F9-3E41-B750-8D018CC26F4C}"/>
              </a:ext>
            </a:extLst>
          </p:cNvPr>
          <p:cNvGrpSpPr/>
          <p:nvPr/>
        </p:nvGrpSpPr>
        <p:grpSpPr>
          <a:xfrm>
            <a:off x="8162794" y="3655474"/>
            <a:ext cx="1571701" cy="1274220"/>
            <a:chOff x="8213001" y="3218811"/>
            <a:chExt cx="1775655" cy="1439571"/>
          </a:xfrm>
        </p:grpSpPr>
        <p:sp>
          <p:nvSpPr>
            <p:cNvPr id="32" name="Freeform: Shape 109">
              <a:extLst>
                <a:ext uri="{FF2B5EF4-FFF2-40B4-BE49-F238E27FC236}">
                  <a16:creationId xmlns:a16="http://schemas.microsoft.com/office/drawing/2014/main" id="{CB34B8D4-A54B-6545-AF6C-8D2ACE051C32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3" name="Freeform: Shape 110">
              <a:extLst>
                <a:ext uri="{FF2B5EF4-FFF2-40B4-BE49-F238E27FC236}">
                  <a16:creationId xmlns:a16="http://schemas.microsoft.com/office/drawing/2014/main" id="{42F1EB0E-CBAA-AE49-B24D-2CF2C4047D65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4" name="Freeform: Shape 111">
              <a:extLst>
                <a:ext uri="{FF2B5EF4-FFF2-40B4-BE49-F238E27FC236}">
                  <a16:creationId xmlns:a16="http://schemas.microsoft.com/office/drawing/2014/main" id="{12AB82ED-C35B-C94C-8848-0EF4DC3CE72C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5" name="Freeform: Shape 112">
              <a:extLst>
                <a:ext uri="{FF2B5EF4-FFF2-40B4-BE49-F238E27FC236}">
                  <a16:creationId xmlns:a16="http://schemas.microsoft.com/office/drawing/2014/main" id="{BB710E6D-6CF6-4944-91FD-D599B358B4FF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6" name="Freeform: Shape 113">
              <a:extLst>
                <a:ext uri="{FF2B5EF4-FFF2-40B4-BE49-F238E27FC236}">
                  <a16:creationId xmlns:a16="http://schemas.microsoft.com/office/drawing/2014/main" id="{0E588FFC-86D3-F64B-8BE3-B06258DC5EE4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7" name="Freeform: Shape 114">
              <a:extLst>
                <a:ext uri="{FF2B5EF4-FFF2-40B4-BE49-F238E27FC236}">
                  <a16:creationId xmlns:a16="http://schemas.microsoft.com/office/drawing/2014/main" id="{867B2183-B385-1A47-9970-75A7DCCDFC8A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8" name="Freeform: Shape 115">
              <a:extLst>
                <a:ext uri="{FF2B5EF4-FFF2-40B4-BE49-F238E27FC236}">
                  <a16:creationId xmlns:a16="http://schemas.microsoft.com/office/drawing/2014/main" id="{6E5D58B9-E8B8-4141-B0CF-364AE2E96845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39" name="Freeform: Shape 116">
              <a:extLst>
                <a:ext uri="{FF2B5EF4-FFF2-40B4-BE49-F238E27FC236}">
                  <a16:creationId xmlns:a16="http://schemas.microsoft.com/office/drawing/2014/main" id="{CC1F304C-513A-D143-8CDA-AF4A1059F603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</p:grpSp>
      <p:grpSp>
        <p:nvGrpSpPr>
          <p:cNvPr id="40" name="Graphic 29">
            <a:extLst>
              <a:ext uri="{FF2B5EF4-FFF2-40B4-BE49-F238E27FC236}">
                <a16:creationId xmlns:a16="http://schemas.microsoft.com/office/drawing/2014/main" id="{D13249E9-2B75-6641-8B73-FAC3BAD697D1}"/>
              </a:ext>
            </a:extLst>
          </p:cNvPr>
          <p:cNvGrpSpPr/>
          <p:nvPr/>
        </p:nvGrpSpPr>
        <p:grpSpPr>
          <a:xfrm>
            <a:off x="4003899" y="2889642"/>
            <a:ext cx="4608073" cy="2203717"/>
            <a:chOff x="3496316" y="2353600"/>
            <a:chExt cx="5206046" cy="2489686"/>
          </a:xfrm>
        </p:grpSpPr>
        <p:sp>
          <p:nvSpPr>
            <p:cNvPr id="41" name="Freeform: Shape 134">
              <a:extLst>
                <a:ext uri="{FF2B5EF4-FFF2-40B4-BE49-F238E27FC236}">
                  <a16:creationId xmlns:a16="http://schemas.microsoft.com/office/drawing/2014/main" id="{2C1FA21E-ABA5-3A48-8AF0-9D8C775F7B91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rgbClr val="FFF0BF"/>
            </a:solidFill>
            <a:ln w="4780" cap="flat">
              <a:solidFill>
                <a:srgbClr val="4A5D6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42" name="Freeform: Shape 135">
              <a:extLst>
                <a:ext uri="{FF2B5EF4-FFF2-40B4-BE49-F238E27FC236}">
                  <a16:creationId xmlns:a16="http://schemas.microsoft.com/office/drawing/2014/main" id="{021D6D59-A7C6-844C-97A8-FE4D7A698CC0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rgbClr val="EAB557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43" name="Freeform: Shape 136">
              <a:extLst>
                <a:ext uri="{FF2B5EF4-FFF2-40B4-BE49-F238E27FC236}">
                  <a16:creationId xmlns:a16="http://schemas.microsoft.com/office/drawing/2014/main" id="{3E040452-8B92-BB4E-B156-559E192EC38D}"/>
                </a:ext>
              </a:extLst>
            </p:cNvPr>
            <p:cNvSpPr/>
            <p:nvPr/>
          </p:nvSpPr>
          <p:spPr>
            <a:xfrm>
              <a:off x="3496316" y="3196557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rgbClr val="FFD96E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44" name="Freeform: Shape 137">
              <a:extLst>
                <a:ext uri="{FF2B5EF4-FFF2-40B4-BE49-F238E27FC236}">
                  <a16:creationId xmlns:a16="http://schemas.microsoft.com/office/drawing/2014/main" id="{CC161210-9C87-964F-A3D2-691D06D9E44B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rgbClr val="80775E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</p:grpSp>
      <p:sp>
        <p:nvSpPr>
          <p:cNvPr id="45" name="Trapezoid 24">
            <a:extLst>
              <a:ext uri="{FF2B5EF4-FFF2-40B4-BE49-F238E27FC236}">
                <a16:creationId xmlns:a16="http://schemas.microsoft.com/office/drawing/2014/main" id="{A991C1D0-1708-3E4D-B086-E51B36B329F5}"/>
              </a:ext>
            </a:extLst>
          </p:cNvPr>
          <p:cNvSpPr>
            <a:spLocks noChangeAspect="1"/>
          </p:cNvSpPr>
          <p:nvPr/>
        </p:nvSpPr>
        <p:spPr>
          <a:xfrm rot="8369018">
            <a:off x="4431331" y="4240285"/>
            <a:ext cx="410470" cy="414380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46" name="Freeform: Shape 140">
            <a:extLst>
              <a:ext uri="{FF2B5EF4-FFF2-40B4-BE49-F238E27FC236}">
                <a16:creationId xmlns:a16="http://schemas.microsoft.com/office/drawing/2014/main" id="{A24D35D8-2E18-A342-AADA-250E77D85B1D}"/>
              </a:ext>
            </a:extLst>
          </p:cNvPr>
          <p:cNvSpPr/>
          <p:nvPr/>
        </p:nvSpPr>
        <p:spPr>
          <a:xfrm rot="5400000">
            <a:off x="7858805" y="4398956"/>
            <a:ext cx="286823" cy="287246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47" name="Frame 1">
            <a:extLst>
              <a:ext uri="{FF2B5EF4-FFF2-40B4-BE49-F238E27FC236}">
                <a16:creationId xmlns:a16="http://schemas.microsoft.com/office/drawing/2014/main" id="{9E646D30-345B-AD48-A663-7E87F30FAB34}"/>
              </a:ext>
            </a:extLst>
          </p:cNvPr>
          <p:cNvSpPr/>
          <p:nvPr/>
        </p:nvSpPr>
        <p:spPr>
          <a:xfrm>
            <a:off x="6889077" y="3310564"/>
            <a:ext cx="298742" cy="40363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44E5062-073E-404D-A810-2C2847297D99}"/>
              </a:ext>
            </a:extLst>
          </p:cNvPr>
          <p:cNvGrpSpPr/>
          <p:nvPr/>
        </p:nvGrpSpPr>
        <p:grpSpPr>
          <a:xfrm>
            <a:off x="8710168" y="1733800"/>
            <a:ext cx="2968685" cy="817303"/>
            <a:chOff x="3017859" y="4283314"/>
            <a:chExt cx="2579765" cy="58477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AFFBBE7-9F89-A44B-AC5E-85557E9E4A6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F30D5B7-9FC9-2447-B09B-AC700938B33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528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Повара и питание</a:t>
              </a:r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r>
                <a:rPr lang="en-US" altLang="ko-KR" sz="1400" b="1" dirty="0">
                  <a:latin typeface="Ubuntu" panose="020B0504030602030204" pitchFamily="34" charset="0"/>
                  <a:cs typeface="Arial" pitchFamily="34" charset="0"/>
                </a:rPr>
                <a:t>902 000 </a:t>
              </a:r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r>
                <a:rPr lang="en-US" altLang="ko-KR" sz="1400" b="1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endParaRPr lang="ko-KR" altLang="en-US" sz="14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3D24EF-6D0A-7349-AFD9-D2671BAF7D1F}"/>
              </a:ext>
            </a:extLst>
          </p:cNvPr>
          <p:cNvGrpSpPr/>
          <p:nvPr/>
        </p:nvGrpSpPr>
        <p:grpSpPr>
          <a:xfrm>
            <a:off x="1184362" y="1750884"/>
            <a:ext cx="2963074" cy="1045235"/>
            <a:chOff x="3017859" y="4283314"/>
            <a:chExt cx="2574888" cy="104523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58D958-559A-8347-9E33-4F1A114C4F56}"/>
                </a:ext>
              </a:extLst>
            </p:cNvPr>
            <p:cNvSpPr txBox="1"/>
            <p:nvPr/>
          </p:nvSpPr>
          <p:spPr>
            <a:xfrm>
              <a:off x="3017859" y="4589885"/>
              <a:ext cx="2574888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На каждого из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144 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ребенка из 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1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детсково сада</a:t>
              </a:r>
              <a:r>
                <a:rPr lang="en-US" altLang="ko-KR" sz="1400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r>
                <a:rPr lang="ru-RU" altLang="ko-KR" sz="1400" dirty="0">
                  <a:latin typeface="Ubuntu" panose="020B0504030602030204" pitchFamily="34" charset="0"/>
                  <a:cs typeface="Arial" pitchFamily="34" charset="0"/>
                </a:rPr>
                <a:t>будет выделено </a:t>
              </a:r>
              <a:r>
                <a:rPr lang="en-US" altLang="ko-KR" sz="1400" b="1" dirty="0">
                  <a:latin typeface="Ubuntu" panose="020B0504030602030204" pitchFamily="34" charset="0"/>
                  <a:cs typeface="Arial" pitchFamily="34" charset="0"/>
                </a:rPr>
                <a:t>31 041 </a:t>
              </a:r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r>
                <a:rPr lang="en-US" altLang="ko-KR" sz="1400" b="1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в год.</a:t>
              </a:r>
              <a:endParaRPr lang="ro-RO" altLang="ko-KR" sz="14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A63B16B-73ED-2443-B508-E352DE31987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Выделяется на ребенка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2436BEBD-73DD-1E4A-A51A-20C50F0CF977}"/>
              </a:ext>
            </a:extLst>
          </p:cNvPr>
          <p:cNvSpPr txBox="1"/>
          <p:nvPr/>
        </p:nvSpPr>
        <p:spPr>
          <a:xfrm>
            <a:off x="8192563" y="5029712"/>
            <a:ext cx="4155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400" b="1" dirty="0">
                <a:latin typeface="Ubuntu" panose="020B0504030602030204" pitchFamily="34" charset="0"/>
                <a:cs typeface="Arial" pitchFamily="34" charset="0"/>
              </a:rPr>
              <a:t>Дошкольное образование (детский сад)</a:t>
            </a:r>
            <a:endParaRPr lang="en-US" altLang="ko-KR" sz="1400" b="1" dirty="0">
              <a:latin typeface="Ubuntu" panose="020B0504030602030204" pitchFamily="34" charset="0"/>
              <a:cs typeface="Arial" pitchFamily="34" charset="0"/>
            </a:endParaRPr>
          </a:p>
          <a:p>
            <a:endParaRPr lang="en-US" altLang="ko-KR" sz="1400" b="1" dirty="0">
              <a:latin typeface="Ubuntu" panose="020B0504030602030204" pitchFamily="34" charset="0"/>
              <a:cs typeface="Arial" pitchFamily="34" charset="0"/>
            </a:endParaRPr>
          </a:p>
          <a:p>
            <a:r>
              <a:rPr lang="en-US" altLang="ko-KR" sz="1400" b="1" dirty="0">
                <a:latin typeface="Ubuntu" panose="020B0504030602030204" pitchFamily="34" charset="0"/>
                <a:cs typeface="Arial" pitchFamily="34" charset="0"/>
              </a:rPr>
              <a:t>3 568 000 </a:t>
            </a:r>
            <a:r>
              <a:rPr lang="ru-RU" altLang="ko-KR" sz="1400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sz="14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1BD5EE-AB3A-B846-996A-6783009396A0}"/>
              </a:ext>
            </a:extLst>
          </p:cNvPr>
          <p:cNvSpPr txBox="1"/>
          <p:nvPr/>
        </p:nvSpPr>
        <p:spPr>
          <a:xfrm>
            <a:off x="1201249" y="5292836"/>
            <a:ext cx="29328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latin typeface="Ubuntu" panose="020B0504030602030204" pitchFamily="34" charset="0"/>
                <a:cs typeface="Arial" pitchFamily="34" charset="0"/>
              </a:rPr>
              <a:t>4 470 000 </a:t>
            </a:r>
            <a:r>
              <a:rPr lang="ru-RU" altLang="ko-KR" sz="2800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ko-KR" altLang="en-US" sz="2800" b="1" dirty="0">
              <a:latin typeface="Ubuntu" panose="020B0504030602030204" pitchFamily="34" charset="0"/>
              <a:cs typeface="Arial" pitchFamily="34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DC23BA-1D34-CB45-A6F4-77AB77013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20" y="6058263"/>
            <a:ext cx="832486" cy="2366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0ABAEAB-A041-2245-8814-1D1CE594E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20" y="5862320"/>
            <a:ext cx="832486" cy="23660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09D6F2D-6D19-774D-B619-2EDCC3D16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91" y="6001113"/>
            <a:ext cx="832486" cy="23660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BE52D3D-3043-2846-B1B4-E0D4592D5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70" y="5916748"/>
            <a:ext cx="832486" cy="23660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8F0D1D8-F57B-0440-9829-81F3B0C3B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05" y="5832385"/>
            <a:ext cx="832486" cy="23660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4DE4E650-E96E-D847-9722-3BA786783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541" y="5742578"/>
            <a:ext cx="832486" cy="23660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C6A4AC3-ED90-B448-89A6-AB5F17E32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76" y="5630998"/>
            <a:ext cx="832486" cy="23660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B0415C5-7A48-AB4A-A5C8-CF54DEDA7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19" y="5562962"/>
            <a:ext cx="832486" cy="23660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029E944B-C1D4-D548-8DB9-C5A1317FD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733" y="5440499"/>
            <a:ext cx="832486" cy="23660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8612E543-F9C9-9341-B936-38641425C4B6}"/>
              </a:ext>
            </a:extLst>
          </p:cNvPr>
          <p:cNvSpPr txBox="1"/>
          <p:nvPr/>
        </p:nvSpPr>
        <p:spPr>
          <a:xfrm>
            <a:off x="1232348" y="77173"/>
            <a:ext cx="1143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o-RO" sz="4000" b="1" dirty="0">
                <a:latin typeface="Ubuntu" panose="020B0504030602030204" pitchFamily="34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Ubuntu" panose="020B0504030602030204" pitchFamily="34" charset="0"/>
              </a:rPr>
              <a:t>Образование</a:t>
            </a:r>
          </a:p>
        </p:txBody>
      </p:sp>
      <p:sp>
        <p:nvSpPr>
          <p:cNvPr id="81" name="Oval 26">
            <a:extLst>
              <a:ext uri="{FF2B5EF4-FFF2-40B4-BE49-F238E27FC236}">
                <a16:creationId xmlns:a16="http://schemas.microsoft.com/office/drawing/2014/main" id="{A953BF78-2C09-0B49-BFAB-5AEB8772D466}"/>
              </a:ext>
            </a:extLst>
          </p:cNvPr>
          <p:cNvSpPr/>
          <p:nvPr/>
        </p:nvSpPr>
        <p:spPr>
          <a:xfrm>
            <a:off x="5447240" y="3247086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806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6884527-B422-F942-9EFF-B1CC39C76425}"/>
              </a:ext>
            </a:extLst>
          </p:cNvPr>
          <p:cNvGrpSpPr/>
          <p:nvPr/>
        </p:nvGrpSpPr>
        <p:grpSpPr>
          <a:xfrm rot="16028519">
            <a:off x="2830864" y="3349123"/>
            <a:ext cx="1579169" cy="1635670"/>
            <a:chOff x="6563619" y="1067070"/>
            <a:chExt cx="1784092" cy="1847925"/>
          </a:xfrm>
        </p:grpSpPr>
        <p:sp>
          <p:nvSpPr>
            <p:cNvPr id="88" name="Freeform: Shape 104">
              <a:extLst>
                <a:ext uri="{FF2B5EF4-FFF2-40B4-BE49-F238E27FC236}">
                  <a16:creationId xmlns:a16="http://schemas.microsoft.com/office/drawing/2014/main" id="{2B55F54B-6216-B544-8B74-54DA651C8C49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89" name="Freeform: Shape 105">
              <a:extLst>
                <a:ext uri="{FF2B5EF4-FFF2-40B4-BE49-F238E27FC236}">
                  <a16:creationId xmlns:a16="http://schemas.microsoft.com/office/drawing/2014/main" id="{174407F0-5ECF-DF49-AD94-6F5B621473B7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  <p:sp>
          <p:nvSpPr>
            <p:cNvPr id="90" name="Freeform: Shape 106">
              <a:extLst>
                <a:ext uri="{FF2B5EF4-FFF2-40B4-BE49-F238E27FC236}">
                  <a16:creationId xmlns:a16="http://schemas.microsoft.com/office/drawing/2014/main" id="{DBE27CBA-9EBE-EB4D-84A4-3D9B2C7C2104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rgbClr val="7F6000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Ubuntu" panose="020B0504030602030204" pitchFamily="34" charset="0"/>
              </a:endParaRPr>
            </a:p>
          </p:txBody>
        </p:sp>
        <p:sp>
          <p:nvSpPr>
            <p:cNvPr id="91" name="Freeform: Shape 107">
              <a:extLst>
                <a:ext uri="{FF2B5EF4-FFF2-40B4-BE49-F238E27FC236}">
                  <a16:creationId xmlns:a16="http://schemas.microsoft.com/office/drawing/2014/main" id="{BB4D3762-2E64-BD40-9F2A-EB5DCED3AEB3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buntu" panose="020B05040306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604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9164F5-66B1-5C4B-9738-7A0CD6FFAA49}"/>
              </a:ext>
            </a:extLst>
          </p:cNvPr>
          <p:cNvSpPr txBox="1"/>
          <p:nvPr/>
        </p:nvSpPr>
        <p:spPr>
          <a:xfrm>
            <a:off x="1232348" y="95645"/>
            <a:ext cx="10338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Ubuntu" panose="020B0504030602030204" pitchFamily="34" charset="0"/>
              </a:rPr>
              <a:t>Совместное бюджетирование</a:t>
            </a:r>
            <a:endParaRPr lang="en-GB" sz="3200" b="1" dirty="0">
              <a:latin typeface="Ubuntu" panose="020B0504030602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66DBC-E670-AE4F-84A9-E3B1248CC17A}"/>
              </a:ext>
            </a:extLst>
          </p:cNvPr>
          <p:cNvSpPr txBox="1"/>
          <p:nvPr/>
        </p:nvSpPr>
        <p:spPr>
          <a:xfrm>
            <a:off x="1232348" y="1083116"/>
            <a:ext cx="100821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Ubuntu" panose="020B0504030602030204" pitchFamily="34" charset="0"/>
              </a:rPr>
              <a:t>Впервые мэрия Гайдара</a:t>
            </a:r>
            <a:r>
              <a:rPr lang="en-US" dirty="0">
                <a:latin typeface="Ubuntu" panose="020B050403060203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</a:rPr>
              <a:t>будет использовать бюджетирование на основе участия.</a:t>
            </a:r>
          </a:p>
          <a:p>
            <a:endParaRPr lang="ru-RU" dirty="0">
              <a:latin typeface="Ubuntu" panose="020B0504030602030204" pitchFamily="34" charset="0"/>
            </a:endParaRPr>
          </a:p>
          <a:p>
            <a:r>
              <a:rPr lang="ru-RU" dirty="0">
                <a:latin typeface="Ubuntu" panose="020B0504030602030204" pitchFamily="34" charset="0"/>
              </a:rPr>
              <a:t>Составление бюджета с участием населения - это механизм, который позволяет гражданам участвовать в принятии решений и принимать решения о распределении государственных финансовых ресурсов, доступных местным органам власти, и управлению ими.</a:t>
            </a:r>
          </a:p>
          <a:p>
            <a:endParaRPr lang="ru-RU" dirty="0">
              <a:latin typeface="Ubuntu" panose="020B0504030602030204" pitchFamily="34" charset="0"/>
            </a:endParaRPr>
          </a:p>
          <a:p>
            <a:r>
              <a:rPr lang="ru-RU" dirty="0">
                <a:latin typeface="Ubuntu" panose="020B0504030602030204" pitchFamily="34" charset="0"/>
              </a:rPr>
              <a:t>Преимущества Сб:</a:t>
            </a:r>
            <a:r>
              <a:rPr lang="ro-RO" dirty="0">
                <a:latin typeface="Ubuntu" panose="020B0504030602030204" pitchFamily="34" charset="0"/>
              </a:rPr>
              <a:t> </a:t>
            </a:r>
            <a:endParaRPr lang="en-GB" dirty="0">
              <a:latin typeface="Ubuntu" panose="020B0504030602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042878-5152-E843-8FCB-E590DE79A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325" y="3668439"/>
            <a:ext cx="9378852" cy="31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98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769" y="565079"/>
            <a:ext cx="8383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Какие направления должны быть приоритетными для властей в сфере дошкольного образования?</a:t>
            </a:r>
            <a:endParaRPr lang="en-US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615779"/>
              </p:ext>
            </p:extLst>
          </p:nvPr>
        </p:nvGraphicFramePr>
        <p:xfrm>
          <a:off x="1717964" y="1440873"/>
          <a:ext cx="7075054" cy="5135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8310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6057" y="267801"/>
            <a:ext cx="69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Ubuntu" panose="020B0504030602030204" pitchFamily="34" charset="0"/>
              </a:rPr>
              <a:t>Как вы оцениваете качество спортивной инфраструктуры в вашей местности?</a:t>
            </a:r>
            <a:endParaRPr lang="en-US" sz="1600" b="1" dirty="0">
              <a:latin typeface="Ubuntu" panose="020B05040306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89844" y="1033336"/>
            <a:ext cx="5239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Ubuntu" panose="020B0504030602030204" pitchFamily="34" charset="0"/>
              </a:rPr>
              <a:t>Как вы оцениваете качество и предоставление культурных услуг в вашей местности?</a:t>
            </a:r>
            <a:endParaRPr lang="en-US" sz="1600" b="1" dirty="0">
              <a:latin typeface="Ubuntu" panose="020B05040306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4543" y="4715839"/>
            <a:ext cx="10804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Какую спортивную инфраструктуру вы бы хотели построить / отремонтировать?</a:t>
            </a:r>
            <a:r>
              <a:rPr lang="en-US" b="1" dirty="0"/>
              <a:t> </a:t>
            </a:r>
            <a:r>
              <a:rPr lang="ru-RU" b="1" dirty="0"/>
              <a:t>Какие услуги следует развивать / предоставлять молодежи?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Стадион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Уличные тренажеры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Спортивный зал в Доме культуры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8670187"/>
              </p:ext>
            </p:extLst>
          </p:nvPr>
        </p:nvGraphicFramePr>
        <p:xfrm>
          <a:off x="1406368" y="1206500"/>
          <a:ext cx="4867432" cy="3509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653711"/>
              </p:ext>
            </p:extLst>
          </p:nvPr>
        </p:nvGraphicFramePr>
        <p:xfrm>
          <a:off x="6273800" y="1924234"/>
          <a:ext cx="5381469" cy="2791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4587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4112E1-B71F-FB4E-BEA1-085DAE5FFD3B}"/>
              </a:ext>
            </a:extLst>
          </p:cNvPr>
          <p:cNvSpPr/>
          <p:nvPr/>
        </p:nvSpPr>
        <p:spPr>
          <a:xfrm>
            <a:off x="6264684" y="3865430"/>
            <a:ext cx="59864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spcBef>
                <a:spcPts val="0"/>
              </a:spcBef>
              <a:spcAft>
                <a:spcPts val="1200"/>
              </a:spcAft>
            </a:pPr>
            <a:r>
              <a:rPr lang="ru-RU" sz="1600" b="1" dirty="0">
                <a:latin typeface="Ubuntu" panose="020B0504030602030204" pitchFamily="34" charset="0"/>
              </a:rPr>
              <a:t>Другие проблемы, наблюдаемые в сообществе</a:t>
            </a:r>
            <a:r>
              <a:rPr lang="ro-MD" sz="1600" b="1" dirty="0">
                <a:latin typeface="Ubuntu" panose="020B0504030602030204" pitchFamily="34" charset="0"/>
              </a:rPr>
              <a:t>:</a:t>
            </a:r>
            <a:endParaRPr lang="en-US" sz="1600" b="1" dirty="0">
              <a:latin typeface="Ubuntu" panose="020B0504030602030204" pitchFamily="34" charset="0"/>
            </a:endParaRPr>
          </a:p>
          <a:p>
            <a:pPr marL="514350" marR="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Бродячие собаки</a:t>
            </a:r>
            <a:endParaRPr lang="en-US" dirty="0"/>
          </a:p>
          <a:p>
            <a:pPr marL="514350" marR="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Состояние кладбища</a:t>
            </a:r>
            <a:endParaRPr lang="en-US" dirty="0"/>
          </a:p>
          <a:p>
            <a:pPr marL="514350" marR="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Мусоросвалк</a:t>
            </a:r>
            <a:r>
              <a:rPr lang="ru-RU" sz="1600" dirty="0"/>
              <a:t>а</a:t>
            </a:r>
            <a:endParaRPr lang="en-US" sz="1600" b="1" dirty="0">
              <a:latin typeface="Ubuntu" panose="020B05040306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D95AE4-FE89-8546-B959-57D06A26B646}"/>
              </a:ext>
            </a:extLst>
          </p:cNvPr>
          <p:cNvSpPr txBox="1"/>
          <p:nvPr/>
        </p:nvSpPr>
        <p:spPr>
          <a:xfrm>
            <a:off x="2597433" y="608612"/>
            <a:ext cx="62657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latin typeface="Ubuntu" panose="020B0504030602030204" pitchFamily="34" charset="0"/>
              </a:rPr>
              <a:t>Гражданское участие</a:t>
            </a:r>
            <a:endParaRPr lang="en-GB" sz="2600" b="1" dirty="0">
              <a:latin typeface="Ubuntu" panose="020B05040306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0F11D-22E5-D74F-B131-F1CC98043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433" y="2214252"/>
            <a:ext cx="3053345" cy="22728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56B2C4-9515-1247-9F40-FB6A07706562}"/>
              </a:ext>
            </a:extLst>
          </p:cNvPr>
          <p:cNvSpPr txBox="1"/>
          <p:nvPr/>
        </p:nvSpPr>
        <p:spPr>
          <a:xfrm>
            <a:off x="7180328" y="6312254"/>
            <a:ext cx="4548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Ubuntu" panose="020B0504030602030204" pitchFamily="34" charset="0"/>
              </a:rPr>
              <a:t>* Данные были получены от граждан</a:t>
            </a:r>
            <a:r>
              <a:rPr lang="en-US" sz="1400" i="1" dirty="0">
                <a:latin typeface="Ubuntu" panose="020B0504030602030204" pitchFamily="34" charset="0"/>
              </a:rPr>
              <a:t> </a:t>
            </a:r>
            <a:r>
              <a:rPr lang="ru-RU" sz="1400" i="1" dirty="0">
                <a:latin typeface="Ubuntu" panose="020B0504030602030204" pitchFamily="34" charset="0"/>
              </a:rPr>
              <a:t>при разработке бюджета</a:t>
            </a:r>
            <a:endParaRPr lang="ro-RO" sz="1400" i="1" dirty="0">
              <a:latin typeface="Ubuntu" panose="020B05040306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4112E1-B71F-FB4E-BEA1-085DAE5FFD3B}"/>
              </a:ext>
            </a:extLst>
          </p:cNvPr>
          <p:cNvSpPr/>
          <p:nvPr/>
        </p:nvSpPr>
        <p:spPr>
          <a:xfrm>
            <a:off x="5869962" y="1721809"/>
            <a:ext cx="598640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spcBef>
                <a:spcPts val="0"/>
              </a:spcBef>
              <a:spcAft>
                <a:spcPts val="1200"/>
              </a:spcAft>
            </a:pPr>
            <a:r>
              <a:rPr lang="ru-RU" sz="1600" b="1" dirty="0">
                <a:latin typeface="Ubuntu" panose="020B0504030602030204" pitchFamily="34" charset="0"/>
              </a:rPr>
              <a:t>Проблемы, необходимые решить в первую очередь</a:t>
            </a:r>
            <a:r>
              <a:rPr lang="ro-MD" sz="1600" b="1" dirty="0">
                <a:latin typeface="Ubuntu" panose="020B0504030602030204" pitchFamily="34" charset="0"/>
              </a:rPr>
              <a:t>:</a:t>
            </a:r>
            <a:endParaRPr lang="en-US" sz="1600" b="1" dirty="0">
              <a:latin typeface="Ubuntu" panose="020B0504030602030204" pitchFamily="34" charset="0"/>
            </a:endParaRPr>
          </a:p>
          <a:p>
            <a:pPr marL="514350" marR="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Ubuntu" panose="020B0504030602030204" pitchFamily="34" charset="0"/>
              </a:rPr>
              <a:t>Уличная инфраструктура</a:t>
            </a:r>
            <a:r>
              <a:rPr lang="en-US" sz="1600" b="1" dirty="0">
                <a:latin typeface="Ubuntu" panose="020B0504030602030204" pitchFamily="34" charset="0"/>
              </a:rPr>
              <a:t>: </a:t>
            </a:r>
            <a:r>
              <a:rPr lang="ru-RU" sz="1600" b="1" dirty="0">
                <a:latin typeface="Ubuntu" panose="020B0504030602030204" pitchFamily="34" charset="0"/>
              </a:rPr>
              <a:t>аллеи, тротуары</a:t>
            </a:r>
            <a:r>
              <a:rPr lang="en-US" sz="1600" b="1" dirty="0">
                <a:latin typeface="Ubuntu" panose="020B0504030602030204" pitchFamily="34" charset="0"/>
              </a:rPr>
              <a:t>, </a:t>
            </a:r>
            <a:r>
              <a:rPr lang="ru-RU" sz="1600" b="1" dirty="0">
                <a:latin typeface="Ubuntu" panose="020B0504030602030204" pitchFamily="34" charset="0"/>
              </a:rPr>
              <a:t>скверы, пешеходные зоны.</a:t>
            </a:r>
            <a:endParaRPr lang="en-US" sz="1600" b="1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66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6DC6B3-FC1A-9B47-BE39-B5CEC1683FAD}"/>
              </a:ext>
            </a:extLst>
          </p:cNvPr>
          <p:cNvSpPr txBox="1"/>
          <p:nvPr/>
        </p:nvSpPr>
        <p:spPr>
          <a:xfrm>
            <a:off x="1947547" y="354029"/>
            <a:ext cx="62657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latin typeface="Ubuntu" panose="020B0504030602030204" pitchFamily="34" charset="0"/>
              </a:rPr>
              <a:t>Дополнительная информация</a:t>
            </a:r>
            <a:endParaRPr lang="en-GB" sz="2600" b="1" dirty="0">
              <a:latin typeface="Ubuntu" panose="020B0504030602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798D92-0871-4742-9489-9B8A505C46D3}"/>
              </a:ext>
            </a:extLst>
          </p:cNvPr>
          <p:cNvSpPr/>
          <p:nvPr/>
        </p:nvSpPr>
        <p:spPr>
          <a:xfrm>
            <a:off x="1338349" y="1225434"/>
            <a:ext cx="8337666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"/>
            </a:pPr>
            <a:endParaRPr lang="ro-RO" dirty="0">
              <a:solidFill>
                <a:srgbClr val="000000"/>
              </a:solidFill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r>
              <a:rPr lang="ru-RU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Общественные слушания по проекту бюджета состоятся</a:t>
            </a:r>
            <a:r>
              <a:rPr lang="en-US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3</a:t>
            </a:r>
            <a:r>
              <a:rPr lang="ru-RU" dirty="0">
                <a:solidFill>
                  <a:srgbClr val="FF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декабря</a:t>
            </a:r>
            <a:r>
              <a:rPr lang="ru-RU" dirty="0">
                <a:solidFill>
                  <a:srgbClr val="FF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14:00, пройдет </a:t>
            </a:r>
            <a:r>
              <a:rPr lang="ru-RU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 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режиме онлайн на платформе </a:t>
            </a:r>
            <a:r>
              <a:rPr lang="en-US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ZOOM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u="sng" dirty="0">
                <a:solidFill>
                  <a:srgbClr val="0070C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https://</a:t>
            </a:r>
            <a:r>
              <a:rPr lang="en-US" u="sng" dirty="0" smtClean="0">
                <a:solidFill>
                  <a:srgbClr val="0070C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us02web.zoom.us/j/2492605475</a:t>
            </a:r>
            <a:endParaRPr lang="ru-RU" u="sng" dirty="0">
              <a:solidFill>
                <a:srgbClr val="0070C0"/>
              </a:solidFill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endParaRPr lang="ru-RU" dirty="0">
              <a:solidFill>
                <a:srgbClr val="000000"/>
              </a:solidFill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Проект бюджета на 2021 год</a:t>
            </a:r>
            <a:r>
              <a:rPr lang="en-US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можно получить в мэрии</a:t>
            </a:r>
            <a:r>
              <a:rPr lang="en-US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ул. Советская 29</a:t>
            </a:r>
            <a:endParaRPr lang="en-US" dirty="0"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endParaRPr lang="ru-RU" dirty="0"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r>
              <a:rPr lang="ru-RU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Подробная информация о совместном бюджетировании: </a:t>
            </a:r>
            <a:r>
              <a:rPr lang="ru-RU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  <a:hlinkClick r:id="rId2"/>
              </a:rPr>
              <a:t>http://bugetulmeu.md/691/</a:t>
            </a:r>
            <a:r>
              <a:rPr lang="en-US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endParaRPr lang="ru-RU" dirty="0">
              <a:solidFill>
                <a:srgbClr val="000000"/>
              </a:solidFill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itchFamily="2" charset="2"/>
              <a:buChar char=""/>
            </a:pPr>
            <a:r>
              <a:rPr lang="ru-RU" dirty="0">
                <a:solidFill>
                  <a:srgbClr val="000000"/>
                </a:solidFill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Чтобы получить дополнительные комментарии к бюджету или этому документу, отправьте сообщение </a:t>
            </a:r>
            <a:r>
              <a:rPr lang="ru-RU" dirty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по </a:t>
            </a:r>
            <a:r>
              <a:rPr lang="ru-RU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адресу: </a:t>
            </a:r>
            <a:r>
              <a:rPr lang="en-US" dirty="0" smtClean="0">
                <a:latin typeface="Ubuntu" panose="020B0504030602030204" pitchFamily="34" charset="0"/>
                <a:ea typeface="Arial Unicode MS" panose="020B0604020202020204" pitchFamily="34" charset="-128"/>
                <a:cs typeface="Arial" panose="020B0604020202020204" pitchFamily="34" charset="0"/>
                <a:hlinkClick r:id="rId3"/>
              </a:rPr>
              <a:t>primariya.g@mail.ru</a:t>
            </a:r>
            <a:endParaRPr lang="ro-RO" dirty="0">
              <a:latin typeface="Ubuntu" panose="020B050403060203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9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A86BA9-3D11-4BBA-9624-586669B2636A}"/>
              </a:ext>
            </a:extLst>
          </p:cNvPr>
          <p:cNvSpPr txBox="1"/>
          <p:nvPr/>
        </p:nvSpPr>
        <p:spPr>
          <a:xfrm>
            <a:off x="5703095" y="4064795"/>
            <a:ext cx="4379118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725"/>
              </a:lnSpc>
            </a:pPr>
            <a:r>
              <a:rPr lang="en-US" sz="1350" b="1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INSERT HERE</a:t>
            </a:r>
          </a:p>
          <a:p>
            <a:pPr algn="r">
              <a:lnSpc>
                <a:spcPts val="4725"/>
              </a:lnSpc>
            </a:pPr>
            <a:r>
              <a:rPr lang="en-US" sz="1350" b="1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YOUR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B337A6-2DAC-42B1-A8B3-600819B25276}"/>
              </a:ext>
            </a:extLst>
          </p:cNvPr>
          <p:cNvSpPr txBox="1"/>
          <p:nvPr/>
        </p:nvSpPr>
        <p:spPr>
          <a:xfrm>
            <a:off x="5645945" y="5377221"/>
            <a:ext cx="43791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b="1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TIPS FOR YOU AND YOUR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C7E10-7C22-4D28-AEBD-B5D640FBE69F}"/>
              </a:ext>
            </a:extLst>
          </p:cNvPr>
          <p:cNvSpPr txBox="1"/>
          <p:nvPr/>
        </p:nvSpPr>
        <p:spPr>
          <a:xfrm>
            <a:off x="9596439" y="1134530"/>
            <a:ext cx="4857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b="1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651D1-4EBB-470C-85B5-CAD9BB2C3A28}"/>
              </a:ext>
            </a:extLst>
          </p:cNvPr>
          <p:cNvSpPr txBox="1"/>
          <p:nvPr/>
        </p:nvSpPr>
        <p:spPr>
          <a:xfrm>
            <a:off x="1370965" y="281429"/>
            <a:ext cx="775981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50" b="1" dirty="0">
                <a:latin typeface="Ubuntu" charset="0"/>
                <a:ea typeface="Ubuntu" charset="0"/>
                <a:cs typeface="Ubuntu" charset="0"/>
              </a:rPr>
              <a:t>Обращение мэра</a:t>
            </a:r>
            <a:endParaRPr lang="ro-RO" sz="2250" b="1" dirty="0"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55700" y="838428"/>
            <a:ext cx="10837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dirty="0">
                <a:latin typeface="Ubuntu" panose="020B0504030602030204" pitchFamily="34" charset="0"/>
              </a:rPr>
              <a:t> </a:t>
            </a:r>
          </a:p>
          <a:p>
            <a:endParaRPr lang="en-US" sz="1600" dirty="0">
              <a:latin typeface="Ubuntu" panose="020B05040306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8355" y="952783"/>
            <a:ext cx="1021251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Ubuntu" panose="020B0504030602030204" pitchFamily="34" charset="0"/>
              </a:rPr>
              <a:t>Мне очень приятно представить гражданский бюджет на 2021 год, подготовленный на основе проекта бюджета</a:t>
            </a:r>
            <a:r>
              <a:rPr lang="ro-MD" sz="1600" dirty="0">
                <a:latin typeface="Ubuntu" panose="020B0504030602030204" pitchFamily="34" charset="0"/>
              </a:rPr>
              <a:t> </a:t>
            </a:r>
            <a:r>
              <a:rPr lang="ru-RU" sz="1600" dirty="0">
                <a:latin typeface="Ubuntu" panose="020B0504030602030204" pitchFamily="34" charset="0"/>
              </a:rPr>
              <a:t>села</a:t>
            </a:r>
            <a:r>
              <a:rPr lang="en-US" sz="1600" dirty="0">
                <a:latin typeface="Ubuntu" panose="020B0504030602030204" pitchFamily="34" charset="0"/>
              </a:rPr>
              <a:t> </a:t>
            </a:r>
            <a:r>
              <a:rPr lang="ru-RU" sz="1600" dirty="0">
                <a:latin typeface="Ubuntu" panose="020B0504030602030204" pitchFamily="34" charset="0"/>
              </a:rPr>
              <a:t>Гайдар. За последние два месяца мы вместе с командой и коллегами из мэрии приложили максимум усилий, чтобы подготовить документ, обеспечивающий финансирование всех важных служб населенного пункта. Усилия были также значительными из-за того, что в 2020 году мы боролись с пандемией COVID-19, и этот факт отрицательно сказался как на доходах, так и на расходах, и их воздействие на социальную, экономическую и общественную жизнь остается значительным.</a:t>
            </a:r>
            <a:endParaRPr lang="en-US" sz="1600" dirty="0">
              <a:latin typeface="Ubuntu" panose="020B0504030602030204" pitchFamily="34" charset="0"/>
            </a:endParaRPr>
          </a:p>
          <a:p>
            <a:r>
              <a:rPr lang="en-US" sz="1600" dirty="0">
                <a:latin typeface="Ubuntu" panose="020B0504030602030204" pitchFamily="34" charset="0"/>
              </a:rPr>
              <a:t> </a:t>
            </a:r>
            <a:endParaRPr lang="ru-RU" sz="1600" dirty="0">
              <a:latin typeface="Ubuntu" panose="020B0504030602030204" pitchFamily="34" charset="0"/>
            </a:endParaRPr>
          </a:p>
          <a:p>
            <a:r>
              <a:rPr lang="ru-RU" sz="1600" dirty="0">
                <a:latin typeface="Ubuntu" panose="020B0504030602030204" pitchFamily="34" charset="0"/>
              </a:rPr>
              <a:t>Но, несмотря на эти огромные проблемы, мы попытались разработать сбалансированный бюджет, ориентированный на приоритеты сообщества. Хочется верить, что бюджет на 2021 год будет лучше, прозрачнее и ближе к потребностям каждого гражданина.</a:t>
            </a:r>
          </a:p>
          <a:p>
            <a:endParaRPr lang="ru-RU" sz="1600" dirty="0">
              <a:latin typeface="Ubuntu" panose="020B0504030602030204" pitchFamily="34" charset="0"/>
            </a:endParaRPr>
          </a:p>
          <a:p>
            <a:endParaRPr lang="ru-RU" sz="1600" dirty="0">
              <a:latin typeface="Ubuntu" panose="020B0504030602030204" pitchFamily="34" charset="0"/>
            </a:endParaRPr>
          </a:p>
          <a:p>
            <a:r>
              <a:rPr lang="ru-RU" sz="1600" dirty="0">
                <a:latin typeface="Ubuntu" panose="020B0504030602030204" pitchFamily="34" charset="0"/>
              </a:rPr>
              <a:t>В этом документе представлен обзор местного бюджета. Считаю, что для жителей крайне важно лучше знать, как составляется бюджет, каковы основные источники доходов, как определяются расходы и какие проекты планируемых капитальных вложений.</a:t>
            </a:r>
          </a:p>
          <a:p>
            <a:endParaRPr lang="ru-RU" sz="1600" dirty="0">
              <a:latin typeface="Ubuntu" panose="020B0504030602030204" pitchFamily="34" charset="0"/>
            </a:endParaRPr>
          </a:p>
          <a:p>
            <a:r>
              <a:rPr lang="ru-RU" sz="1600" dirty="0">
                <a:latin typeface="Ubuntu" panose="020B0504030602030204" pitchFamily="34" charset="0"/>
              </a:rPr>
              <a:t>С уважением,</a:t>
            </a:r>
          </a:p>
          <a:p>
            <a:endParaRPr lang="ru-RU" sz="1600" dirty="0">
              <a:latin typeface="Ubuntu" panose="020B0504030602030204" pitchFamily="34" charset="0"/>
            </a:endParaRPr>
          </a:p>
          <a:p>
            <a:r>
              <a:rPr lang="ru-RU" sz="1600" dirty="0">
                <a:latin typeface="Ubuntu" panose="020B0504030602030204" pitchFamily="34" charset="0"/>
              </a:rPr>
              <a:t>Мэр села</a:t>
            </a:r>
            <a:r>
              <a:rPr lang="en-US" sz="1600" dirty="0">
                <a:latin typeface="Ubuntu" panose="020B0504030602030204" pitchFamily="34" charset="0"/>
              </a:rPr>
              <a:t> </a:t>
            </a:r>
            <a:r>
              <a:rPr lang="ru-RU" sz="1600" dirty="0">
                <a:latin typeface="Ubuntu" panose="020B0504030602030204" pitchFamily="34" charset="0"/>
              </a:rPr>
              <a:t>Гайдар</a:t>
            </a:r>
            <a:r>
              <a:rPr lang="en-US" sz="1600" dirty="0">
                <a:latin typeface="Ubuntu" panose="020B0504030602030204" pitchFamily="34" charset="0"/>
              </a:rPr>
              <a:t> </a:t>
            </a:r>
          </a:p>
          <a:p>
            <a:r>
              <a:rPr lang="ru-RU" sz="1600" dirty="0">
                <a:latin typeface="Ubuntu" panose="020B0504030602030204" pitchFamily="34" charset="0"/>
              </a:rPr>
              <a:t>Илия </a:t>
            </a:r>
            <a:r>
              <a:rPr lang="ru-RU" sz="1600" dirty="0" err="1">
                <a:latin typeface="Ubuntu" panose="020B0504030602030204" pitchFamily="34" charset="0"/>
              </a:rPr>
              <a:t>Киося</a:t>
            </a:r>
            <a:endParaRPr lang="en-US" sz="1600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289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DACE8AC-7AD6-4B80-B0B0-C1EFF6693F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700690" y="2271410"/>
            <a:ext cx="1439295" cy="2988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C202C4B-E05C-4976-9EBA-EDE018A7AB8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40054" y="2090572"/>
            <a:ext cx="1492193" cy="6604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F9D446-C0CA-452D-8645-4A15B57D7B5A}"/>
              </a:ext>
            </a:extLst>
          </p:cNvPr>
          <p:cNvSpPr txBox="1"/>
          <p:nvPr/>
        </p:nvSpPr>
        <p:spPr>
          <a:xfrm>
            <a:off x="3961209" y="2636928"/>
            <a:ext cx="217884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b="1" dirty="0"/>
              <a:t>Expert</a:t>
            </a:r>
            <a:r>
              <a:rPr lang="ru-RU" sz="1200" b="1" dirty="0"/>
              <a:t>-</a:t>
            </a:r>
            <a:r>
              <a:rPr lang="x-none" sz="1200" b="1" dirty="0"/>
              <a:t>Grup</a:t>
            </a:r>
          </a:p>
          <a:p>
            <a:endParaRPr lang="x-none" sz="1050" dirty="0"/>
          </a:p>
          <a:p>
            <a:r>
              <a:rPr lang="x-none" sz="1050" dirty="0"/>
              <a:t>+373 22 929 994</a:t>
            </a:r>
          </a:p>
          <a:p>
            <a:endParaRPr lang="x-none" sz="1050" dirty="0"/>
          </a:p>
          <a:p>
            <a:endParaRPr lang="x-none" sz="1050" dirty="0"/>
          </a:p>
          <a:p>
            <a:endParaRPr lang="x-none" sz="1050" dirty="0"/>
          </a:p>
          <a:p>
            <a:r>
              <a:rPr lang="x-none" sz="1050" dirty="0"/>
              <a:t>str. A. Bernardazzi 45</a:t>
            </a:r>
          </a:p>
          <a:p>
            <a:r>
              <a:rPr lang="x-none" sz="1050" dirty="0"/>
              <a:t>MD-2012, Chișinău</a:t>
            </a:r>
          </a:p>
          <a:p>
            <a:r>
              <a:rPr lang="x-none" sz="1050" dirty="0"/>
              <a:t>Republica Moldova</a:t>
            </a:r>
          </a:p>
          <a:p>
            <a:endParaRPr lang="x-none" sz="1050" dirty="0"/>
          </a:p>
          <a:p>
            <a:r>
              <a:rPr lang="x-none" sz="1050" dirty="0"/>
              <a:t>info@expert-grup.org</a:t>
            </a:r>
            <a:endParaRPr lang="en-US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E9E452-132E-4982-A105-DE435F42D9E7}"/>
              </a:ext>
            </a:extLst>
          </p:cNvPr>
          <p:cNvSpPr txBox="1"/>
          <p:nvPr/>
        </p:nvSpPr>
        <p:spPr>
          <a:xfrm>
            <a:off x="6702880" y="2636928"/>
            <a:ext cx="247020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b="1" dirty="0"/>
              <a:t>IPRE</a:t>
            </a:r>
            <a:endParaRPr lang="x-none" sz="1050" b="1" dirty="0"/>
          </a:p>
          <a:p>
            <a:endParaRPr lang="x-none" sz="1050" b="1" dirty="0"/>
          </a:p>
          <a:p>
            <a:r>
              <a:rPr lang="x-none" sz="1050" dirty="0"/>
              <a:t>+373 22 788 978</a:t>
            </a:r>
          </a:p>
          <a:p>
            <a:r>
              <a:rPr lang="x-none" sz="1050" dirty="0"/>
              <a:t>+373 22 788 986</a:t>
            </a:r>
          </a:p>
          <a:p>
            <a:r>
              <a:rPr lang="x-none" sz="1050" dirty="0"/>
              <a:t>+373 22 788 989</a:t>
            </a:r>
          </a:p>
          <a:p>
            <a:endParaRPr lang="x-none" sz="1050" dirty="0"/>
          </a:p>
          <a:p>
            <a:r>
              <a:rPr lang="x-none" sz="1050" dirty="0"/>
              <a:t>str. București 90, of. 20</a:t>
            </a:r>
          </a:p>
          <a:p>
            <a:r>
              <a:rPr lang="x-none" sz="1050" dirty="0"/>
              <a:t>MD-2001, Chișinău</a:t>
            </a:r>
          </a:p>
          <a:p>
            <a:r>
              <a:rPr lang="x-none" sz="1050" dirty="0"/>
              <a:t>Republica Moldova</a:t>
            </a:r>
          </a:p>
          <a:p>
            <a:endParaRPr lang="x-none" sz="1050" dirty="0"/>
          </a:p>
          <a:p>
            <a:r>
              <a:rPr lang="x-none" sz="1050" dirty="0"/>
              <a:t>info@expert-grup.org</a:t>
            </a:r>
          </a:p>
        </p:txBody>
      </p:sp>
    </p:spTree>
    <p:extLst>
      <p:ext uri="{BB962C8B-B14F-4D97-AF65-F5344CB8AC3E}">
        <p14:creationId xmlns:p14="http://schemas.microsoft.com/office/powerpoint/2010/main" val="911024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117ED5-4F7E-4660-954C-0BE202E26076}"/>
              </a:ext>
            </a:extLst>
          </p:cNvPr>
          <p:cNvSpPr txBox="1"/>
          <p:nvPr/>
        </p:nvSpPr>
        <p:spPr>
          <a:xfrm>
            <a:off x="9596439" y="1134530"/>
            <a:ext cx="48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5440B-63E6-4B5D-B10F-5804144221C0}"/>
              </a:ext>
            </a:extLst>
          </p:cNvPr>
          <p:cNvSpPr txBox="1"/>
          <p:nvPr/>
        </p:nvSpPr>
        <p:spPr>
          <a:xfrm>
            <a:off x="1777430" y="2873393"/>
            <a:ext cx="9657708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5"/>
              </a:lnSpc>
            </a:pPr>
            <a:r>
              <a:rPr lang="ru-RU" sz="3750" b="1" dirty="0">
                <a:latin typeface="Ubuntu" charset="0"/>
                <a:ea typeface="Ubuntu" charset="0"/>
                <a:cs typeface="Ubuntu" charset="0"/>
              </a:rPr>
              <a:t>Информируй Обучай и Действуй</a:t>
            </a:r>
            <a:r>
              <a:rPr lang="en-US" sz="3750" b="1" dirty="0">
                <a:latin typeface="Ubuntu" charset="0"/>
                <a:ea typeface="Ubuntu" charset="0"/>
                <a:cs typeface="Ubuntu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8308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FE651D1-4EBB-470C-85B5-CAD9BB2C3A28}"/>
              </a:ext>
            </a:extLst>
          </p:cNvPr>
          <p:cNvSpPr txBox="1"/>
          <p:nvPr/>
        </p:nvSpPr>
        <p:spPr>
          <a:xfrm>
            <a:off x="1370964" y="281429"/>
            <a:ext cx="9674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Ubuntu" panose="020B0504030602030204" pitchFamily="34" charset="0"/>
              </a:rPr>
              <a:t>Бюджет мэрии Гайдар на 2021 год</a:t>
            </a:r>
            <a:endParaRPr lang="en-GB" sz="2800" dirty="0">
              <a:latin typeface="Ubuntu" panose="020B05040306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9039" y="4774383"/>
            <a:ext cx="7786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Ubuntu" panose="020B0504030602030204" pitchFamily="34" charset="0"/>
              </a:rPr>
              <a:t>9,7</a:t>
            </a:r>
            <a:r>
              <a:rPr lang="ro-MD" sz="5400" dirty="0">
                <a:latin typeface="Ubuntu" panose="020B0504030602030204" pitchFamily="34" charset="0"/>
              </a:rPr>
              <a:t> </a:t>
            </a:r>
            <a:r>
              <a:rPr lang="ru-RU" sz="5400" dirty="0">
                <a:latin typeface="Ubuntu" panose="020B0504030602030204" pitchFamily="34" charset="0"/>
              </a:rPr>
              <a:t>миллионов</a:t>
            </a:r>
            <a:r>
              <a:rPr lang="en-US" sz="5400" dirty="0">
                <a:latin typeface="Ubuntu" panose="020B0504030602030204" pitchFamily="34" charset="0"/>
              </a:rPr>
              <a:t> </a:t>
            </a:r>
            <a:r>
              <a:rPr lang="ru-RU" sz="5400" dirty="0">
                <a:latin typeface="Ubuntu" panose="020B0504030602030204" pitchFamily="34" charset="0"/>
              </a:rPr>
              <a:t>леев</a:t>
            </a:r>
            <a:endParaRPr lang="en-US" sz="5400" dirty="0">
              <a:latin typeface="Ubuntu" panose="020B0504030602030204" pitchFamily="34" charset="0"/>
            </a:endParaRPr>
          </a:p>
        </p:txBody>
      </p:sp>
      <p:sp>
        <p:nvSpPr>
          <p:cNvPr id="5" name="Freeform: Shape 15">
            <a:extLst>
              <a:ext uri="{FF2B5EF4-FFF2-40B4-BE49-F238E27FC236}">
                <a16:creationId xmlns:a16="http://schemas.microsoft.com/office/drawing/2014/main" id="{797B246D-2198-45C1-BEB1-443C5BA7461E}"/>
              </a:ext>
            </a:extLst>
          </p:cNvPr>
          <p:cNvSpPr/>
          <p:nvPr/>
        </p:nvSpPr>
        <p:spPr>
          <a:xfrm>
            <a:off x="3050979" y="3199941"/>
            <a:ext cx="6314956" cy="1728252"/>
          </a:xfrm>
          <a:custGeom>
            <a:avLst/>
            <a:gdLst>
              <a:gd name="connsiteX0" fmla="*/ 530390 w 7700344"/>
              <a:gd name="connsiteY0" fmla="*/ 1404103 h 1695448"/>
              <a:gd name="connsiteX1" fmla="*/ 7172737 w 7700344"/>
              <a:gd name="connsiteY1" fmla="*/ 1410460 h 1695448"/>
              <a:gd name="connsiteX2" fmla="*/ 7197061 w 7700344"/>
              <a:gd name="connsiteY2" fmla="*/ 1410460 h 1695448"/>
              <a:gd name="connsiteX3" fmla="*/ 7231723 w 7700344"/>
              <a:gd name="connsiteY3" fmla="*/ 1426492 h 1695448"/>
              <a:gd name="connsiteX4" fmla="*/ 7219561 w 7700344"/>
              <a:gd name="connsiteY4" fmla="*/ 1684945 h 1695448"/>
              <a:gd name="connsiteX5" fmla="*/ 7195237 w 7700344"/>
              <a:gd name="connsiteY5" fmla="*/ 1695448 h 1695448"/>
              <a:gd name="connsiteX6" fmla="*/ 6866859 w 7700344"/>
              <a:gd name="connsiteY6" fmla="*/ 1695448 h 1695448"/>
              <a:gd name="connsiteX7" fmla="*/ 6831589 w 7700344"/>
              <a:gd name="connsiteY7" fmla="*/ 1687432 h 1695448"/>
              <a:gd name="connsiteX8" fmla="*/ 6676523 w 7700344"/>
              <a:gd name="connsiteY8" fmla="*/ 1598978 h 1695448"/>
              <a:gd name="connsiteX9" fmla="*/ 6618143 w 7700344"/>
              <a:gd name="connsiteY9" fmla="*/ 1585710 h 1695448"/>
              <a:gd name="connsiteX10" fmla="*/ 1024172 w 7700344"/>
              <a:gd name="connsiteY10" fmla="*/ 1587922 h 1695448"/>
              <a:gd name="connsiteX11" fmla="*/ 971875 w 7700344"/>
              <a:gd name="connsiteY11" fmla="*/ 1598702 h 1695448"/>
              <a:gd name="connsiteX12" fmla="*/ 797956 w 7700344"/>
              <a:gd name="connsiteY12" fmla="*/ 1685497 h 1695448"/>
              <a:gd name="connsiteX13" fmla="*/ 765119 w 7700344"/>
              <a:gd name="connsiteY13" fmla="*/ 1692684 h 1695448"/>
              <a:gd name="connsiteX14" fmla="*/ 506674 w 7700344"/>
              <a:gd name="connsiteY14" fmla="*/ 1689091 h 1695448"/>
              <a:gd name="connsiteX15" fmla="*/ 479309 w 7700344"/>
              <a:gd name="connsiteY15" fmla="*/ 1676928 h 1695448"/>
              <a:gd name="connsiteX16" fmla="*/ 465323 w 7700344"/>
              <a:gd name="connsiteY16" fmla="*/ 1422899 h 1695448"/>
              <a:gd name="connsiteX17" fmla="*/ 509106 w 7700344"/>
              <a:gd name="connsiteY17" fmla="*/ 1404379 h 1695448"/>
              <a:gd name="connsiteX18" fmla="*/ 530390 w 7700344"/>
              <a:gd name="connsiteY18" fmla="*/ 1404103 h 1695448"/>
              <a:gd name="connsiteX19" fmla="*/ 1075862 w 7700344"/>
              <a:gd name="connsiteY19" fmla="*/ 1123814 h 1695448"/>
              <a:gd name="connsiteX20" fmla="*/ 5502268 w 7700344"/>
              <a:gd name="connsiteY20" fmla="*/ 1131277 h 1695448"/>
              <a:gd name="connsiteX21" fmla="*/ 6761049 w 7700344"/>
              <a:gd name="connsiteY21" fmla="*/ 1132107 h 1695448"/>
              <a:gd name="connsiteX22" fmla="*/ 6807872 w 7700344"/>
              <a:gd name="connsiteY22" fmla="*/ 1145928 h 1695448"/>
              <a:gd name="connsiteX23" fmla="*/ 7035304 w 7700344"/>
              <a:gd name="connsiteY23" fmla="*/ 1356835 h 1695448"/>
              <a:gd name="connsiteX24" fmla="*/ 7099155 w 7700344"/>
              <a:gd name="connsiteY24" fmla="*/ 1385859 h 1695448"/>
              <a:gd name="connsiteX25" fmla="*/ 7157533 w 7700344"/>
              <a:gd name="connsiteY25" fmla="*/ 1398574 h 1695448"/>
              <a:gd name="connsiteX26" fmla="*/ 7156317 w 7700344"/>
              <a:gd name="connsiteY26" fmla="*/ 1400786 h 1695448"/>
              <a:gd name="connsiteX27" fmla="*/ 538903 w 7700344"/>
              <a:gd name="connsiteY27" fmla="*/ 1394704 h 1695448"/>
              <a:gd name="connsiteX28" fmla="*/ 664173 w 7700344"/>
              <a:gd name="connsiteY28" fmla="*/ 1361811 h 1695448"/>
              <a:gd name="connsiteX29" fmla="*/ 712822 w 7700344"/>
              <a:gd name="connsiteY29" fmla="*/ 1341908 h 1695448"/>
              <a:gd name="connsiteX30" fmla="*/ 1027214 w 7700344"/>
              <a:gd name="connsiteY30" fmla="*/ 1135700 h 1695448"/>
              <a:gd name="connsiteX31" fmla="*/ 1075862 w 7700344"/>
              <a:gd name="connsiteY31" fmla="*/ 1123814 h 1695448"/>
              <a:gd name="connsiteX32" fmla="*/ 6273954 w 7700344"/>
              <a:gd name="connsiteY32" fmla="*/ 907655 h 1695448"/>
              <a:gd name="connsiteX33" fmla="*/ 6295846 w 7700344"/>
              <a:gd name="connsiteY33" fmla="*/ 917606 h 1695448"/>
              <a:gd name="connsiteX34" fmla="*/ 6312873 w 7700344"/>
              <a:gd name="connsiteY34" fmla="*/ 1100871 h 1695448"/>
              <a:gd name="connsiteX35" fmla="*/ 6289157 w 7700344"/>
              <a:gd name="connsiteY35" fmla="*/ 1112758 h 1695448"/>
              <a:gd name="connsiteX36" fmla="*/ 6158413 w 7700344"/>
              <a:gd name="connsiteY36" fmla="*/ 1112758 h 1695448"/>
              <a:gd name="connsiteX37" fmla="*/ 6135306 w 7700344"/>
              <a:gd name="connsiteY37" fmla="*/ 1101977 h 1695448"/>
              <a:gd name="connsiteX38" fmla="*/ 6137130 w 7700344"/>
              <a:gd name="connsiteY38" fmla="*/ 918159 h 1695448"/>
              <a:gd name="connsiteX39" fmla="*/ 6158413 w 7700344"/>
              <a:gd name="connsiteY39" fmla="*/ 907931 h 1695448"/>
              <a:gd name="connsiteX40" fmla="*/ 6273954 w 7700344"/>
              <a:gd name="connsiteY40" fmla="*/ 907655 h 1695448"/>
              <a:gd name="connsiteX41" fmla="*/ 1492416 w 7700344"/>
              <a:gd name="connsiteY41" fmla="*/ 905720 h 1695448"/>
              <a:gd name="connsiteX42" fmla="*/ 1635320 w 7700344"/>
              <a:gd name="connsiteY42" fmla="*/ 905720 h 1695448"/>
              <a:gd name="connsiteX43" fmla="*/ 1655388 w 7700344"/>
              <a:gd name="connsiteY43" fmla="*/ 915118 h 1695448"/>
              <a:gd name="connsiteX44" fmla="*/ 1655388 w 7700344"/>
              <a:gd name="connsiteY44" fmla="*/ 1006337 h 1695448"/>
              <a:gd name="connsiteX45" fmla="*/ 1665118 w 7700344"/>
              <a:gd name="connsiteY45" fmla="*/ 1006060 h 1695448"/>
              <a:gd name="connsiteX46" fmla="*/ 1665726 w 7700344"/>
              <a:gd name="connsiteY46" fmla="*/ 1093132 h 1695448"/>
              <a:gd name="connsiteX47" fmla="*/ 1642617 w 7700344"/>
              <a:gd name="connsiteY47" fmla="*/ 1103912 h 1695448"/>
              <a:gd name="connsiteX48" fmla="*/ 1505792 w 7700344"/>
              <a:gd name="connsiteY48" fmla="*/ 1103912 h 1695448"/>
              <a:gd name="connsiteX49" fmla="*/ 1482078 w 7700344"/>
              <a:gd name="connsiteY49" fmla="*/ 1094514 h 1695448"/>
              <a:gd name="connsiteX50" fmla="*/ 1472347 w 7700344"/>
              <a:gd name="connsiteY50" fmla="*/ 915118 h 1695448"/>
              <a:gd name="connsiteX51" fmla="*/ 1492416 w 7700344"/>
              <a:gd name="connsiteY51" fmla="*/ 905720 h 1695448"/>
              <a:gd name="connsiteX52" fmla="*/ 4281191 w 7700344"/>
              <a:gd name="connsiteY52" fmla="*/ 704211 h 1695448"/>
              <a:gd name="connsiteX53" fmla="*/ 5001188 w 7700344"/>
              <a:gd name="connsiteY53" fmla="*/ 704211 h 1695448"/>
              <a:gd name="connsiteX54" fmla="*/ 5002406 w 7700344"/>
              <a:gd name="connsiteY54" fmla="*/ 705869 h 1695448"/>
              <a:gd name="connsiteX55" fmla="*/ 5734566 w 7700344"/>
              <a:gd name="connsiteY55" fmla="*/ 705593 h 1695448"/>
              <a:gd name="connsiteX56" fmla="*/ 5764971 w 7700344"/>
              <a:gd name="connsiteY56" fmla="*/ 719137 h 1695448"/>
              <a:gd name="connsiteX57" fmla="*/ 5770444 w 7700344"/>
              <a:gd name="connsiteY57" fmla="*/ 797917 h 1695448"/>
              <a:gd name="connsiteX58" fmla="*/ 5748552 w 7700344"/>
              <a:gd name="connsiteY58" fmla="*/ 810079 h 1695448"/>
              <a:gd name="connsiteX59" fmla="*/ 5288216 w 7700344"/>
              <a:gd name="connsiteY59" fmla="*/ 844355 h 1695448"/>
              <a:gd name="connsiteX60" fmla="*/ 4874094 w 7700344"/>
              <a:gd name="connsiteY60" fmla="*/ 870338 h 1695448"/>
              <a:gd name="connsiteX61" fmla="*/ 4515311 w 7700344"/>
              <a:gd name="connsiteY61" fmla="*/ 888306 h 1695448"/>
              <a:gd name="connsiteX62" fmla="*/ 4306731 w 7700344"/>
              <a:gd name="connsiteY62" fmla="*/ 896598 h 1695448"/>
              <a:gd name="connsiteX63" fmla="*/ 4267812 w 7700344"/>
              <a:gd name="connsiteY63" fmla="*/ 881672 h 1695448"/>
              <a:gd name="connsiteX64" fmla="*/ 4245312 w 7700344"/>
              <a:gd name="connsiteY64" fmla="*/ 721901 h 1695448"/>
              <a:gd name="connsiteX65" fmla="*/ 4281191 w 7700344"/>
              <a:gd name="connsiteY65" fmla="*/ 704211 h 1695448"/>
              <a:gd name="connsiteX66" fmla="*/ 2014169 w 7700344"/>
              <a:gd name="connsiteY66" fmla="*/ 703658 h 1695448"/>
              <a:gd name="connsiteX67" fmla="*/ 2712883 w 7700344"/>
              <a:gd name="connsiteY67" fmla="*/ 703934 h 1695448"/>
              <a:gd name="connsiteX68" fmla="*/ 3408559 w 7700344"/>
              <a:gd name="connsiteY68" fmla="*/ 703658 h 1695448"/>
              <a:gd name="connsiteX69" fmla="*/ 3437139 w 7700344"/>
              <a:gd name="connsiteY69" fmla="*/ 717202 h 1695448"/>
              <a:gd name="connsiteX70" fmla="*/ 3412814 w 7700344"/>
              <a:gd name="connsiteY70" fmla="*/ 894940 h 1695448"/>
              <a:gd name="connsiteX71" fmla="*/ 3397004 w 7700344"/>
              <a:gd name="connsiteY71" fmla="*/ 901574 h 1695448"/>
              <a:gd name="connsiteX72" fmla="*/ 2992004 w 7700344"/>
              <a:gd name="connsiteY72" fmla="*/ 884713 h 1695448"/>
              <a:gd name="connsiteX73" fmla="*/ 2506127 w 7700344"/>
              <a:gd name="connsiteY73" fmla="*/ 853201 h 1695448"/>
              <a:gd name="connsiteX74" fmla="*/ 2088967 w 7700344"/>
              <a:gd name="connsiteY74" fmla="*/ 826941 h 1695448"/>
              <a:gd name="connsiteX75" fmla="*/ 2007480 w 7700344"/>
              <a:gd name="connsiteY75" fmla="*/ 823071 h 1695448"/>
              <a:gd name="connsiteX76" fmla="*/ 1986804 w 7700344"/>
              <a:gd name="connsiteY76" fmla="*/ 812291 h 1695448"/>
              <a:gd name="connsiteX77" fmla="*/ 1987412 w 7700344"/>
              <a:gd name="connsiteY77" fmla="*/ 715544 h 1695448"/>
              <a:gd name="connsiteX78" fmla="*/ 2014169 w 7700344"/>
              <a:gd name="connsiteY78" fmla="*/ 703658 h 1695448"/>
              <a:gd name="connsiteX79" fmla="*/ 3850172 w 7700344"/>
              <a:gd name="connsiteY79" fmla="*/ 702109 h 1695448"/>
              <a:gd name="connsiteX80" fmla="*/ 3679665 w 7700344"/>
              <a:gd name="connsiteY80" fmla="*/ 872616 h 1695448"/>
              <a:gd name="connsiteX81" fmla="*/ 3850172 w 7700344"/>
              <a:gd name="connsiteY81" fmla="*/ 1043123 h 1695448"/>
              <a:gd name="connsiteX82" fmla="*/ 4020679 w 7700344"/>
              <a:gd name="connsiteY82" fmla="*/ 872616 h 1695448"/>
              <a:gd name="connsiteX83" fmla="*/ 3850172 w 7700344"/>
              <a:gd name="connsiteY83" fmla="*/ 702109 h 1695448"/>
              <a:gd name="connsiteX84" fmla="*/ 6585305 w 7700344"/>
              <a:gd name="connsiteY84" fmla="*/ 598342 h 1695448"/>
              <a:gd name="connsiteX85" fmla="*/ 6616925 w 7700344"/>
              <a:gd name="connsiteY85" fmla="*/ 612440 h 1695448"/>
              <a:gd name="connsiteX86" fmla="*/ 6613277 w 7700344"/>
              <a:gd name="connsiteY86" fmla="*/ 850160 h 1695448"/>
              <a:gd name="connsiteX87" fmla="*/ 6511115 w 7700344"/>
              <a:gd name="connsiteY87" fmla="*/ 897151 h 1695448"/>
              <a:gd name="connsiteX88" fmla="*/ 5890847 w 7700344"/>
              <a:gd name="connsiteY88" fmla="*/ 899639 h 1695448"/>
              <a:gd name="connsiteX89" fmla="*/ 5828820 w 7700344"/>
              <a:gd name="connsiteY89" fmla="*/ 894663 h 1695448"/>
              <a:gd name="connsiteX90" fmla="*/ 5794158 w 7700344"/>
              <a:gd name="connsiteY90" fmla="*/ 865916 h 1695448"/>
              <a:gd name="connsiteX91" fmla="*/ 5782604 w 7700344"/>
              <a:gd name="connsiteY91" fmla="*/ 682374 h 1695448"/>
              <a:gd name="connsiteX92" fmla="*/ 5782346 w 7700344"/>
              <a:gd name="connsiteY92" fmla="*/ 680811 h 1695448"/>
              <a:gd name="connsiteX93" fmla="*/ 5777512 w 7700344"/>
              <a:gd name="connsiteY93" fmla="*/ 656805 h 1695448"/>
              <a:gd name="connsiteX94" fmla="*/ 5778348 w 7700344"/>
              <a:gd name="connsiteY94" fmla="*/ 631513 h 1695448"/>
              <a:gd name="connsiteX95" fmla="*/ 5778347 w 7700344"/>
              <a:gd name="connsiteY95" fmla="*/ 631513 h 1695448"/>
              <a:gd name="connsiteX96" fmla="*/ 5846455 w 7700344"/>
              <a:gd name="connsiteY96" fmla="*/ 598619 h 1695448"/>
              <a:gd name="connsiteX97" fmla="*/ 6585305 w 7700344"/>
              <a:gd name="connsiteY97" fmla="*/ 598342 h 1695448"/>
              <a:gd name="connsiteX98" fmla="*/ 1943020 w 7700344"/>
              <a:gd name="connsiteY98" fmla="*/ 598066 h 1695448"/>
              <a:gd name="connsiteX99" fmla="*/ 1967953 w 7700344"/>
              <a:gd name="connsiteY99" fmla="*/ 609122 h 1695448"/>
              <a:gd name="connsiteX100" fmla="*/ 1965520 w 7700344"/>
              <a:gd name="connsiteY100" fmla="*/ 859005 h 1695448"/>
              <a:gd name="connsiteX101" fmla="*/ 1888291 w 7700344"/>
              <a:gd name="connsiteY101" fmla="*/ 893557 h 1695448"/>
              <a:gd name="connsiteX102" fmla="*/ 1201738 w 7700344"/>
              <a:gd name="connsiteY102" fmla="*/ 896598 h 1695448"/>
              <a:gd name="connsiteX103" fmla="*/ 1131198 w 7700344"/>
              <a:gd name="connsiteY103" fmla="*/ 866745 h 1695448"/>
              <a:gd name="connsiteX104" fmla="*/ 1130589 w 7700344"/>
              <a:gd name="connsiteY104" fmla="*/ 865363 h 1695448"/>
              <a:gd name="connsiteX105" fmla="*/ 1129982 w 7700344"/>
              <a:gd name="connsiteY105" fmla="*/ 600830 h 1695448"/>
              <a:gd name="connsiteX106" fmla="*/ 1132414 w 7700344"/>
              <a:gd name="connsiteY106" fmla="*/ 598895 h 1695448"/>
              <a:gd name="connsiteX107" fmla="*/ 1600048 w 7700344"/>
              <a:gd name="connsiteY107" fmla="*/ 598342 h 1695448"/>
              <a:gd name="connsiteX108" fmla="*/ 1943020 w 7700344"/>
              <a:gd name="connsiteY108" fmla="*/ 598066 h 1695448"/>
              <a:gd name="connsiteX109" fmla="*/ 4731189 w 7700344"/>
              <a:gd name="connsiteY109" fmla="*/ 446865 h 1695448"/>
              <a:gd name="connsiteX110" fmla="*/ 7675031 w 7700344"/>
              <a:gd name="connsiteY110" fmla="*/ 447141 h 1695448"/>
              <a:gd name="connsiteX111" fmla="*/ 7437263 w 7700344"/>
              <a:gd name="connsiteY111" fmla="*/ 570425 h 1695448"/>
              <a:gd name="connsiteX112" fmla="*/ 7389830 w 7700344"/>
              <a:gd name="connsiteY112" fmla="*/ 578993 h 1695448"/>
              <a:gd name="connsiteX113" fmla="*/ 5063823 w 7700344"/>
              <a:gd name="connsiteY113" fmla="*/ 578164 h 1695448"/>
              <a:gd name="connsiteX114" fmla="*/ 4953148 w 7700344"/>
              <a:gd name="connsiteY114" fmla="*/ 575953 h 1695448"/>
              <a:gd name="connsiteX115" fmla="*/ 4881999 w 7700344"/>
              <a:gd name="connsiteY115" fmla="*/ 537531 h 1695448"/>
              <a:gd name="connsiteX116" fmla="*/ 4731797 w 7700344"/>
              <a:gd name="connsiteY116" fmla="*/ 449076 h 1695448"/>
              <a:gd name="connsiteX117" fmla="*/ 4731189 w 7700344"/>
              <a:gd name="connsiteY117" fmla="*/ 446865 h 1695448"/>
              <a:gd name="connsiteX118" fmla="*/ 20796 w 7700344"/>
              <a:gd name="connsiteY118" fmla="*/ 446588 h 1695448"/>
              <a:gd name="connsiteX119" fmla="*/ 2969504 w 7700344"/>
              <a:gd name="connsiteY119" fmla="*/ 446588 h 1695448"/>
              <a:gd name="connsiteX120" fmla="*/ 2898965 w 7700344"/>
              <a:gd name="connsiteY120" fmla="*/ 483075 h 1695448"/>
              <a:gd name="connsiteX121" fmla="*/ 2728694 w 7700344"/>
              <a:gd name="connsiteY121" fmla="*/ 571253 h 1695448"/>
              <a:gd name="connsiteX122" fmla="*/ 2689775 w 7700344"/>
              <a:gd name="connsiteY122" fmla="*/ 578993 h 1695448"/>
              <a:gd name="connsiteX123" fmla="*/ 270119 w 7700344"/>
              <a:gd name="connsiteY123" fmla="*/ 578440 h 1695448"/>
              <a:gd name="connsiteX124" fmla="*/ 229984 w 7700344"/>
              <a:gd name="connsiteY124" fmla="*/ 569595 h 1695448"/>
              <a:gd name="connsiteX125" fmla="*/ 20796 w 7700344"/>
              <a:gd name="connsiteY125" fmla="*/ 446588 h 1695448"/>
              <a:gd name="connsiteX126" fmla="*/ 7668951 w 7700344"/>
              <a:gd name="connsiteY126" fmla="*/ 345419 h 1695448"/>
              <a:gd name="connsiteX127" fmla="*/ 7699965 w 7700344"/>
              <a:gd name="connsiteY127" fmla="*/ 359240 h 1695448"/>
              <a:gd name="connsiteX128" fmla="*/ 7694492 w 7700344"/>
              <a:gd name="connsiteY128" fmla="*/ 424199 h 1695448"/>
              <a:gd name="connsiteX129" fmla="*/ 7664695 w 7700344"/>
              <a:gd name="connsiteY129" fmla="*/ 436361 h 1695448"/>
              <a:gd name="connsiteX130" fmla="*/ 6770779 w 7700344"/>
              <a:gd name="connsiteY130" fmla="*/ 436085 h 1695448"/>
              <a:gd name="connsiteX131" fmla="*/ 4743351 w 7700344"/>
              <a:gd name="connsiteY131" fmla="*/ 436361 h 1695448"/>
              <a:gd name="connsiteX132" fmla="*/ 4706256 w 7700344"/>
              <a:gd name="connsiteY132" fmla="*/ 420329 h 1695448"/>
              <a:gd name="connsiteX133" fmla="*/ 4705648 w 7700344"/>
              <a:gd name="connsiteY133" fmla="*/ 359517 h 1695448"/>
              <a:gd name="connsiteX134" fmla="*/ 4734837 w 7700344"/>
              <a:gd name="connsiteY134" fmla="*/ 345972 h 1695448"/>
              <a:gd name="connsiteX135" fmla="*/ 5799023 w 7700344"/>
              <a:gd name="connsiteY135" fmla="*/ 345972 h 1695448"/>
              <a:gd name="connsiteX136" fmla="*/ 6203414 w 7700344"/>
              <a:gd name="connsiteY136" fmla="*/ 345972 h 1695448"/>
              <a:gd name="connsiteX137" fmla="*/ 6204023 w 7700344"/>
              <a:gd name="connsiteY137" fmla="*/ 345695 h 1695448"/>
              <a:gd name="connsiteX138" fmla="*/ 7668951 w 7700344"/>
              <a:gd name="connsiteY138" fmla="*/ 345419 h 1695448"/>
              <a:gd name="connsiteX139" fmla="*/ 2964640 w 7700344"/>
              <a:gd name="connsiteY139" fmla="*/ 345419 h 1695448"/>
              <a:gd name="connsiteX140" fmla="*/ 2993222 w 7700344"/>
              <a:gd name="connsiteY140" fmla="*/ 358687 h 1695448"/>
              <a:gd name="connsiteX141" fmla="*/ 2987749 w 7700344"/>
              <a:gd name="connsiteY141" fmla="*/ 427793 h 1695448"/>
              <a:gd name="connsiteX142" fmla="*/ 2968897 w 7700344"/>
              <a:gd name="connsiteY142" fmla="*/ 436361 h 1695448"/>
              <a:gd name="connsiteX143" fmla="*/ 2953694 w 7700344"/>
              <a:gd name="connsiteY143" fmla="*/ 436361 h 1695448"/>
              <a:gd name="connsiteX144" fmla="*/ 39039 w 7700344"/>
              <a:gd name="connsiteY144" fmla="*/ 436638 h 1695448"/>
              <a:gd name="connsiteX145" fmla="*/ 728 w 7700344"/>
              <a:gd name="connsiteY145" fmla="*/ 419500 h 1695448"/>
              <a:gd name="connsiteX146" fmla="*/ 120 w 7700344"/>
              <a:gd name="connsiteY146" fmla="*/ 358687 h 1695448"/>
              <a:gd name="connsiteX147" fmla="*/ 28701 w 7700344"/>
              <a:gd name="connsiteY147" fmla="*/ 346248 h 1695448"/>
              <a:gd name="connsiteX148" fmla="*/ 1496671 w 7700344"/>
              <a:gd name="connsiteY148" fmla="*/ 346525 h 1695448"/>
              <a:gd name="connsiteX149" fmla="*/ 1496671 w 7700344"/>
              <a:gd name="connsiteY149" fmla="*/ 345695 h 1695448"/>
              <a:gd name="connsiteX150" fmla="*/ 2964640 w 7700344"/>
              <a:gd name="connsiteY150" fmla="*/ 345419 h 1695448"/>
              <a:gd name="connsiteX151" fmla="*/ 3850172 w 7700344"/>
              <a:gd name="connsiteY151" fmla="*/ 103055 h 1695448"/>
              <a:gd name="connsiteX152" fmla="*/ 3679665 w 7700344"/>
              <a:gd name="connsiteY152" fmla="*/ 273562 h 1695448"/>
              <a:gd name="connsiteX153" fmla="*/ 3679665 w 7700344"/>
              <a:gd name="connsiteY153" fmla="*/ 599054 h 1695448"/>
              <a:gd name="connsiteX154" fmla="*/ 3738485 w 7700344"/>
              <a:gd name="connsiteY154" fmla="*/ 599054 h 1695448"/>
              <a:gd name="connsiteX155" fmla="*/ 3850173 w 7700344"/>
              <a:gd name="connsiteY155" fmla="*/ 223783 h 1695448"/>
              <a:gd name="connsiteX156" fmla="*/ 3961861 w 7700344"/>
              <a:gd name="connsiteY156" fmla="*/ 599054 h 1695448"/>
              <a:gd name="connsiteX157" fmla="*/ 4020679 w 7700344"/>
              <a:gd name="connsiteY157" fmla="*/ 599054 h 1695448"/>
              <a:gd name="connsiteX158" fmla="*/ 4020679 w 7700344"/>
              <a:gd name="connsiteY158" fmla="*/ 273562 h 1695448"/>
              <a:gd name="connsiteX159" fmla="*/ 3850172 w 7700344"/>
              <a:gd name="connsiteY159" fmla="*/ 103055 h 1695448"/>
              <a:gd name="connsiteX160" fmla="*/ 3841577 w 7700344"/>
              <a:gd name="connsiteY160" fmla="*/ 133 h 1695448"/>
              <a:gd name="connsiteX161" fmla="*/ 3922407 w 7700344"/>
              <a:gd name="connsiteY161" fmla="*/ 4042 h 1695448"/>
              <a:gd name="connsiteX162" fmla="*/ 4098758 w 7700344"/>
              <a:gd name="connsiteY162" fmla="*/ 77845 h 1695448"/>
              <a:gd name="connsiteX163" fmla="*/ 4121866 w 7700344"/>
              <a:gd name="connsiteY163" fmla="*/ 134235 h 1695448"/>
              <a:gd name="connsiteX164" fmla="*/ 4154704 w 7700344"/>
              <a:gd name="connsiteY164" fmla="*/ 366979 h 1695448"/>
              <a:gd name="connsiteX165" fmla="*/ 4189366 w 7700344"/>
              <a:gd name="connsiteY165" fmla="*/ 601106 h 1695448"/>
              <a:gd name="connsiteX166" fmla="*/ 4215515 w 7700344"/>
              <a:gd name="connsiteY166" fmla="*/ 789900 h 1695448"/>
              <a:gd name="connsiteX167" fmla="*/ 4250177 w 7700344"/>
              <a:gd name="connsiteY167" fmla="*/ 1024026 h 1695448"/>
              <a:gd name="connsiteX168" fmla="*/ 4261122 w 7700344"/>
              <a:gd name="connsiteY168" fmla="*/ 1103911 h 1695448"/>
              <a:gd name="connsiteX169" fmla="*/ 4248960 w 7700344"/>
              <a:gd name="connsiteY169" fmla="*/ 1110269 h 1695448"/>
              <a:gd name="connsiteX170" fmla="*/ 4230718 w 7700344"/>
              <a:gd name="connsiteY170" fmla="*/ 1110269 h 1695448"/>
              <a:gd name="connsiteX171" fmla="*/ 3841530 w 7700344"/>
              <a:gd name="connsiteY171" fmla="*/ 1110269 h 1695448"/>
              <a:gd name="connsiteX172" fmla="*/ 3840921 w 7700344"/>
              <a:gd name="connsiteY172" fmla="*/ 1109716 h 1695448"/>
              <a:gd name="connsiteX173" fmla="*/ 3451733 w 7700344"/>
              <a:gd name="connsiteY173" fmla="*/ 1109992 h 1695448"/>
              <a:gd name="connsiteX174" fmla="*/ 3423760 w 7700344"/>
              <a:gd name="connsiteY174" fmla="*/ 1097554 h 1695448"/>
              <a:gd name="connsiteX175" fmla="*/ 3459031 w 7700344"/>
              <a:gd name="connsiteY175" fmla="*/ 853753 h 1695448"/>
              <a:gd name="connsiteX176" fmla="*/ 3485178 w 7700344"/>
              <a:gd name="connsiteY176" fmla="*/ 658048 h 1695448"/>
              <a:gd name="connsiteX177" fmla="*/ 3519233 w 7700344"/>
              <a:gd name="connsiteY177" fmla="*/ 414247 h 1695448"/>
              <a:gd name="connsiteX178" fmla="*/ 3539639 w 7700344"/>
              <a:gd name="connsiteY178" fmla="*/ 266043 h 1695448"/>
              <a:gd name="connsiteX179" fmla="*/ 3539639 w 7700344"/>
              <a:gd name="connsiteY179" fmla="*/ 199174 h 1695448"/>
              <a:gd name="connsiteX180" fmla="*/ 3553869 w 7700344"/>
              <a:gd name="connsiteY180" fmla="*/ 128694 h 1695448"/>
              <a:gd name="connsiteX181" fmla="*/ 3559957 w 7700344"/>
              <a:gd name="connsiteY181" fmla="*/ 119664 h 1695448"/>
              <a:gd name="connsiteX182" fmla="*/ 3560584 w 7700344"/>
              <a:gd name="connsiteY182" fmla="*/ 115162 h 1695448"/>
              <a:gd name="connsiteX183" fmla="*/ 3579381 w 7700344"/>
              <a:gd name="connsiteY183" fmla="*/ 90855 h 1695448"/>
              <a:gd name="connsiteX184" fmla="*/ 3592673 w 7700344"/>
              <a:gd name="connsiteY184" fmla="*/ 71140 h 1695448"/>
              <a:gd name="connsiteX185" fmla="*/ 3720707 w 7700344"/>
              <a:gd name="connsiteY185" fmla="*/ 18106 h 1695448"/>
              <a:gd name="connsiteX186" fmla="*/ 3723033 w 7700344"/>
              <a:gd name="connsiteY186" fmla="*/ 18106 h 1695448"/>
              <a:gd name="connsiteX187" fmla="*/ 3734353 w 7700344"/>
              <a:gd name="connsiteY187" fmla="*/ 14005 h 1695448"/>
              <a:gd name="connsiteX188" fmla="*/ 3841577 w 7700344"/>
              <a:gd name="connsiteY188" fmla="*/ 133 h 169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7700344" h="1695448">
                <a:moveTo>
                  <a:pt x="530390" y="1404103"/>
                </a:moveTo>
                <a:lnTo>
                  <a:pt x="7172737" y="1410460"/>
                </a:lnTo>
                <a:lnTo>
                  <a:pt x="7197061" y="1410460"/>
                </a:lnTo>
                <a:cubicBezTo>
                  <a:pt x="7221385" y="1410184"/>
                  <a:pt x="7232331" y="1413777"/>
                  <a:pt x="7231723" y="1426492"/>
                </a:cubicBezTo>
                <a:cubicBezTo>
                  <a:pt x="7226249" y="1512459"/>
                  <a:pt x="7222601" y="1598702"/>
                  <a:pt x="7219561" y="1684945"/>
                </a:cubicBezTo>
                <a:cubicBezTo>
                  <a:pt x="7218953" y="1693514"/>
                  <a:pt x="7214087" y="1695448"/>
                  <a:pt x="7195237" y="1695448"/>
                </a:cubicBezTo>
                <a:lnTo>
                  <a:pt x="6866859" y="1695448"/>
                </a:lnTo>
                <a:cubicBezTo>
                  <a:pt x="6850440" y="1695448"/>
                  <a:pt x="6840711" y="1692961"/>
                  <a:pt x="6831589" y="1687432"/>
                </a:cubicBezTo>
                <a:lnTo>
                  <a:pt x="6676523" y="1598978"/>
                </a:lnTo>
                <a:cubicBezTo>
                  <a:pt x="6660711" y="1589856"/>
                  <a:pt x="6644293" y="1585710"/>
                  <a:pt x="6618143" y="1585710"/>
                </a:cubicBezTo>
                <a:lnTo>
                  <a:pt x="1024172" y="1587922"/>
                </a:lnTo>
                <a:cubicBezTo>
                  <a:pt x="1001673" y="1587922"/>
                  <a:pt x="986471" y="1591238"/>
                  <a:pt x="971875" y="1598702"/>
                </a:cubicBezTo>
                <a:cubicBezTo>
                  <a:pt x="914715" y="1628002"/>
                  <a:pt x="855727" y="1656473"/>
                  <a:pt x="797956" y="1685497"/>
                </a:cubicBezTo>
                <a:cubicBezTo>
                  <a:pt x="788835" y="1690197"/>
                  <a:pt x="780321" y="1693237"/>
                  <a:pt x="765119" y="1692684"/>
                </a:cubicBezTo>
                <a:cubicBezTo>
                  <a:pt x="679377" y="1691026"/>
                  <a:pt x="593025" y="1689920"/>
                  <a:pt x="506674" y="1689091"/>
                </a:cubicBezTo>
                <a:cubicBezTo>
                  <a:pt x="486607" y="1688815"/>
                  <a:pt x="479918" y="1686603"/>
                  <a:pt x="479309" y="1676928"/>
                </a:cubicBezTo>
                <a:cubicBezTo>
                  <a:pt x="475661" y="1592068"/>
                  <a:pt x="470797" y="1507484"/>
                  <a:pt x="465323" y="1422899"/>
                </a:cubicBezTo>
                <a:cubicBezTo>
                  <a:pt x="464715" y="1408249"/>
                  <a:pt x="490864" y="1408525"/>
                  <a:pt x="509106" y="1404379"/>
                </a:cubicBezTo>
                <a:cubicBezTo>
                  <a:pt x="514580" y="1402997"/>
                  <a:pt x="523093" y="1404103"/>
                  <a:pt x="530390" y="1404103"/>
                </a:cubicBezTo>
                <a:close/>
                <a:moveTo>
                  <a:pt x="1075862" y="1123814"/>
                </a:moveTo>
                <a:cubicBezTo>
                  <a:pt x="2551127" y="1126578"/>
                  <a:pt x="4027002" y="1129066"/>
                  <a:pt x="5502268" y="1131277"/>
                </a:cubicBezTo>
                <a:cubicBezTo>
                  <a:pt x="5921861" y="1131830"/>
                  <a:pt x="6341455" y="1132107"/>
                  <a:pt x="6761049" y="1132107"/>
                </a:cubicBezTo>
                <a:cubicBezTo>
                  <a:pt x="6785981" y="1132107"/>
                  <a:pt x="6797534" y="1135977"/>
                  <a:pt x="6807872" y="1145928"/>
                </a:cubicBezTo>
                <a:cubicBezTo>
                  <a:pt x="6883277" y="1216414"/>
                  <a:pt x="6960507" y="1286348"/>
                  <a:pt x="7035304" y="1356835"/>
                </a:cubicBezTo>
                <a:cubicBezTo>
                  <a:pt x="7049898" y="1370379"/>
                  <a:pt x="7067533" y="1380331"/>
                  <a:pt x="7099155" y="1385859"/>
                </a:cubicBezTo>
                <a:cubicBezTo>
                  <a:pt x="7119223" y="1389176"/>
                  <a:pt x="7138074" y="1394428"/>
                  <a:pt x="7157533" y="1398574"/>
                </a:cubicBezTo>
                <a:cubicBezTo>
                  <a:pt x="7157533" y="1399127"/>
                  <a:pt x="7156926" y="1399956"/>
                  <a:pt x="7156317" y="1400786"/>
                </a:cubicBezTo>
                <a:cubicBezTo>
                  <a:pt x="4953756" y="1398851"/>
                  <a:pt x="2751194" y="1396916"/>
                  <a:pt x="538903" y="1394704"/>
                </a:cubicBezTo>
                <a:cubicBezTo>
                  <a:pt x="585728" y="1382266"/>
                  <a:pt x="624647" y="1371762"/>
                  <a:pt x="664173" y="1361811"/>
                </a:cubicBezTo>
                <a:cubicBezTo>
                  <a:pt x="684241" y="1356835"/>
                  <a:pt x="699445" y="1350477"/>
                  <a:pt x="712822" y="1341908"/>
                </a:cubicBezTo>
                <a:cubicBezTo>
                  <a:pt x="817416" y="1273080"/>
                  <a:pt x="922619" y="1204528"/>
                  <a:pt x="1027214" y="1135700"/>
                </a:cubicBezTo>
                <a:cubicBezTo>
                  <a:pt x="1039982" y="1127407"/>
                  <a:pt x="1052753" y="1123814"/>
                  <a:pt x="1075862" y="1123814"/>
                </a:cubicBezTo>
                <a:close/>
                <a:moveTo>
                  <a:pt x="6273954" y="907655"/>
                </a:moveTo>
                <a:cubicBezTo>
                  <a:pt x="6291589" y="907378"/>
                  <a:pt x="6295846" y="910142"/>
                  <a:pt x="6295846" y="917606"/>
                </a:cubicBezTo>
                <a:cubicBezTo>
                  <a:pt x="6302332" y="949808"/>
                  <a:pt x="6313987" y="1068346"/>
                  <a:pt x="6312873" y="1100871"/>
                </a:cubicBezTo>
                <a:cubicBezTo>
                  <a:pt x="6313481" y="1109440"/>
                  <a:pt x="6310441" y="1113034"/>
                  <a:pt x="6289157" y="1112758"/>
                </a:cubicBezTo>
                <a:cubicBezTo>
                  <a:pt x="6245373" y="1111928"/>
                  <a:pt x="6202197" y="1111928"/>
                  <a:pt x="6158413" y="1112758"/>
                </a:cubicBezTo>
                <a:cubicBezTo>
                  <a:pt x="6138955" y="1113034"/>
                  <a:pt x="6135306" y="1109993"/>
                  <a:pt x="6135306" y="1101977"/>
                </a:cubicBezTo>
                <a:cubicBezTo>
                  <a:pt x="6136522" y="1040612"/>
                  <a:pt x="6137130" y="979524"/>
                  <a:pt x="6137130" y="918159"/>
                </a:cubicBezTo>
                <a:cubicBezTo>
                  <a:pt x="6137130" y="910695"/>
                  <a:pt x="6140171" y="907655"/>
                  <a:pt x="6158413" y="907931"/>
                </a:cubicBezTo>
                <a:cubicBezTo>
                  <a:pt x="6196725" y="908484"/>
                  <a:pt x="6235644" y="908207"/>
                  <a:pt x="6273954" y="907655"/>
                </a:cubicBezTo>
                <a:close/>
                <a:moveTo>
                  <a:pt x="1492416" y="905720"/>
                </a:moveTo>
                <a:cubicBezTo>
                  <a:pt x="1539846" y="905996"/>
                  <a:pt x="1587888" y="906273"/>
                  <a:pt x="1635320" y="905720"/>
                </a:cubicBezTo>
                <a:cubicBezTo>
                  <a:pt x="1652348" y="905443"/>
                  <a:pt x="1655388" y="908484"/>
                  <a:pt x="1655388" y="915118"/>
                </a:cubicBezTo>
                <a:cubicBezTo>
                  <a:pt x="1654780" y="945524"/>
                  <a:pt x="1655388" y="975930"/>
                  <a:pt x="1655388" y="1006337"/>
                </a:cubicBezTo>
                <a:cubicBezTo>
                  <a:pt x="1659036" y="1006060"/>
                  <a:pt x="1662077" y="1006060"/>
                  <a:pt x="1665118" y="1006060"/>
                </a:cubicBezTo>
                <a:cubicBezTo>
                  <a:pt x="1665118" y="1035084"/>
                  <a:pt x="1664511" y="1064108"/>
                  <a:pt x="1665726" y="1093132"/>
                </a:cubicBezTo>
                <a:cubicBezTo>
                  <a:pt x="1666334" y="1101701"/>
                  <a:pt x="1661469" y="1104189"/>
                  <a:pt x="1642617" y="1103912"/>
                </a:cubicBezTo>
                <a:cubicBezTo>
                  <a:pt x="1597009" y="1103360"/>
                  <a:pt x="1551401" y="1103360"/>
                  <a:pt x="1505792" y="1103912"/>
                </a:cubicBezTo>
                <a:cubicBezTo>
                  <a:pt x="1489982" y="1103912"/>
                  <a:pt x="1482685" y="1102807"/>
                  <a:pt x="1482078" y="1094514"/>
                </a:cubicBezTo>
                <a:cubicBezTo>
                  <a:pt x="1479644" y="1034808"/>
                  <a:pt x="1476604" y="974825"/>
                  <a:pt x="1472347" y="915118"/>
                </a:cubicBezTo>
                <a:cubicBezTo>
                  <a:pt x="1471739" y="907655"/>
                  <a:pt x="1476604" y="905720"/>
                  <a:pt x="1492416" y="905720"/>
                </a:cubicBezTo>
                <a:close/>
                <a:moveTo>
                  <a:pt x="4281191" y="704211"/>
                </a:moveTo>
                <a:cubicBezTo>
                  <a:pt x="4521392" y="704211"/>
                  <a:pt x="4761595" y="704211"/>
                  <a:pt x="5001188" y="704211"/>
                </a:cubicBezTo>
                <a:cubicBezTo>
                  <a:pt x="5002406" y="705040"/>
                  <a:pt x="5002406" y="705316"/>
                  <a:pt x="5002406" y="705869"/>
                </a:cubicBezTo>
                <a:cubicBezTo>
                  <a:pt x="5246257" y="705869"/>
                  <a:pt x="5490715" y="706146"/>
                  <a:pt x="5734566" y="705593"/>
                </a:cubicBezTo>
                <a:cubicBezTo>
                  <a:pt x="5758283" y="705593"/>
                  <a:pt x="5764971" y="708357"/>
                  <a:pt x="5764971" y="719137"/>
                </a:cubicBezTo>
                <a:cubicBezTo>
                  <a:pt x="5764971" y="745397"/>
                  <a:pt x="5767404" y="771657"/>
                  <a:pt x="5770444" y="797917"/>
                </a:cubicBezTo>
                <a:cubicBezTo>
                  <a:pt x="5771661" y="806210"/>
                  <a:pt x="5766188" y="808697"/>
                  <a:pt x="5748552" y="810079"/>
                </a:cubicBezTo>
                <a:cubicBezTo>
                  <a:pt x="5595309" y="821413"/>
                  <a:pt x="5442066" y="833575"/>
                  <a:pt x="5288216" y="844355"/>
                </a:cubicBezTo>
                <a:cubicBezTo>
                  <a:pt x="5150175" y="854030"/>
                  <a:pt x="5012135" y="862599"/>
                  <a:pt x="4874094" y="870338"/>
                </a:cubicBezTo>
                <a:cubicBezTo>
                  <a:pt x="4754905" y="877249"/>
                  <a:pt x="4635108" y="882778"/>
                  <a:pt x="4515311" y="888306"/>
                </a:cubicBezTo>
                <a:cubicBezTo>
                  <a:pt x="4445988" y="891623"/>
                  <a:pt x="4376055" y="893281"/>
                  <a:pt x="4306731" y="896598"/>
                </a:cubicBezTo>
                <a:cubicBezTo>
                  <a:pt x="4279366" y="897980"/>
                  <a:pt x="4269029" y="896046"/>
                  <a:pt x="4267812" y="881672"/>
                </a:cubicBezTo>
                <a:cubicBezTo>
                  <a:pt x="4262339" y="828323"/>
                  <a:pt x="4252610" y="775251"/>
                  <a:pt x="4245312" y="721901"/>
                </a:cubicBezTo>
                <a:cubicBezTo>
                  <a:pt x="4242880" y="704211"/>
                  <a:pt x="4243488" y="704211"/>
                  <a:pt x="4281191" y="704211"/>
                </a:cubicBezTo>
                <a:close/>
                <a:moveTo>
                  <a:pt x="2014169" y="703658"/>
                </a:moveTo>
                <a:cubicBezTo>
                  <a:pt x="2247074" y="703934"/>
                  <a:pt x="2479978" y="703934"/>
                  <a:pt x="2712883" y="703934"/>
                </a:cubicBezTo>
                <a:cubicBezTo>
                  <a:pt x="2944572" y="703934"/>
                  <a:pt x="3176870" y="704211"/>
                  <a:pt x="3408559" y="703658"/>
                </a:cubicBezTo>
                <a:cubicBezTo>
                  <a:pt x="3432274" y="703658"/>
                  <a:pt x="3438964" y="706146"/>
                  <a:pt x="3437139" y="717202"/>
                </a:cubicBezTo>
                <a:cubicBezTo>
                  <a:pt x="3428018" y="776357"/>
                  <a:pt x="3420112" y="835510"/>
                  <a:pt x="3412814" y="894940"/>
                </a:cubicBezTo>
                <a:cubicBezTo>
                  <a:pt x="3412207" y="900192"/>
                  <a:pt x="3409166" y="901850"/>
                  <a:pt x="3397004" y="901574"/>
                </a:cubicBezTo>
                <a:cubicBezTo>
                  <a:pt x="3261397" y="897980"/>
                  <a:pt x="3127004" y="891900"/>
                  <a:pt x="2992004" y="884713"/>
                </a:cubicBezTo>
                <a:cubicBezTo>
                  <a:pt x="2829640" y="875867"/>
                  <a:pt x="2667883" y="863981"/>
                  <a:pt x="2506127" y="853201"/>
                </a:cubicBezTo>
                <a:cubicBezTo>
                  <a:pt x="2367479" y="843802"/>
                  <a:pt x="2228222" y="835510"/>
                  <a:pt x="2088967" y="826941"/>
                </a:cubicBezTo>
                <a:cubicBezTo>
                  <a:pt x="2062210" y="825283"/>
                  <a:pt x="2034844" y="823624"/>
                  <a:pt x="2007480" y="823071"/>
                </a:cubicBezTo>
                <a:cubicBezTo>
                  <a:pt x="1989237" y="822795"/>
                  <a:pt x="1986804" y="819754"/>
                  <a:pt x="1986804" y="812291"/>
                </a:cubicBezTo>
                <a:cubicBezTo>
                  <a:pt x="1988021" y="779950"/>
                  <a:pt x="1988628" y="747885"/>
                  <a:pt x="1987412" y="715544"/>
                </a:cubicBezTo>
                <a:cubicBezTo>
                  <a:pt x="1986804" y="705869"/>
                  <a:pt x="1992885" y="703381"/>
                  <a:pt x="2014169" y="703658"/>
                </a:cubicBezTo>
                <a:close/>
                <a:moveTo>
                  <a:pt x="3850172" y="702109"/>
                </a:moveTo>
                <a:cubicBezTo>
                  <a:pt x="3756004" y="702109"/>
                  <a:pt x="3679665" y="778448"/>
                  <a:pt x="3679665" y="872616"/>
                </a:cubicBezTo>
                <a:cubicBezTo>
                  <a:pt x="3679665" y="966784"/>
                  <a:pt x="3756004" y="1043123"/>
                  <a:pt x="3850172" y="1043123"/>
                </a:cubicBezTo>
                <a:cubicBezTo>
                  <a:pt x="3944340" y="1043123"/>
                  <a:pt x="4020679" y="966784"/>
                  <a:pt x="4020679" y="872616"/>
                </a:cubicBezTo>
                <a:cubicBezTo>
                  <a:pt x="4020679" y="778448"/>
                  <a:pt x="3944340" y="702109"/>
                  <a:pt x="3850172" y="702109"/>
                </a:cubicBezTo>
                <a:close/>
                <a:moveTo>
                  <a:pt x="6585305" y="598342"/>
                </a:moveTo>
                <a:cubicBezTo>
                  <a:pt x="6610237" y="598342"/>
                  <a:pt x="6617535" y="600830"/>
                  <a:pt x="6616925" y="612440"/>
                </a:cubicBezTo>
                <a:cubicBezTo>
                  <a:pt x="6614494" y="691772"/>
                  <a:pt x="6614494" y="770828"/>
                  <a:pt x="6613277" y="850160"/>
                </a:cubicBezTo>
                <a:cubicBezTo>
                  <a:pt x="6612670" y="881119"/>
                  <a:pt x="6578615" y="896875"/>
                  <a:pt x="6511115" y="897151"/>
                </a:cubicBezTo>
                <a:cubicBezTo>
                  <a:pt x="6304359" y="897980"/>
                  <a:pt x="6097603" y="898810"/>
                  <a:pt x="5890847" y="899639"/>
                </a:cubicBezTo>
                <a:cubicBezTo>
                  <a:pt x="5869563" y="899639"/>
                  <a:pt x="5848279" y="899086"/>
                  <a:pt x="5828820" y="894663"/>
                </a:cubicBezTo>
                <a:cubicBezTo>
                  <a:pt x="5803280" y="888582"/>
                  <a:pt x="5795375" y="877802"/>
                  <a:pt x="5794158" y="865916"/>
                </a:cubicBezTo>
                <a:cubicBezTo>
                  <a:pt x="5789901" y="804827"/>
                  <a:pt x="5786253" y="743462"/>
                  <a:pt x="5782604" y="682374"/>
                </a:cubicBezTo>
                <a:lnTo>
                  <a:pt x="5782346" y="680811"/>
                </a:lnTo>
                <a:lnTo>
                  <a:pt x="5777512" y="656805"/>
                </a:lnTo>
                <a:lnTo>
                  <a:pt x="5778348" y="631513"/>
                </a:lnTo>
                <a:lnTo>
                  <a:pt x="5778347" y="631513"/>
                </a:lnTo>
                <a:cubicBezTo>
                  <a:pt x="5773483" y="598619"/>
                  <a:pt x="5773483" y="598619"/>
                  <a:pt x="5846455" y="598619"/>
                </a:cubicBezTo>
                <a:cubicBezTo>
                  <a:pt x="6092738" y="598619"/>
                  <a:pt x="6339021" y="598895"/>
                  <a:pt x="6585305" y="598342"/>
                </a:cubicBezTo>
                <a:close/>
                <a:moveTo>
                  <a:pt x="1943020" y="598066"/>
                </a:moveTo>
                <a:cubicBezTo>
                  <a:pt x="1962479" y="598066"/>
                  <a:pt x="1968560" y="600001"/>
                  <a:pt x="1967953" y="609122"/>
                </a:cubicBezTo>
                <a:cubicBezTo>
                  <a:pt x="1966127" y="692325"/>
                  <a:pt x="1966127" y="775804"/>
                  <a:pt x="1965520" y="859005"/>
                </a:cubicBezTo>
                <a:cubicBezTo>
                  <a:pt x="1965520" y="884713"/>
                  <a:pt x="1945452" y="893557"/>
                  <a:pt x="1888291" y="893557"/>
                </a:cubicBezTo>
                <a:cubicBezTo>
                  <a:pt x="1659641" y="894663"/>
                  <a:pt x="1430994" y="895492"/>
                  <a:pt x="1201738" y="896598"/>
                </a:cubicBezTo>
                <a:cubicBezTo>
                  <a:pt x="1158562" y="896875"/>
                  <a:pt x="1137279" y="888029"/>
                  <a:pt x="1131198" y="866745"/>
                </a:cubicBezTo>
                <a:cubicBezTo>
                  <a:pt x="1130589" y="864810"/>
                  <a:pt x="1130589" y="867298"/>
                  <a:pt x="1130589" y="865363"/>
                </a:cubicBezTo>
                <a:cubicBezTo>
                  <a:pt x="1128157" y="777186"/>
                  <a:pt x="1129373" y="689008"/>
                  <a:pt x="1129982" y="600830"/>
                </a:cubicBezTo>
                <a:cubicBezTo>
                  <a:pt x="1129373" y="600554"/>
                  <a:pt x="1131198" y="599724"/>
                  <a:pt x="1132414" y="598895"/>
                </a:cubicBezTo>
                <a:cubicBezTo>
                  <a:pt x="1288089" y="598619"/>
                  <a:pt x="1444373" y="598619"/>
                  <a:pt x="1600048" y="598342"/>
                </a:cubicBezTo>
                <a:cubicBezTo>
                  <a:pt x="1714372" y="598342"/>
                  <a:pt x="1828696" y="598619"/>
                  <a:pt x="1943020" y="598066"/>
                </a:cubicBezTo>
                <a:close/>
                <a:moveTo>
                  <a:pt x="4731189" y="446865"/>
                </a:moveTo>
                <a:cubicBezTo>
                  <a:pt x="5711457" y="447141"/>
                  <a:pt x="6691723" y="447141"/>
                  <a:pt x="7675031" y="447141"/>
                </a:cubicBezTo>
                <a:cubicBezTo>
                  <a:pt x="7594153" y="488880"/>
                  <a:pt x="7515100" y="529515"/>
                  <a:pt x="7437263" y="570425"/>
                </a:cubicBezTo>
                <a:cubicBezTo>
                  <a:pt x="7423275" y="577611"/>
                  <a:pt x="7409289" y="578993"/>
                  <a:pt x="7389830" y="578993"/>
                </a:cubicBezTo>
                <a:cubicBezTo>
                  <a:pt x="6614494" y="578717"/>
                  <a:pt x="5839159" y="578440"/>
                  <a:pt x="5063823" y="578164"/>
                </a:cubicBezTo>
                <a:cubicBezTo>
                  <a:pt x="5026728" y="578164"/>
                  <a:pt x="4983553" y="582587"/>
                  <a:pt x="4953148" y="575953"/>
                </a:cubicBezTo>
                <a:cubicBezTo>
                  <a:pt x="4922743" y="569042"/>
                  <a:pt x="4904499" y="551075"/>
                  <a:pt x="4881999" y="537531"/>
                </a:cubicBezTo>
                <a:cubicBezTo>
                  <a:pt x="4831526" y="508231"/>
                  <a:pt x="4781662" y="478653"/>
                  <a:pt x="4731797" y="449076"/>
                </a:cubicBezTo>
                <a:cubicBezTo>
                  <a:pt x="4731189" y="448800"/>
                  <a:pt x="4731797" y="448247"/>
                  <a:pt x="4731189" y="446865"/>
                </a:cubicBezTo>
                <a:close/>
                <a:moveTo>
                  <a:pt x="20796" y="446588"/>
                </a:moveTo>
                <a:cubicBezTo>
                  <a:pt x="1005928" y="446588"/>
                  <a:pt x="1985588" y="446588"/>
                  <a:pt x="2969504" y="446588"/>
                </a:cubicBezTo>
                <a:cubicBezTo>
                  <a:pt x="2944572" y="459580"/>
                  <a:pt x="2921464" y="471189"/>
                  <a:pt x="2898965" y="483075"/>
                </a:cubicBezTo>
                <a:cubicBezTo>
                  <a:pt x="2841802" y="512376"/>
                  <a:pt x="2784640" y="541676"/>
                  <a:pt x="2728694" y="571253"/>
                </a:cubicBezTo>
                <a:cubicBezTo>
                  <a:pt x="2717748" y="577058"/>
                  <a:pt x="2706194" y="578993"/>
                  <a:pt x="2689775" y="578993"/>
                </a:cubicBezTo>
                <a:cubicBezTo>
                  <a:pt x="1883427" y="578717"/>
                  <a:pt x="1076469" y="578440"/>
                  <a:pt x="270119" y="578440"/>
                </a:cubicBezTo>
                <a:cubicBezTo>
                  <a:pt x="252485" y="578440"/>
                  <a:pt x="240932" y="576229"/>
                  <a:pt x="229984" y="569595"/>
                </a:cubicBezTo>
                <a:cubicBezTo>
                  <a:pt x="161877" y="528962"/>
                  <a:pt x="93161" y="488880"/>
                  <a:pt x="20796" y="446588"/>
                </a:cubicBezTo>
                <a:close/>
                <a:moveTo>
                  <a:pt x="7668951" y="345419"/>
                </a:moveTo>
                <a:cubicBezTo>
                  <a:pt x="7693275" y="345419"/>
                  <a:pt x="7702397" y="347354"/>
                  <a:pt x="7699965" y="359240"/>
                </a:cubicBezTo>
                <a:cubicBezTo>
                  <a:pt x="7695709" y="380801"/>
                  <a:pt x="7693885" y="402362"/>
                  <a:pt x="7694492" y="424199"/>
                </a:cubicBezTo>
                <a:cubicBezTo>
                  <a:pt x="7695101" y="435256"/>
                  <a:pt x="7685979" y="436638"/>
                  <a:pt x="7664695" y="436361"/>
                </a:cubicBezTo>
                <a:cubicBezTo>
                  <a:pt x="7366723" y="436085"/>
                  <a:pt x="7068751" y="436085"/>
                  <a:pt x="6770779" y="436085"/>
                </a:cubicBezTo>
                <a:cubicBezTo>
                  <a:pt x="6095172" y="436085"/>
                  <a:pt x="5418957" y="436085"/>
                  <a:pt x="4743351" y="436361"/>
                </a:cubicBezTo>
                <a:cubicBezTo>
                  <a:pt x="4715378" y="436361"/>
                  <a:pt x="4704431" y="434150"/>
                  <a:pt x="4706256" y="420329"/>
                </a:cubicBezTo>
                <a:cubicBezTo>
                  <a:pt x="4709297" y="400151"/>
                  <a:pt x="4707473" y="379696"/>
                  <a:pt x="4705648" y="359517"/>
                </a:cubicBezTo>
                <a:cubicBezTo>
                  <a:pt x="4704431" y="348736"/>
                  <a:pt x="4710513" y="345972"/>
                  <a:pt x="4734837" y="345972"/>
                </a:cubicBezTo>
                <a:cubicBezTo>
                  <a:pt x="5089363" y="346248"/>
                  <a:pt x="5443889" y="346248"/>
                  <a:pt x="5799023" y="345972"/>
                </a:cubicBezTo>
                <a:cubicBezTo>
                  <a:pt x="5934023" y="345972"/>
                  <a:pt x="6068415" y="345972"/>
                  <a:pt x="6203414" y="345972"/>
                </a:cubicBezTo>
                <a:cubicBezTo>
                  <a:pt x="6204023" y="346248"/>
                  <a:pt x="6204023" y="345972"/>
                  <a:pt x="6204023" y="345695"/>
                </a:cubicBezTo>
                <a:cubicBezTo>
                  <a:pt x="6692333" y="345695"/>
                  <a:pt x="7180642" y="345695"/>
                  <a:pt x="7668951" y="345419"/>
                </a:cubicBezTo>
                <a:close/>
                <a:moveTo>
                  <a:pt x="2964640" y="345419"/>
                </a:moveTo>
                <a:cubicBezTo>
                  <a:pt x="2988356" y="345419"/>
                  <a:pt x="2995046" y="347907"/>
                  <a:pt x="2993222" y="358687"/>
                </a:cubicBezTo>
                <a:cubicBezTo>
                  <a:pt x="2989573" y="381631"/>
                  <a:pt x="2988965" y="404573"/>
                  <a:pt x="2987749" y="427793"/>
                </a:cubicBezTo>
                <a:cubicBezTo>
                  <a:pt x="2987749" y="434150"/>
                  <a:pt x="2983492" y="437191"/>
                  <a:pt x="2968897" y="436361"/>
                </a:cubicBezTo>
                <a:cubicBezTo>
                  <a:pt x="2964032" y="436085"/>
                  <a:pt x="2958559" y="436361"/>
                  <a:pt x="2953694" y="436361"/>
                </a:cubicBezTo>
                <a:cubicBezTo>
                  <a:pt x="1981939" y="436361"/>
                  <a:pt x="1010185" y="436361"/>
                  <a:pt x="39039" y="436638"/>
                </a:cubicBezTo>
                <a:cubicBezTo>
                  <a:pt x="8634" y="436638"/>
                  <a:pt x="-1096" y="433597"/>
                  <a:pt x="728" y="419500"/>
                </a:cubicBezTo>
                <a:cubicBezTo>
                  <a:pt x="3161" y="399322"/>
                  <a:pt x="2553" y="378866"/>
                  <a:pt x="120" y="358687"/>
                </a:cubicBezTo>
                <a:cubicBezTo>
                  <a:pt x="-1096" y="347630"/>
                  <a:pt x="6809" y="346248"/>
                  <a:pt x="28701" y="346248"/>
                </a:cubicBezTo>
                <a:cubicBezTo>
                  <a:pt x="518227" y="346525"/>
                  <a:pt x="1007144" y="346525"/>
                  <a:pt x="1496671" y="346525"/>
                </a:cubicBezTo>
                <a:cubicBezTo>
                  <a:pt x="1496671" y="346248"/>
                  <a:pt x="1496671" y="345972"/>
                  <a:pt x="1496671" y="345695"/>
                </a:cubicBezTo>
                <a:cubicBezTo>
                  <a:pt x="1986195" y="345695"/>
                  <a:pt x="2475115" y="345695"/>
                  <a:pt x="2964640" y="345419"/>
                </a:cubicBezTo>
                <a:close/>
                <a:moveTo>
                  <a:pt x="3850172" y="103055"/>
                </a:moveTo>
                <a:cubicBezTo>
                  <a:pt x="3756004" y="103055"/>
                  <a:pt x="3679665" y="179394"/>
                  <a:pt x="3679665" y="273562"/>
                </a:cubicBezTo>
                <a:lnTo>
                  <a:pt x="3679665" y="599054"/>
                </a:lnTo>
                <a:lnTo>
                  <a:pt x="3738485" y="599054"/>
                </a:lnTo>
                <a:lnTo>
                  <a:pt x="3850173" y="223783"/>
                </a:lnTo>
                <a:lnTo>
                  <a:pt x="3961861" y="599054"/>
                </a:lnTo>
                <a:lnTo>
                  <a:pt x="4020679" y="599054"/>
                </a:lnTo>
                <a:lnTo>
                  <a:pt x="4020679" y="273562"/>
                </a:lnTo>
                <a:cubicBezTo>
                  <a:pt x="4020679" y="179394"/>
                  <a:pt x="3944340" y="103055"/>
                  <a:pt x="3850172" y="103055"/>
                </a:cubicBezTo>
                <a:close/>
                <a:moveTo>
                  <a:pt x="3841577" y="133"/>
                </a:moveTo>
                <a:cubicBezTo>
                  <a:pt x="3867222" y="-433"/>
                  <a:pt x="3894131" y="793"/>
                  <a:pt x="3922407" y="4042"/>
                </a:cubicBezTo>
                <a:cubicBezTo>
                  <a:pt x="4009975" y="13992"/>
                  <a:pt x="4061056" y="42740"/>
                  <a:pt x="4098758" y="77845"/>
                </a:cubicBezTo>
                <a:cubicBezTo>
                  <a:pt x="4118217" y="95812"/>
                  <a:pt x="4118826" y="115162"/>
                  <a:pt x="4121866" y="134235"/>
                </a:cubicBezTo>
                <a:cubicBezTo>
                  <a:pt x="4133420" y="211908"/>
                  <a:pt x="4143150" y="289582"/>
                  <a:pt x="4154704" y="366979"/>
                </a:cubicBezTo>
                <a:cubicBezTo>
                  <a:pt x="4165650" y="444929"/>
                  <a:pt x="4177813" y="523156"/>
                  <a:pt x="4189366" y="601106"/>
                </a:cubicBezTo>
                <a:cubicBezTo>
                  <a:pt x="4198488" y="664129"/>
                  <a:pt x="4206393" y="726876"/>
                  <a:pt x="4215515" y="789900"/>
                </a:cubicBezTo>
                <a:cubicBezTo>
                  <a:pt x="4226461" y="867850"/>
                  <a:pt x="4238623" y="946076"/>
                  <a:pt x="4250177" y="1024026"/>
                </a:cubicBezTo>
                <a:cubicBezTo>
                  <a:pt x="4253826" y="1050562"/>
                  <a:pt x="4256867" y="1077375"/>
                  <a:pt x="4261122" y="1103911"/>
                </a:cubicBezTo>
                <a:cubicBezTo>
                  <a:pt x="4261731" y="1108887"/>
                  <a:pt x="4259298" y="1110545"/>
                  <a:pt x="4248960" y="1110269"/>
                </a:cubicBezTo>
                <a:cubicBezTo>
                  <a:pt x="4242880" y="1109992"/>
                  <a:pt x="4236799" y="1110269"/>
                  <a:pt x="4230718" y="1110269"/>
                </a:cubicBezTo>
                <a:cubicBezTo>
                  <a:pt x="4101191" y="1110269"/>
                  <a:pt x="3971056" y="1110269"/>
                  <a:pt x="3841530" y="1110269"/>
                </a:cubicBezTo>
                <a:cubicBezTo>
                  <a:pt x="3840921" y="1109992"/>
                  <a:pt x="3840921" y="1109716"/>
                  <a:pt x="3840921" y="1109716"/>
                </a:cubicBezTo>
                <a:cubicBezTo>
                  <a:pt x="3711394" y="1109716"/>
                  <a:pt x="3581260" y="1109439"/>
                  <a:pt x="3451733" y="1109992"/>
                </a:cubicBezTo>
                <a:cubicBezTo>
                  <a:pt x="3430450" y="1109992"/>
                  <a:pt x="3421936" y="1108610"/>
                  <a:pt x="3423760" y="1097554"/>
                </a:cubicBezTo>
                <a:cubicBezTo>
                  <a:pt x="3435922" y="1016287"/>
                  <a:pt x="3447476" y="935020"/>
                  <a:pt x="3459031" y="853753"/>
                </a:cubicBezTo>
                <a:cubicBezTo>
                  <a:pt x="3468152" y="788517"/>
                  <a:pt x="3476666" y="723283"/>
                  <a:pt x="3485178" y="658048"/>
                </a:cubicBezTo>
                <a:cubicBezTo>
                  <a:pt x="3496125" y="576781"/>
                  <a:pt x="3508287" y="495514"/>
                  <a:pt x="3519233" y="414247"/>
                </a:cubicBezTo>
                <a:lnTo>
                  <a:pt x="3539639" y="266043"/>
                </a:lnTo>
                <a:lnTo>
                  <a:pt x="3539639" y="199174"/>
                </a:lnTo>
                <a:cubicBezTo>
                  <a:pt x="3539639" y="174174"/>
                  <a:pt x="3544706" y="150357"/>
                  <a:pt x="3553869" y="128694"/>
                </a:cubicBezTo>
                <a:lnTo>
                  <a:pt x="3559957" y="119664"/>
                </a:lnTo>
                <a:lnTo>
                  <a:pt x="3560584" y="115162"/>
                </a:lnTo>
                <a:lnTo>
                  <a:pt x="3579381" y="90855"/>
                </a:lnTo>
                <a:lnTo>
                  <a:pt x="3592673" y="71140"/>
                </a:lnTo>
                <a:cubicBezTo>
                  <a:pt x="3625440" y="38373"/>
                  <a:pt x="3670707" y="18106"/>
                  <a:pt x="3720707" y="18106"/>
                </a:cubicBezTo>
                <a:lnTo>
                  <a:pt x="3723033" y="18106"/>
                </a:lnTo>
                <a:lnTo>
                  <a:pt x="3734353" y="14005"/>
                </a:lnTo>
                <a:cubicBezTo>
                  <a:pt x="3767486" y="5863"/>
                  <a:pt x="3803110" y="982"/>
                  <a:pt x="3841577" y="133"/>
                </a:cubicBezTo>
                <a:close/>
              </a:path>
            </a:pathLst>
          </a:custGeom>
          <a:solidFill>
            <a:srgbClr val="4A5D62"/>
          </a:solidFill>
          <a:ln w="52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5C514-2922-42BE-8823-61ED9A635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00" y="3416850"/>
            <a:ext cx="832486" cy="2366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F6BF12-B860-4C35-82FC-B800AED79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015" y="3335570"/>
            <a:ext cx="832486" cy="236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840048-990B-430C-A108-71735BFF0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100" y="3272070"/>
            <a:ext cx="832486" cy="236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BF2B8E-A2C1-4C43-A699-0CAC4FD2A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990" y="3440980"/>
            <a:ext cx="832486" cy="236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51151F-8663-4807-9973-DB68E9E2A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05" y="3370495"/>
            <a:ext cx="832486" cy="2366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3A87DC-291C-4F49-B61E-36A5222B8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685" y="3309535"/>
            <a:ext cx="832486" cy="2366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2FA9D9-F542-4D08-8A43-24F25A325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895" y="3242860"/>
            <a:ext cx="832486" cy="236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7D923E-7534-4747-A4F3-D2107C6C5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415" y="3167295"/>
            <a:ext cx="832486" cy="2366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DE6409-0BC0-47C9-B3C2-47A08E6ED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855" y="3093635"/>
            <a:ext cx="832486" cy="2366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AC2C3B-6DE4-488B-A1C9-EE238F457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005" y="3033310"/>
            <a:ext cx="832486" cy="2366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E5F49B-530E-4FAF-89F8-ACE90F6B1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30" y="2972985"/>
            <a:ext cx="832486" cy="2366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8EE7DA-92E4-43F0-9A53-B06145F8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55" y="2899960"/>
            <a:ext cx="832486" cy="2366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46B36C-483A-4FA6-A5EE-4A6C0A01A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579" y="3385734"/>
            <a:ext cx="832486" cy="236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CA680C-C3D8-4265-AC3B-666A99DCB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062" y="3300009"/>
            <a:ext cx="832486" cy="2366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8D90AB5-8E74-4C9C-A162-D204C2B48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386" y="3230955"/>
            <a:ext cx="832486" cy="2366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D26A11-4C68-4D85-8958-9AE3402AA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12" y="3164279"/>
            <a:ext cx="832486" cy="2366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0C9BB8-9F4C-4720-87BF-33CAA8F88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518" y="3090460"/>
            <a:ext cx="832486" cy="2366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10F7E5-1FD6-4C65-9D13-434ACE422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530" y="3002354"/>
            <a:ext cx="832486" cy="2366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6DB013-EA60-4A92-B935-485804395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149" y="2923772"/>
            <a:ext cx="832486" cy="2366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C81E97-6E31-4EFE-A8A9-91A7E56BF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00" y="2840429"/>
            <a:ext cx="832486" cy="23660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70772EE-8134-4D22-A072-24C7B01EB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56" y="2766610"/>
            <a:ext cx="832486" cy="2366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3419B34-43B6-4633-85BB-32A532F13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574" y="2702316"/>
            <a:ext cx="832486" cy="2366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BDAAE8-D7AE-4B02-B449-197C73A3A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393" y="2616591"/>
            <a:ext cx="832486" cy="2366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B9FAB0A-13AE-4094-AA74-1DB321FE6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627" y="3418279"/>
            <a:ext cx="832486" cy="2366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540CB3E-EB31-4324-AAAE-4946B827C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127" y="3345254"/>
            <a:ext cx="832486" cy="2366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F2C940B-BD6B-4150-B5B3-8AFEC79C0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789" y="3261116"/>
            <a:ext cx="832486" cy="2366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60077E7-920F-4B48-A7AE-1521E3EA2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15" y="3442885"/>
            <a:ext cx="832486" cy="23660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363EA9A-98C1-4507-8FA5-CB86321E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240" y="3369860"/>
            <a:ext cx="832486" cy="23660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56E8D30-5A0B-4851-9205-1990A000C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990" y="3290485"/>
            <a:ext cx="832486" cy="23660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9C8619-2BBD-4ED8-A276-442FF1C2C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415" y="3201585"/>
            <a:ext cx="832486" cy="2366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4E305E3-765C-4219-9CC6-2C2742468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765" y="3436535"/>
            <a:ext cx="832486" cy="23660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044EE08-7FA3-4624-9C44-58E939D2F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015" y="3109510"/>
            <a:ext cx="832486" cy="23660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E068A0A-54E2-40BF-9815-93E00BA83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940" y="3020610"/>
            <a:ext cx="832486" cy="2366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2F57104-0E1C-47FE-8A1C-383773C1D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540" y="2928535"/>
            <a:ext cx="832486" cy="23660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3C605FB-F96E-42C3-9789-C62C929E1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390" y="2874560"/>
            <a:ext cx="832486" cy="23660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B9F0CC6-FEA8-4E87-AB98-4BC47882A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265" y="3347635"/>
            <a:ext cx="832486" cy="23660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CE7FF73-315C-4F2D-8083-90D41AD75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165" y="3265085"/>
            <a:ext cx="832486" cy="23660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CA4167F-6431-4485-AF0C-A16999006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40" y="3192060"/>
            <a:ext cx="832486" cy="23660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A5869CC-5F97-4873-BC0F-C776E7422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015" y="3112685"/>
            <a:ext cx="832486" cy="23660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234EF65-A13C-4B1C-B77F-07310E84C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965" y="3033310"/>
            <a:ext cx="832486" cy="23660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2A0F64C-6DAD-4BD5-A977-85D78F6B0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15" y="2947585"/>
            <a:ext cx="832486" cy="23660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F31365D-82BD-43F9-8CB0-D03E0B360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940" y="2871385"/>
            <a:ext cx="832486" cy="23660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9F65A3F-2E8A-4347-9D9F-84AE8BC1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15" y="2798360"/>
            <a:ext cx="832486" cy="23660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EB4DF95-EB96-4D83-8854-64B36AFF0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315" y="2722160"/>
            <a:ext cx="832486" cy="23660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77613BE-8069-447C-8860-161EA2931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615" y="2655485"/>
            <a:ext cx="832486" cy="236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1874" y="1608072"/>
            <a:ext cx="752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Ubuntu" panose="020B0504030602030204" pitchFamily="34" charset="0"/>
              </a:rPr>
              <a:t>Доходы</a:t>
            </a:r>
            <a:r>
              <a:rPr lang="en-US" sz="3200" b="1" dirty="0">
                <a:latin typeface="Ubuntu" panose="020B0504030602030204" pitchFamily="34" charset="0"/>
              </a:rPr>
              <a:t>				</a:t>
            </a:r>
            <a:r>
              <a:rPr lang="ru-RU" sz="3200" b="1" dirty="0">
                <a:latin typeface="Ubuntu" panose="020B0504030602030204" pitchFamily="34" charset="0"/>
              </a:rPr>
              <a:t>Расходы</a:t>
            </a:r>
            <a:endParaRPr lang="en-US" sz="3200" b="1" dirty="0">
              <a:latin typeface="Ubuntu" panose="020B05040306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5982" y="5746762"/>
            <a:ext cx="11079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Закон № 397/2003 о местных государственных финансах</a:t>
            </a:r>
          </a:p>
          <a:p>
            <a:r>
              <a:rPr lang="ru-RU" dirty="0"/>
              <a:t>Закон № 181/2014 о государственных финансах и бюджетно-налоговой ответственности</a:t>
            </a:r>
          </a:p>
          <a:p>
            <a:r>
              <a:rPr lang="ru-RU" dirty="0"/>
              <a:t>Циркуляр МФ № 02.06.2020 о разработке МПУ проектов бюджетов на 2021 год и сметы на 2022-2023 годы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19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FE651D1-4EBB-470C-85B5-CAD9BB2C3A28}"/>
              </a:ext>
            </a:extLst>
          </p:cNvPr>
          <p:cNvSpPr txBox="1"/>
          <p:nvPr/>
        </p:nvSpPr>
        <p:spPr>
          <a:xfrm>
            <a:off x="1601873" y="503102"/>
            <a:ext cx="9674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Ubuntu" panose="020B0504030602030204" pitchFamily="34" charset="0"/>
              </a:rPr>
              <a:t>Структура доходов</a:t>
            </a:r>
            <a:endParaRPr lang="en-GB" sz="2800" dirty="0">
              <a:latin typeface="Ubuntu" panose="020B0504030602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AD7F2B-7470-9E41-9ED7-0C0E2C781592}"/>
              </a:ext>
            </a:extLst>
          </p:cNvPr>
          <p:cNvSpPr/>
          <p:nvPr/>
        </p:nvSpPr>
        <p:spPr>
          <a:xfrm>
            <a:off x="1374370" y="3076554"/>
            <a:ext cx="45997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Ubuntu" panose="020B0504030602030204" pitchFamily="34" charset="0"/>
              </a:rPr>
              <a:t>Бюджет</a:t>
            </a:r>
            <a:r>
              <a:rPr lang="ro-MD" dirty="0">
                <a:latin typeface="Ubuntu" panose="020B050403060203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</a:rPr>
              <a:t>Гайдара зависит от трансфертов из государственного бюджета.</a:t>
            </a:r>
          </a:p>
          <a:p>
            <a:endParaRPr lang="ru-RU" dirty="0">
              <a:latin typeface="Ubuntu" panose="020B0504030602030204" pitchFamily="34" charset="0"/>
            </a:endParaRPr>
          </a:p>
          <a:p>
            <a:r>
              <a:rPr lang="ru-RU" dirty="0">
                <a:latin typeface="Ubuntu" panose="020B0504030602030204" pitchFamily="34" charset="0"/>
              </a:rPr>
              <a:t>Существует низкая способность собирать налоги на местном уровне: небольшое количество экономических агентов, которые могли бы принести доход в местный бюджет.</a:t>
            </a:r>
            <a:endParaRPr lang="en-GB" dirty="0">
              <a:latin typeface="Ubuntu" panose="020B05040306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84818" y="626644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Основные источники дохода</a:t>
            </a:r>
            <a:endParaRPr lang="en-US" sz="2000" b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010146"/>
              </p:ext>
            </p:extLst>
          </p:nvPr>
        </p:nvGraphicFramePr>
        <p:xfrm>
          <a:off x="6110515" y="1277257"/>
          <a:ext cx="5805714" cy="4989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950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FE651D1-4EBB-470C-85B5-CAD9BB2C3A28}"/>
              </a:ext>
            </a:extLst>
          </p:cNvPr>
          <p:cNvSpPr txBox="1"/>
          <p:nvPr/>
        </p:nvSpPr>
        <p:spPr>
          <a:xfrm>
            <a:off x="1454091" y="238538"/>
            <a:ext cx="775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Ubuntu" charset="0"/>
                <a:ea typeface="Ubuntu" charset="0"/>
                <a:cs typeface="Ubuntu" charset="0"/>
              </a:rPr>
              <a:t>Расходы бюджета мэрии Гайдар </a:t>
            </a:r>
            <a:endParaRPr lang="ro-RO" sz="2400" b="1" dirty="0">
              <a:latin typeface="Ubuntu" charset="0"/>
              <a:ea typeface="Ubuntu" charset="0"/>
              <a:cs typeface="Ubuntu" charset="0"/>
            </a:endParaRPr>
          </a:p>
        </p:txBody>
      </p:sp>
      <p:graphicFrame>
        <p:nvGraphicFramePr>
          <p:cNvPr id="6" name="Table 33">
            <a:extLst>
              <a:ext uri="{FF2B5EF4-FFF2-40B4-BE49-F238E27FC236}">
                <a16:creationId xmlns:a16="http://schemas.microsoft.com/office/drawing/2014/main" id="{8A6C3506-7404-0041-B28F-569E9A586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687242"/>
              </p:ext>
            </p:extLst>
          </p:nvPr>
        </p:nvGraphicFramePr>
        <p:xfrm>
          <a:off x="1670966" y="1289187"/>
          <a:ext cx="4473582" cy="5568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4667">
                  <a:extLst>
                    <a:ext uri="{9D8B030D-6E8A-4147-A177-3AD203B41FA5}">
                      <a16:colId xmlns:a16="http://schemas.microsoft.com/office/drawing/2014/main" val="4276848629"/>
                    </a:ext>
                  </a:extLst>
                </a:gridCol>
                <a:gridCol w="1198915">
                  <a:extLst>
                    <a:ext uri="{9D8B030D-6E8A-4147-A177-3AD203B41FA5}">
                      <a16:colId xmlns:a16="http://schemas.microsoft.com/office/drawing/2014/main" val="2791514531"/>
                    </a:ext>
                  </a:extLst>
                </a:gridCol>
              </a:tblGrid>
              <a:tr h="5623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Образование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4 470 000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116184"/>
                  </a:ext>
                </a:extLst>
              </a:tr>
              <a:tr h="689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Государственные услуги общего назначения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2 001 700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8605052"/>
                  </a:ext>
                </a:extLst>
              </a:tr>
              <a:tr h="5623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Культура, спорт, молодежь, культы и отдых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1 147 700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0660267"/>
                  </a:ext>
                </a:extLst>
              </a:tr>
              <a:tr h="689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Жилишно-комуналиное хозяйство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1 230 600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140007"/>
                  </a:ext>
                </a:extLst>
              </a:tr>
              <a:tr h="689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Ubuntu" panose="020B0504030602030204" pitchFamily="34" charset="0"/>
                        </a:rPr>
                        <a:t>Дорожный фонд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517 600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762229"/>
                  </a:ext>
                </a:extLst>
              </a:tr>
              <a:tr h="689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Социальная защита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123 000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994562"/>
                  </a:ext>
                </a:extLst>
              </a:tr>
              <a:tr h="5623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Национальная оборона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1 000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2025909"/>
                  </a:ext>
                </a:extLst>
              </a:tr>
              <a:tr h="5623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Пожарные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en-GB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211 700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2652187"/>
                  </a:ext>
                </a:extLst>
              </a:tr>
              <a:tr h="562393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lvl="0" algn="r"/>
                      <a:endParaRPr lang="en-GB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3259920"/>
                  </a:ext>
                </a:extLst>
              </a:tr>
            </a:tbl>
          </a:graphicData>
        </a:graphic>
      </p:graphicFrame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15EF17EC-E985-7D4E-BA3F-ACE256546901}"/>
              </a:ext>
            </a:extLst>
          </p:cNvPr>
          <p:cNvSpPr txBox="1">
            <a:spLocks/>
          </p:cNvSpPr>
          <p:nvPr/>
        </p:nvSpPr>
        <p:spPr>
          <a:xfrm>
            <a:off x="1454091" y="418903"/>
            <a:ext cx="8096309" cy="955729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ko-KR" sz="1800" b="0" dirty="0">
                <a:solidFill>
                  <a:schemeClr val="tx1"/>
                </a:solidFill>
                <a:latin typeface="Ubuntu" panose="020B0504030602030204" pitchFamily="34" charset="0"/>
              </a:rPr>
              <a:t>Бюджетные расходы по функциональной классификации</a:t>
            </a:r>
            <a:endParaRPr lang="ro-RO" altLang="ko-KR" sz="1800" b="0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670CAB-4E13-3F40-9D79-79D7FC215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962" y="3949808"/>
            <a:ext cx="1552169" cy="1190228"/>
          </a:xfrm>
          <a:prstGeom prst="rect">
            <a:avLst/>
          </a:prstGeom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4554868"/>
              </p:ext>
            </p:extLst>
          </p:nvPr>
        </p:nvGraphicFramePr>
        <p:xfrm>
          <a:off x="6614848" y="2297589"/>
          <a:ext cx="5871103" cy="3956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318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8" name="Chart 21">
                <a:extLst>
                  <a:ext uri="{FF2B5EF4-FFF2-40B4-BE49-F238E27FC236}">
                    <a16:creationId xmlns:a16="http://schemas.microsoft.com/office/drawing/2014/main" id="{18D0AD4C-BB6B-384D-A52E-3883FA3AFCA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57113575"/>
                  </p:ext>
                </p:extLst>
              </p:nvPr>
            </p:nvGraphicFramePr>
            <p:xfrm>
              <a:off x="7299136" y="795181"/>
              <a:ext cx="7600949" cy="510063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Chart 21">
                <a:extLst>
                  <a:ext uri="{FF2B5EF4-FFF2-40B4-BE49-F238E27FC236}">
                    <a16:creationId xmlns:a16="http://schemas.microsoft.com/office/drawing/2014/main" id="{18D0AD4C-BB6B-384D-A52E-3883FA3AFC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99136" y="795181"/>
                <a:ext cx="7600949" cy="5100637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그룹 6">
            <a:extLst>
              <a:ext uri="{FF2B5EF4-FFF2-40B4-BE49-F238E27FC236}">
                <a16:creationId xmlns:a16="http://schemas.microsoft.com/office/drawing/2014/main" id="{F5927681-A6F2-EC40-8AB7-70E035683907}"/>
              </a:ext>
            </a:extLst>
          </p:cNvPr>
          <p:cNvGrpSpPr/>
          <p:nvPr/>
        </p:nvGrpSpPr>
        <p:grpSpPr>
          <a:xfrm>
            <a:off x="4542215" y="2535066"/>
            <a:ext cx="1856555" cy="1763310"/>
            <a:chOff x="3432955" y="3105197"/>
            <a:chExt cx="1985378" cy="1885664"/>
          </a:xfrm>
        </p:grpSpPr>
        <p:sp>
          <p:nvSpPr>
            <p:cNvPr id="10" name="Freeform 88">
              <a:extLst>
                <a:ext uri="{FF2B5EF4-FFF2-40B4-BE49-F238E27FC236}">
                  <a16:creationId xmlns:a16="http://schemas.microsoft.com/office/drawing/2014/main" id="{07F1BBEA-6A44-BD45-A57F-52B4FBE0542D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12" name="Freeform 89">
              <a:extLst>
                <a:ext uri="{FF2B5EF4-FFF2-40B4-BE49-F238E27FC236}">
                  <a16:creationId xmlns:a16="http://schemas.microsoft.com/office/drawing/2014/main" id="{B7624320-5218-AD44-A226-E9500C9F33C9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13" name="Freeform 90">
              <a:extLst>
                <a:ext uri="{FF2B5EF4-FFF2-40B4-BE49-F238E27FC236}">
                  <a16:creationId xmlns:a16="http://schemas.microsoft.com/office/drawing/2014/main" id="{2B6A625E-D998-344C-A4CA-786E1CC5E960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14" name="그룹 5">
            <a:extLst>
              <a:ext uri="{FF2B5EF4-FFF2-40B4-BE49-F238E27FC236}">
                <a16:creationId xmlns:a16="http://schemas.microsoft.com/office/drawing/2014/main" id="{E3D9665E-2307-214A-B768-D6961084C485}"/>
              </a:ext>
            </a:extLst>
          </p:cNvPr>
          <p:cNvGrpSpPr/>
          <p:nvPr/>
        </p:nvGrpSpPr>
        <p:grpSpPr>
          <a:xfrm>
            <a:off x="7807980" y="2535066"/>
            <a:ext cx="1856555" cy="1763310"/>
            <a:chOff x="6698719" y="3105197"/>
            <a:chExt cx="1985378" cy="1885664"/>
          </a:xfrm>
        </p:grpSpPr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1A26B5AF-F061-2247-940E-3AEC230967CE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2FB12FDA-14E4-0442-A318-DAC712E71620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61AEED71-6D58-9842-9161-8C3AEEE931E4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112489-DE3E-6746-B03F-B7BE3B12B17F}"/>
              </a:ext>
            </a:extLst>
          </p:cNvPr>
          <p:cNvGrpSpPr/>
          <p:nvPr/>
        </p:nvGrpSpPr>
        <p:grpSpPr>
          <a:xfrm>
            <a:off x="6537101" y="3094944"/>
            <a:ext cx="1132542" cy="643555"/>
            <a:chOff x="4728830" y="910644"/>
            <a:chExt cx="2388531" cy="1357260"/>
          </a:xfrm>
        </p:grpSpPr>
        <p:sp>
          <p:nvSpPr>
            <p:cNvPr id="19" name="Left-Right Arrow 1">
              <a:extLst>
                <a:ext uri="{FF2B5EF4-FFF2-40B4-BE49-F238E27FC236}">
                  <a16:creationId xmlns:a16="http://schemas.microsoft.com/office/drawing/2014/main" id="{0EFAA741-5AA7-3147-B80D-533B93BBD70C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0" name="Left-Right Arrow 26">
              <a:extLst>
                <a:ext uri="{FF2B5EF4-FFF2-40B4-BE49-F238E27FC236}">
                  <a16:creationId xmlns:a16="http://schemas.microsoft.com/office/drawing/2014/main" id="{382FD34A-41B6-CB4D-8CE3-742DDDAC843C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4656B3-B8EA-DE4E-BE9A-A4ED32148481}"/>
              </a:ext>
            </a:extLst>
          </p:cNvPr>
          <p:cNvGrpSpPr/>
          <p:nvPr/>
        </p:nvGrpSpPr>
        <p:grpSpPr>
          <a:xfrm>
            <a:off x="4063765" y="1933735"/>
            <a:ext cx="970925" cy="2844365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22" name="Up Arrow 48">
              <a:extLst>
                <a:ext uri="{FF2B5EF4-FFF2-40B4-BE49-F238E27FC236}">
                  <a16:creationId xmlns:a16="http://schemas.microsoft.com/office/drawing/2014/main" id="{A29DDE91-0F01-8B47-82D8-7312FE7821CA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3" name="Up Arrow 49">
              <a:extLst>
                <a:ext uri="{FF2B5EF4-FFF2-40B4-BE49-F238E27FC236}">
                  <a16:creationId xmlns:a16="http://schemas.microsoft.com/office/drawing/2014/main" id="{5DC45461-7B2B-6D4E-B890-C3E47B63FC40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4" name="Up Arrow 50">
              <a:extLst>
                <a:ext uri="{FF2B5EF4-FFF2-40B4-BE49-F238E27FC236}">
                  <a16:creationId xmlns:a16="http://schemas.microsoft.com/office/drawing/2014/main" id="{92FEEE37-2C3B-8C46-8CEB-047E706F8780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5" name="Up Arrow 51">
              <a:extLst>
                <a:ext uri="{FF2B5EF4-FFF2-40B4-BE49-F238E27FC236}">
                  <a16:creationId xmlns:a16="http://schemas.microsoft.com/office/drawing/2014/main" id="{403C2B70-67D9-CA44-81A5-CE0B790BD71F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6B35954-C9D9-0A4D-99C8-01F3644AD8FD}"/>
              </a:ext>
            </a:extLst>
          </p:cNvPr>
          <p:cNvGrpSpPr/>
          <p:nvPr/>
        </p:nvGrpSpPr>
        <p:grpSpPr>
          <a:xfrm flipH="1">
            <a:off x="9175217" y="2015860"/>
            <a:ext cx="970925" cy="2603255"/>
            <a:chOff x="1712420" y="2600575"/>
            <a:chExt cx="866746" cy="2323924"/>
          </a:xfrm>
          <a:solidFill>
            <a:schemeClr val="accent4"/>
          </a:solidFill>
        </p:grpSpPr>
        <p:sp>
          <p:nvSpPr>
            <p:cNvPr id="27" name="Up Arrow 53">
              <a:extLst>
                <a:ext uri="{FF2B5EF4-FFF2-40B4-BE49-F238E27FC236}">
                  <a16:creationId xmlns:a16="http://schemas.microsoft.com/office/drawing/2014/main" id="{0C16D9C7-ACD1-6C48-8A2F-5BF37679B57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8" name="Up Arrow 54">
              <a:extLst>
                <a:ext uri="{FF2B5EF4-FFF2-40B4-BE49-F238E27FC236}">
                  <a16:creationId xmlns:a16="http://schemas.microsoft.com/office/drawing/2014/main" id="{FD4B4695-66F3-614F-9A66-A58585A26BFB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29" name="Up Arrow 56">
              <a:extLst>
                <a:ext uri="{FF2B5EF4-FFF2-40B4-BE49-F238E27FC236}">
                  <a16:creationId xmlns:a16="http://schemas.microsoft.com/office/drawing/2014/main" id="{C2B950A0-E651-5F4E-9773-4C2FDA695C39}"/>
                </a:ext>
              </a:extLst>
            </p:cNvPr>
            <p:cNvSpPr/>
            <p:nvPr/>
          </p:nvSpPr>
          <p:spPr>
            <a:xfrm rot="3182469" flipV="1">
              <a:off x="1962641" y="4547974"/>
              <a:ext cx="362010" cy="391040"/>
            </a:xfrm>
            <a:prstGeom prst="upArrow">
              <a:avLst/>
            </a:pr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E66CA4-D217-B644-A042-4EEDB8EE7131}"/>
              </a:ext>
            </a:extLst>
          </p:cNvPr>
          <p:cNvGrpSpPr/>
          <p:nvPr/>
        </p:nvGrpSpPr>
        <p:grpSpPr>
          <a:xfrm>
            <a:off x="3881427" y="2688909"/>
            <a:ext cx="3292813" cy="1010686"/>
            <a:chOff x="2778633" y="1653124"/>
            <a:chExt cx="3084258" cy="584775"/>
          </a:xfrm>
          <a:noFill/>
        </p:grpSpPr>
        <p:sp>
          <p:nvSpPr>
            <p:cNvPr id="31" name="TextBox 24">
              <a:extLst>
                <a:ext uri="{FF2B5EF4-FFF2-40B4-BE49-F238E27FC236}">
                  <a16:creationId xmlns:a16="http://schemas.microsoft.com/office/drawing/2014/main" id="{DA79C141-A8CF-5C46-A2CC-B601490834B2}"/>
                </a:ext>
              </a:extLst>
            </p:cNvPr>
            <p:cNvSpPr txBox="1"/>
            <p:nvPr/>
          </p:nvSpPr>
          <p:spPr>
            <a:xfrm>
              <a:off x="2778633" y="1653124"/>
              <a:ext cx="308425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деятельность местных исполнителных</a:t>
              </a:r>
              <a:r>
                <a:rPr lang="en-US" altLang="ko-KR" sz="1600" b="1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органов</a:t>
              </a:r>
              <a:r>
                <a:rPr lang="en-US" altLang="ko-KR" sz="1600" b="1" dirty="0">
                  <a:latin typeface="Ubuntu" panose="020B0504030602030204" pitchFamily="34" charset="0"/>
                  <a:cs typeface="Arial" pitchFamily="34" charset="0"/>
                </a:rPr>
                <a:t> 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32" name="TextBox 25">
              <a:extLst>
                <a:ext uri="{FF2B5EF4-FFF2-40B4-BE49-F238E27FC236}">
                  <a16:creationId xmlns:a16="http://schemas.microsoft.com/office/drawing/2014/main" id="{32D3CA3F-2282-0047-84B8-0C4AD7D7DC8D}"/>
                </a:ext>
              </a:extLst>
            </p:cNvPr>
            <p:cNvSpPr txBox="1"/>
            <p:nvPr/>
          </p:nvSpPr>
          <p:spPr>
            <a:xfrm>
              <a:off x="3266928" y="2010215"/>
              <a:ext cx="2020222" cy="2136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latin typeface="Ubuntu" panose="020B0504030602030204" pitchFamily="34" charset="0"/>
                </a:rPr>
                <a:t>1 191 800 </a:t>
              </a:r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2">
            <a:extLst>
              <a:ext uri="{FF2B5EF4-FFF2-40B4-BE49-F238E27FC236}">
                <a16:creationId xmlns:a16="http://schemas.microsoft.com/office/drawing/2014/main" id="{906E7B53-B460-EB47-8F26-FE4F645D7105}"/>
              </a:ext>
            </a:extLst>
          </p:cNvPr>
          <p:cNvGrpSpPr/>
          <p:nvPr/>
        </p:nvGrpSpPr>
        <p:grpSpPr>
          <a:xfrm>
            <a:off x="7615390" y="2779359"/>
            <a:ext cx="2173805" cy="1384995"/>
            <a:chOff x="4988396" y="3319045"/>
            <a:chExt cx="1785849" cy="1384995"/>
          </a:xfrm>
        </p:grpSpPr>
        <p:sp>
          <p:nvSpPr>
            <p:cNvPr id="34" name="TextBox 27">
              <a:extLst>
                <a:ext uri="{FF2B5EF4-FFF2-40B4-BE49-F238E27FC236}">
                  <a16:creationId xmlns:a16="http://schemas.microsoft.com/office/drawing/2014/main" id="{683C4A61-E4B0-CA4D-89AB-9C24B91543B0}"/>
                </a:ext>
              </a:extLst>
            </p:cNvPr>
            <p:cNvSpPr txBox="1"/>
            <p:nvPr/>
          </p:nvSpPr>
          <p:spPr>
            <a:xfrm>
              <a:off x="4988396" y="3319045"/>
              <a:ext cx="169140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Вспомагательные услуги</a:t>
              </a:r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pPr algn="ctr"/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pPr algn="ctr"/>
              <a:r>
                <a:rPr lang="en-US" altLang="ko-KR" sz="1400" b="1" dirty="0">
                  <a:latin typeface="Ubuntu" panose="020B0504030602030204" pitchFamily="34" charset="0"/>
                  <a:cs typeface="Arial" pitchFamily="34" charset="0"/>
                </a:rPr>
                <a:t> 769 900 </a:t>
              </a:r>
              <a:r>
                <a:rPr lang="ru-RU" altLang="ko-KR" sz="1400" b="1" dirty="0">
                  <a:latin typeface="Ubuntu" panose="020B0504030602030204" pitchFamily="34" charset="0"/>
                  <a:cs typeface="Arial" pitchFamily="34" charset="0"/>
                </a:rPr>
                <a:t>лей</a:t>
              </a:r>
              <a:endParaRPr lang="ko-KR" altLang="en-US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pPr algn="ctr"/>
              <a:endParaRPr lang="en-US" altLang="ko-KR" sz="1400" b="1" dirty="0">
                <a:latin typeface="Ubuntu" panose="020B0504030602030204" pitchFamily="34" charset="0"/>
                <a:cs typeface="Arial" pitchFamily="34" charset="0"/>
              </a:endParaRPr>
            </a:p>
            <a:p>
              <a:pPr algn="ctr"/>
              <a:endParaRPr lang="ko-KR" altLang="en-US" sz="14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35" name="TextBox 28">
              <a:extLst>
                <a:ext uri="{FF2B5EF4-FFF2-40B4-BE49-F238E27FC236}">
                  <a16:creationId xmlns:a16="http://schemas.microsoft.com/office/drawing/2014/main" id="{445125E3-1CDE-844D-85A6-51B0E59FE6FF}"/>
                </a:ext>
              </a:extLst>
            </p:cNvPr>
            <p:cNvSpPr txBox="1"/>
            <p:nvPr/>
          </p:nvSpPr>
          <p:spPr>
            <a:xfrm>
              <a:off x="5166221" y="3833961"/>
              <a:ext cx="160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A0CFCB0-A502-3149-866B-DED9EC801A42}"/>
              </a:ext>
            </a:extLst>
          </p:cNvPr>
          <p:cNvGrpSpPr/>
          <p:nvPr/>
        </p:nvGrpSpPr>
        <p:grpSpPr>
          <a:xfrm>
            <a:off x="8958984" y="998149"/>
            <a:ext cx="3012299" cy="833365"/>
            <a:chOff x="2079598" y="4287457"/>
            <a:chExt cx="2710798" cy="833365"/>
          </a:xfrm>
        </p:grpSpPr>
        <p:sp>
          <p:nvSpPr>
            <p:cNvPr id="37" name="TextBox 30">
              <a:extLst>
                <a:ext uri="{FF2B5EF4-FFF2-40B4-BE49-F238E27FC236}">
                  <a16:creationId xmlns:a16="http://schemas.microsoft.com/office/drawing/2014/main" id="{C581A84E-08AF-814A-A56F-340B5919A631}"/>
                </a:ext>
              </a:extLst>
            </p:cNvPr>
            <p:cNvSpPr txBox="1"/>
            <p:nvPr/>
          </p:nvSpPr>
          <p:spPr>
            <a:xfrm>
              <a:off x="2106878" y="4843823"/>
              <a:ext cx="26718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Уборщик</a:t>
              </a:r>
              <a:r>
                <a:rPr lang="en-US" altLang="ko-KR" sz="1200" dirty="0">
                  <a:latin typeface="Ubuntu" panose="020B0504030602030204" pitchFamily="34" charset="0"/>
                  <a:cs typeface="Arial" pitchFamily="34" charset="0"/>
                </a:rPr>
                <a:t>, </a:t>
              </a:r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оператор, охранник</a:t>
              </a:r>
              <a:endParaRPr lang="en-US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38" name="TextBox 31">
              <a:extLst>
                <a:ext uri="{FF2B5EF4-FFF2-40B4-BE49-F238E27FC236}">
                  <a16:creationId xmlns:a16="http://schemas.microsoft.com/office/drawing/2014/main" id="{0526ED89-1A89-F84F-A262-4BBD08A48393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Расходы на персонал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76DFA0-2D68-B44D-A7E4-47DF5DBC6EDA}"/>
              </a:ext>
            </a:extLst>
          </p:cNvPr>
          <p:cNvGrpSpPr/>
          <p:nvPr/>
        </p:nvGrpSpPr>
        <p:grpSpPr>
          <a:xfrm>
            <a:off x="9798847" y="4432518"/>
            <a:ext cx="2492398" cy="733987"/>
            <a:chOff x="2095384" y="4229400"/>
            <a:chExt cx="2710798" cy="733987"/>
          </a:xfrm>
        </p:grpSpPr>
        <p:sp>
          <p:nvSpPr>
            <p:cNvPr id="40" name="TextBox 33">
              <a:extLst>
                <a:ext uri="{FF2B5EF4-FFF2-40B4-BE49-F238E27FC236}">
                  <a16:creationId xmlns:a16="http://schemas.microsoft.com/office/drawing/2014/main" id="{105981C3-ED9F-2240-B0E9-1CE91B3FD9CD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Банковские услуги, текущий ремонт</a:t>
              </a:r>
              <a:endParaRPr lang="ro-RO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41" name="TextBox 34">
              <a:extLst>
                <a:ext uri="{FF2B5EF4-FFF2-40B4-BE49-F238E27FC236}">
                  <a16:creationId xmlns:a16="http://schemas.microsoft.com/office/drawing/2014/main" id="{B20463E5-3D2D-4145-9E37-35E91C9059B5}"/>
                </a:ext>
              </a:extLst>
            </p:cNvPr>
            <p:cNvSpPr txBox="1"/>
            <p:nvPr/>
          </p:nvSpPr>
          <p:spPr>
            <a:xfrm>
              <a:off x="2095384" y="4229400"/>
              <a:ext cx="27107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Другие услуги</a:t>
              </a:r>
              <a:endParaRPr lang="ko-KR" altLang="en-US" sz="1600" b="1" dirty="0">
                <a:solidFill>
                  <a:srgbClr val="FF0000"/>
                </a:solidFill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9A57354-FE3D-744E-81BD-F96916B401A1}"/>
              </a:ext>
            </a:extLst>
          </p:cNvPr>
          <p:cNvGrpSpPr/>
          <p:nvPr/>
        </p:nvGrpSpPr>
        <p:grpSpPr>
          <a:xfrm>
            <a:off x="1314740" y="2123247"/>
            <a:ext cx="3037731" cy="1133884"/>
            <a:chOff x="1884729" y="4031180"/>
            <a:chExt cx="2187591" cy="1133884"/>
          </a:xfrm>
        </p:grpSpPr>
        <p:sp>
          <p:nvSpPr>
            <p:cNvPr id="43" name="TextBox 36">
              <a:extLst>
                <a:ext uri="{FF2B5EF4-FFF2-40B4-BE49-F238E27FC236}">
                  <a16:creationId xmlns:a16="http://schemas.microsoft.com/office/drawing/2014/main" id="{DEE52991-AD25-EF47-9953-A16E9B24B20F}"/>
                </a:ext>
              </a:extLst>
            </p:cNvPr>
            <p:cNvSpPr txBox="1"/>
            <p:nvPr/>
          </p:nvSpPr>
          <p:spPr>
            <a:xfrm>
              <a:off x="1893416" y="4518733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Электричество, вода, газ, канализация, вывоз мусора, коммуникации</a:t>
              </a:r>
              <a:r>
                <a:rPr lang="ro-RO" altLang="ko-KR" sz="1200" dirty="0">
                  <a:latin typeface="Ubuntu" panose="020B0504030602030204" pitchFamily="34" charset="0"/>
                  <a:cs typeface="Arial" pitchFamily="34" charset="0"/>
                </a:rPr>
                <a:t>.</a:t>
              </a:r>
              <a:endParaRPr lang="en-US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BF1908F2-B582-624A-BAE3-03059AF1554F}"/>
                </a:ext>
              </a:extLst>
            </p:cNvPr>
            <p:cNvSpPr txBox="1"/>
            <p:nvPr/>
          </p:nvSpPr>
          <p:spPr>
            <a:xfrm>
              <a:off x="1884729" y="4031180"/>
              <a:ext cx="21875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Коммунальные услуги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F1FED5-B45B-7647-8E5C-89D13C429CD3}"/>
              </a:ext>
            </a:extLst>
          </p:cNvPr>
          <p:cNvGrpSpPr/>
          <p:nvPr/>
        </p:nvGrpSpPr>
        <p:grpSpPr>
          <a:xfrm>
            <a:off x="1223787" y="3705295"/>
            <a:ext cx="2770739" cy="861775"/>
            <a:chOff x="2002796" y="3941678"/>
            <a:chExt cx="2184182" cy="722238"/>
          </a:xfrm>
        </p:grpSpPr>
        <p:sp>
          <p:nvSpPr>
            <p:cNvPr id="46" name="TextBox 51">
              <a:extLst>
                <a:ext uri="{FF2B5EF4-FFF2-40B4-BE49-F238E27FC236}">
                  <a16:creationId xmlns:a16="http://schemas.microsoft.com/office/drawing/2014/main" id="{3CCA5814-C977-BB47-99E8-1886D88A86B2}"/>
                </a:ext>
              </a:extLst>
            </p:cNvPr>
            <p:cNvSpPr txBox="1"/>
            <p:nvPr/>
          </p:nvSpPr>
          <p:spPr>
            <a:xfrm>
              <a:off x="2003126" y="4431768"/>
              <a:ext cx="2183852" cy="232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Топливо, запчасти, инструменты</a:t>
              </a:r>
              <a:endParaRPr lang="en-US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47" name="TextBox 52">
              <a:extLst>
                <a:ext uri="{FF2B5EF4-FFF2-40B4-BE49-F238E27FC236}">
                  <a16:creationId xmlns:a16="http://schemas.microsoft.com/office/drawing/2014/main" id="{90463B78-2692-BD46-A187-CCD0C98FC05F}"/>
                </a:ext>
              </a:extLst>
            </p:cNvPr>
            <p:cNvSpPr txBox="1"/>
            <p:nvPr/>
          </p:nvSpPr>
          <p:spPr>
            <a:xfrm>
              <a:off x="2002796" y="3941678"/>
              <a:ext cx="2053645" cy="49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Покупка машин и оборудования</a:t>
              </a:r>
              <a:endParaRPr lang="ko-KR" altLang="en-US" sz="1600" b="1" dirty="0">
                <a:solidFill>
                  <a:srgbClr val="FF0000"/>
                </a:solidFill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C266559-356B-444C-A5D0-51B3069D538D}"/>
              </a:ext>
            </a:extLst>
          </p:cNvPr>
          <p:cNvGrpSpPr/>
          <p:nvPr/>
        </p:nvGrpSpPr>
        <p:grpSpPr>
          <a:xfrm>
            <a:off x="1656594" y="1287636"/>
            <a:ext cx="3871255" cy="543878"/>
            <a:chOff x="2079597" y="4287457"/>
            <a:chExt cx="3055743" cy="543878"/>
          </a:xfrm>
        </p:grpSpPr>
        <p:sp>
          <p:nvSpPr>
            <p:cNvPr id="49" name="TextBox 30">
              <a:extLst>
                <a:ext uri="{FF2B5EF4-FFF2-40B4-BE49-F238E27FC236}">
                  <a16:creationId xmlns:a16="http://schemas.microsoft.com/office/drawing/2014/main" id="{596280C5-B456-0948-A15F-A71D80824294}"/>
                </a:ext>
              </a:extLst>
            </p:cNvPr>
            <p:cNvSpPr txBox="1"/>
            <p:nvPr/>
          </p:nvSpPr>
          <p:spPr>
            <a:xfrm>
              <a:off x="2120447" y="4554336"/>
              <a:ext cx="26718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50" name="TextBox 31">
              <a:extLst>
                <a:ext uri="{FF2B5EF4-FFF2-40B4-BE49-F238E27FC236}">
                  <a16:creationId xmlns:a16="http://schemas.microsoft.com/office/drawing/2014/main" id="{C85BB633-D6C0-FF43-B617-CC1EB60BAFFF}"/>
                </a:ext>
              </a:extLst>
            </p:cNvPr>
            <p:cNvSpPr txBox="1"/>
            <p:nvPr/>
          </p:nvSpPr>
          <p:spPr>
            <a:xfrm>
              <a:off x="2079597" y="4287457"/>
              <a:ext cx="3055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Расходы на персонал</a:t>
              </a:r>
              <a:endParaRPr lang="ko-KR" altLang="en-US" sz="1600" b="1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63F6BD2-EF1C-5643-A782-F1464B2EA985}"/>
              </a:ext>
            </a:extLst>
          </p:cNvPr>
          <p:cNvGrpSpPr/>
          <p:nvPr/>
        </p:nvGrpSpPr>
        <p:grpSpPr>
          <a:xfrm>
            <a:off x="10249551" y="2298376"/>
            <a:ext cx="1910067" cy="1084070"/>
            <a:chOff x="2024328" y="4261006"/>
            <a:chExt cx="2111007" cy="569389"/>
          </a:xfrm>
        </p:grpSpPr>
        <p:sp>
          <p:nvSpPr>
            <p:cNvPr id="52" name="TextBox 36">
              <a:extLst>
                <a:ext uri="{FF2B5EF4-FFF2-40B4-BE49-F238E27FC236}">
                  <a16:creationId xmlns:a16="http://schemas.microsoft.com/office/drawing/2014/main" id="{B6378C07-B473-764C-B755-A393E59072AB}"/>
                </a:ext>
              </a:extLst>
            </p:cNvPr>
            <p:cNvSpPr txBox="1"/>
            <p:nvPr/>
          </p:nvSpPr>
          <p:spPr>
            <a:xfrm>
              <a:off x="2024328" y="4684906"/>
              <a:ext cx="2024124" cy="145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Топливо, запчасти</a:t>
              </a:r>
              <a:endParaRPr lang="en-US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53" name="TextBox 37">
              <a:extLst>
                <a:ext uri="{FF2B5EF4-FFF2-40B4-BE49-F238E27FC236}">
                  <a16:creationId xmlns:a16="http://schemas.microsoft.com/office/drawing/2014/main" id="{7FA88E15-4466-7344-84B9-EB61C1544596}"/>
                </a:ext>
              </a:extLst>
            </p:cNvPr>
            <p:cNvSpPr txBox="1"/>
            <p:nvPr/>
          </p:nvSpPr>
          <p:spPr>
            <a:xfrm>
              <a:off x="2081690" y="4261006"/>
              <a:ext cx="2053645" cy="307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Транспортные услуги</a:t>
              </a:r>
              <a:endParaRPr lang="ko-KR" altLang="en-US" sz="1600" b="1" dirty="0">
                <a:solidFill>
                  <a:srgbClr val="FF0000"/>
                </a:solidFill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EA737AA-D59D-D04C-A001-D862DFB3526E}"/>
              </a:ext>
            </a:extLst>
          </p:cNvPr>
          <p:cNvGrpSpPr/>
          <p:nvPr/>
        </p:nvGrpSpPr>
        <p:grpSpPr>
          <a:xfrm>
            <a:off x="1226589" y="4983776"/>
            <a:ext cx="3150463" cy="978520"/>
            <a:chOff x="1642910" y="4185857"/>
            <a:chExt cx="3147486" cy="978520"/>
          </a:xfrm>
        </p:grpSpPr>
        <p:sp>
          <p:nvSpPr>
            <p:cNvPr id="55" name="TextBox 33">
              <a:extLst>
                <a:ext uri="{FF2B5EF4-FFF2-40B4-BE49-F238E27FC236}">
                  <a16:creationId xmlns:a16="http://schemas.microsoft.com/office/drawing/2014/main" id="{BA8C5F68-A33C-1D47-B7BB-5B932575CB9D}"/>
                </a:ext>
              </a:extLst>
            </p:cNvPr>
            <p:cNvSpPr txBox="1"/>
            <p:nvPr/>
          </p:nvSpPr>
          <p:spPr>
            <a:xfrm>
              <a:off x="1650730" y="4518046"/>
              <a:ext cx="26718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200" dirty="0">
                  <a:latin typeface="Ubuntu" panose="020B0504030602030204" pitchFamily="34" charset="0"/>
                  <a:cs typeface="Arial" pitchFamily="34" charset="0"/>
                </a:rPr>
                <a:t>Нефинансовые активы, канцелярские товары и прочие расходы</a:t>
              </a:r>
              <a:endParaRPr lang="ro-RO" altLang="ko-KR" sz="1200" dirty="0">
                <a:latin typeface="Ubuntu" panose="020B0504030602030204" pitchFamily="34" charset="0"/>
                <a:cs typeface="Arial" pitchFamily="34" charset="0"/>
              </a:endParaRPr>
            </a:p>
          </p:txBody>
        </p:sp>
        <p:sp>
          <p:nvSpPr>
            <p:cNvPr id="56" name="TextBox 34">
              <a:extLst>
                <a:ext uri="{FF2B5EF4-FFF2-40B4-BE49-F238E27FC236}">
                  <a16:creationId xmlns:a16="http://schemas.microsoft.com/office/drawing/2014/main" id="{285B67A8-13B0-3A4B-A70D-388638C46941}"/>
                </a:ext>
              </a:extLst>
            </p:cNvPr>
            <p:cNvSpPr txBox="1"/>
            <p:nvPr/>
          </p:nvSpPr>
          <p:spPr>
            <a:xfrm>
              <a:off x="1642910" y="4185857"/>
              <a:ext cx="3147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Ubuntu" panose="020B0504030602030204" pitchFamily="34" charset="0"/>
                  <a:cs typeface="Arial" pitchFamily="34" charset="0"/>
                </a:rPr>
                <a:t>Прочие расходы</a:t>
              </a:r>
              <a:endParaRPr lang="ko-KR" altLang="en-US" sz="1600" b="1" dirty="0">
                <a:solidFill>
                  <a:srgbClr val="FF0000"/>
                </a:solidFill>
                <a:latin typeface="Ubuntu" panose="020B0504030602030204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77C1983-B5AC-324E-822C-E408219729F0}"/>
              </a:ext>
            </a:extLst>
          </p:cNvPr>
          <p:cNvGrpSpPr/>
          <p:nvPr/>
        </p:nvGrpSpPr>
        <p:grpSpPr>
          <a:xfrm>
            <a:off x="6227939" y="5303852"/>
            <a:ext cx="1800608" cy="1183931"/>
            <a:chOff x="2671988" y="4372653"/>
            <a:chExt cx="2070700" cy="1637129"/>
          </a:xfrm>
        </p:grpSpPr>
        <p:sp>
          <p:nvSpPr>
            <p:cNvPr id="58" name="Freeform: Shape 206">
              <a:extLst>
                <a:ext uri="{FF2B5EF4-FFF2-40B4-BE49-F238E27FC236}">
                  <a16:creationId xmlns:a16="http://schemas.microsoft.com/office/drawing/2014/main" id="{6347FC2A-355C-6846-A138-E116A8F7519C}"/>
                </a:ext>
              </a:extLst>
            </p:cNvPr>
            <p:cNvSpPr/>
            <p:nvPr/>
          </p:nvSpPr>
          <p:spPr>
            <a:xfrm>
              <a:off x="2671988" y="4665059"/>
              <a:ext cx="2070700" cy="1344723"/>
            </a:xfrm>
            <a:custGeom>
              <a:avLst/>
              <a:gdLst>
                <a:gd name="connsiteX0" fmla="*/ 1788034 w 2070700"/>
                <a:gd name="connsiteY0" fmla="*/ 1691 h 1344723"/>
                <a:gd name="connsiteX1" fmla="*/ 1914251 w 2070700"/>
                <a:gd name="connsiteY1" fmla="*/ 1691 h 1344723"/>
                <a:gd name="connsiteX2" fmla="*/ 2070700 w 2070700"/>
                <a:gd name="connsiteY2" fmla="*/ 158141 h 1344723"/>
                <a:gd name="connsiteX3" fmla="*/ 2070700 w 2070700"/>
                <a:gd name="connsiteY3" fmla="*/ 1188273 h 1344723"/>
                <a:gd name="connsiteX4" fmla="*/ 1914251 w 2070700"/>
                <a:gd name="connsiteY4" fmla="*/ 1344723 h 1344723"/>
                <a:gd name="connsiteX5" fmla="*/ 1788034 w 2070700"/>
                <a:gd name="connsiteY5" fmla="*/ 1344723 h 1344723"/>
                <a:gd name="connsiteX6" fmla="*/ 156450 w 2070700"/>
                <a:gd name="connsiteY6" fmla="*/ 1691 h 1344723"/>
                <a:gd name="connsiteX7" fmla="*/ 282666 w 2070700"/>
                <a:gd name="connsiteY7" fmla="*/ 1691 h 1344723"/>
                <a:gd name="connsiteX8" fmla="*/ 282666 w 2070700"/>
                <a:gd name="connsiteY8" fmla="*/ 1344723 h 1344723"/>
                <a:gd name="connsiteX9" fmla="*/ 156450 w 2070700"/>
                <a:gd name="connsiteY9" fmla="*/ 1344723 h 1344723"/>
                <a:gd name="connsiteX10" fmla="*/ 0 w 2070700"/>
                <a:gd name="connsiteY10" fmla="*/ 1188273 h 1344723"/>
                <a:gd name="connsiteX11" fmla="*/ 0 w 2070700"/>
                <a:gd name="connsiteY11" fmla="*/ 158141 h 1344723"/>
                <a:gd name="connsiteX12" fmla="*/ 156450 w 2070700"/>
                <a:gd name="connsiteY12" fmla="*/ 1691 h 1344723"/>
                <a:gd name="connsiteX13" fmla="*/ 741255 w 2070700"/>
                <a:gd name="connsiteY13" fmla="*/ 0 h 1344723"/>
                <a:gd name="connsiteX14" fmla="*/ 853339 w 2070700"/>
                <a:gd name="connsiteY14" fmla="*/ 0 h 1344723"/>
                <a:gd name="connsiteX15" fmla="*/ 853339 w 2070700"/>
                <a:gd name="connsiteY15" fmla="*/ 1691 h 1344723"/>
                <a:gd name="connsiteX16" fmla="*/ 1217361 w 2070700"/>
                <a:gd name="connsiteY16" fmla="*/ 1691 h 1344723"/>
                <a:gd name="connsiteX17" fmla="*/ 1217361 w 2070700"/>
                <a:gd name="connsiteY17" fmla="*/ 0 h 1344723"/>
                <a:gd name="connsiteX18" fmla="*/ 1329446 w 2070700"/>
                <a:gd name="connsiteY18" fmla="*/ 0 h 1344723"/>
                <a:gd name="connsiteX19" fmla="*/ 1329446 w 2070700"/>
                <a:gd name="connsiteY19" fmla="*/ 1691 h 1344723"/>
                <a:gd name="connsiteX20" fmla="*/ 1672248 w 2070700"/>
                <a:gd name="connsiteY20" fmla="*/ 1691 h 1344723"/>
                <a:gd name="connsiteX21" fmla="*/ 1672248 w 2070700"/>
                <a:gd name="connsiteY21" fmla="*/ 1344723 h 1344723"/>
                <a:gd name="connsiteX22" fmla="*/ 398452 w 2070700"/>
                <a:gd name="connsiteY22" fmla="*/ 1344723 h 1344723"/>
                <a:gd name="connsiteX23" fmla="*/ 398452 w 2070700"/>
                <a:gd name="connsiteY23" fmla="*/ 1691 h 1344723"/>
                <a:gd name="connsiteX24" fmla="*/ 741255 w 2070700"/>
                <a:gd name="connsiteY24" fmla="*/ 1691 h 134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0700" h="1344723">
                  <a:moveTo>
                    <a:pt x="1788034" y="1691"/>
                  </a:moveTo>
                  <a:lnTo>
                    <a:pt x="1914251" y="1691"/>
                  </a:lnTo>
                  <a:cubicBezTo>
                    <a:pt x="2000655" y="1691"/>
                    <a:pt x="2070700" y="71736"/>
                    <a:pt x="2070700" y="158141"/>
                  </a:cubicBezTo>
                  <a:lnTo>
                    <a:pt x="2070700" y="1188273"/>
                  </a:lnTo>
                  <a:cubicBezTo>
                    <a:pt x="2070700" y="1274678"/>
                    <a:pt x="2000655" y="1344723"/>
                    <a:pt x="1914251" y="1344723"/>
                  </a:cubicBezTo>
                  <a:lnTo>
                    <a:pt x="1788034" y="1344723"/>
                  </a:lnTo>
                  <a:close/>
                  <a:moveTo>
                    <a:pt x="156450" y="1691"/>
                  </a:moveTo>
                  <a:lnTo>
                    <a:pt x="282666" y="1691"/>
                  </a:lnTo>
                  <a:lnTo>
                    <a:pt x="282666" y="1344723"/>
                  </a:lnTo>
                  <a:lnTo>
                    <a:pt x="156450" y="1344723"/>
                  </a:lnTo>
                  <a:cubicBezTo>
                    <a:pt x="70045" y="1344723"/>
                    <a:pt x="0" y="1274678"/>
                    <a:pt x="0" y="1188273"/>
                  </a:cubicBezTo>
                  <a:lnTo>
                    <a:pt x="0" y="158141"/>
                  </a:lnTo>
                  <a:cubicBezTo>
                    <a:pt x="0" y="71736"/>
                    <a:pt x="70045" y="1691"/>
                    <a:pt x="156450" y="1691"/>
                  </a:cubicBezTo>
                  <a:close/>
                  <a:moveTo>
                    <a:pt x="741255" y="0"/>
                  </a:moveTo>
                  <a:lnTo>
                    <a:pt x="853339" y="0"/>
                  </a:lnTo>
                  <a:lnTo>
                    <a:pt x="853339" y="1691"/>
                  </a:lnTo>
                  <a:lnTo>
                    <a:pt x="1217361" y="1691"/>
                  </a:lnTo>
                  <a:lnTo>
                    <a:pt x="1217361" y="0"/>
                  </a:lnTo>
                  <a:lnTo>
                    <a:pt x="1329446" y="0"/>
                  </a:lnTo>
                  <a:lnTo>
                    <a:pt x="1329446" y="1691"/>
                  </a:lnTo>
                  <a:lnTo>
                    <a:pt x="1672248" y="1691"/>
                  </a:lnTo>
                  <a:lnTo>
                    <a:pt x="1672248" y="1344723"/>
                  </a:lnTo>
                  <a:lnTo>
                    <a:pt x="398452" y="1344723"/>
                  </a:lnTo>
                  <a:lnTo>
                    <a:pt x="398452" y="1691"/>
                  </a:lnTo>
                  <a:lnTo>
                    <a:pt x="741255" y="1691"/>
                  </a:lnTo>
                  <a:close/>
                </a:path>
              </a:pathLst>
            </a:custGeom>
            <a:solidFill>
              <a:srgbClr val="FFD8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B11283F-6CBC-0B49-A33D-0E2FC8E8A160}"/>
                </a:ext>
              </a:extLst>
            </p:cNvPr>
            <p:cNvSpPr/>
            <p:nvPr/>
          </p:nvSpPr>
          <p:spPr>
            <a:xfrm>
              <a:off x="2901856" y="4665058"/>
              <a:ext cx="178025" cy="1344724"/>
            </a:xfrm>
            <a:prstGeom prst="rect">
              <a:avLst/>
            </a:pr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800394B-B7AB-8F47-8E46-10264CB6605E}"/>
                </a:ext>
              </a:extLst>
            </p:cNvPr>
            <p:cNvSpPr/>
            <p:nvPr/>
          </p:nvSpPr>
          <p:spPr>
            <a:xfrm>
              <a:off x="4303422" y="4665058"/>
              <a:ext cx="178025" cy="1344724"/>
            </a:xfrm>
            <a:prstGeom prst="rect">
              <a:avLst/>
            </a:prstGeom>
            <a:solidFill>
              <a:srgbClr val="E9B5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61" name="Freeform: Shape 211">
              <a:extLst>
                <a:ext uri="{FF2B5EF4-FFF2-40B4-BE49-F238E27FC236}">
                  <a16:creationId xmlns:a16="http://schemas.microsoft.com/office/drawing/2014/main" id="{2B12CE4D-2EB7-ED4C-8FCA-25DFA1C8D61C}"/>
                </a:ext>
              </a:extLst>
            </p:cNvPr>
            <p:cNvSpPr/>
            <p:nvPr/>
          </p:nvSpPr>
          <p:spPr>
            <a:xfrm>
              <a:off x="3413243" y="4372653"/>
              <a:ext cx="588191" cy="292405"/>
            </a:xfrm>
            <a:custGeom>
              <a:avLst/>
              <a:gdLst>
                <a:gd name="connsiteX0" fmla="*/ 85779 w 588191"/>
                <a:gd name="connsiteY0" fmla="*/ 0 h 292405"/>
                <a:gd name="connsiteX1" fmla="*/ 502412 w 588191"/>
                <a:gd name="connsiteY1" fmla="*/ 0 h 292405"/>
                <a:gd name="connsiteX2" fmla="*/ 588191 w 588191"/>
                <a:gd name="connsiteY2" fmla="*/ 85779 h 292405"/>
                <a:gd name="connsiteX3" fmla="*/ 588191 w 588191"/>
                <a:gd name="connsiteY3" fmla="*/ 292405 h 292405"/>
                <a:gd name="connsiteX4" fmla="*/ 476106 w 588191"/>
                <a:gd name="connsiteY4" fmla="*/ 292405 h 292405"/>
                <a:gd name="connsiteX5" fmla="*/ 476106 w 588191"/>
                <a:gd name="connsiteY5" fmla="*/ 177618 h 292405"/>
                <a:gd name="connsiteX6" fmla="*/ 410573 w 588191"/>
                <a:gd name="connsiteY6" fmla="*/ 112085 h 292405"/>
                <a:gd name="connsiteX7" fmla="*/ 177617 w 588191"/>
                <a:gd name="connsiteY7" fmla="*/ 112085 h 292405"/>
                <a:gd name="connsiteX8" fmla="*/ 112084 w 588191"/>
                <a:gd name="connsiteY8" fmla="*/ 177618 h 292405"/>
                <a:gd name="connsiteX9" fmla="*/ 112084 w 588191"/>
                <a:gd name="connsiteY9" fmla="*/ 292405 h 292405"/>
                <a:gd name="connsiteX10" fmla="*/ 0 w 588191"/>
                <a:gd name="connsiteY10" fmla="*/ 292405 h 292405"/>
                <a:gd name="connsiteX11" fmla="*/ 0 w 588191"/>
                <a:gd name="connsiteY11" fmla="*/ 85779 h 292405"/>
                <a:gd name="connsiteX12" fmla="*/ 85779 w 588191"/>
                <a:gd name="connsiteY12" fmla="*/ 0 h 292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8191" h="292405">
                  <a:moveTo>
                    <a:pt x="85779" y="0"/>
                  </a:moveTo>
                  <a:lnTo>
                    <a:pt x="502412" y="0"/>
                  </a:lnTo>
                  <a:cubicBezTo>
                    <a:pt x="549786" y="0"/>
                    <a:pt x="588191" y="38405"/>
                    <a:pt x="588191" y="85779"/>
                  </a:cubicBezTo>
                  <a:lnTo>
                    <a:pt x="588191" y="292405"/>
                  </a:lnTo>
                  <a:lnTo>
                    <a:pt x="476106" y="292405"/>
                  </a:lnTo>
                  <a:lnTo>
                    <a:pt x="476106" y="177618"/>
                  </a:lnTo>
                  <a:cubicBezTo>
                    <a:pt x="476106" y="141425"/>
                    <a:pt x="446766" y="112085"/>
                    <a:pt x="410573" y="112085"/>
                  </a:cubicBezTo>
                  <a:lnTo>
                    <a:pt x="177617" y="112085"/>
                  </a:lnTo>
                  <a:cubicBezTo>
                    <a:pt x="141424" y="112085"/>
                    <a:pt x="112084" y="141425"/>
                    <a:pt x="112084" y="177618"/>
                  </a:cubicBezTo>
                  <a:lnTo>
                    <a:pt x="112084" y="292405"/>
                  </a:lnTo>
                  <a:lnTo>
                    <a:pt x="0" y="292405"/>
                  </a:lnTo>
                  <a:lnTo>
                    <a:pt x="0" y="85779"/>
                  </a:lnTo>
                  <a:cubicBezTo>
                    <a:pt x="0" y="38405"/>
                    <a:pt x="38405" y="0"/>
                    <a:pt x="85779" y="0"/>
                  </a:cubicBezTo>
                  <a:close/>
                </a:path>
              </a:pathLst>
            </a:custGeom>
            <a:solidFill>
              <a:srgbClr val="807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6D20C070-8AC5-0842-B2C1-DEBBE083795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160" y="6262183"/>
            <a:ext cx="473319" cy="13452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2BE0489-A2A8-604A-B945-B69254FFB21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85" y="6205033"/>
            <a:ext cx="473319" cy="13452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DE9E729-258C-AB43-A6DC-2F7C4C593E3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35" y="6255833"/>
            <a:ext cx="473319" cy="13452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5C58C57-7BE2-FD42-949D-DA2B74F8E62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210" y="6201858"/>
            <a:ext cx="473319" cy="13452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B7543B4-1185-0840-9D47-B1717ABBF2D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410" y="6154233"/>
            <a:ext cx="473319" cy="13452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0E0D13D7-889D-B948-BBC2-0058141A129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10" y="6154233"/>
            <a:ext cx="473319" cy="134522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19F92079-1B79-9E47-AF94-DBE9E5F2CE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110" y="6103433"/>
            <a:ext cx="473319" cy="13452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53BD1E1-941C-7043-B981-265B06F72C3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35" y="6093908"/>
            <a:ext cx="473319" cy="13452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4ABE098-3EB5-9643-9698-AB5D1C0F2D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160" y="6033583"/>
            <a:ext cx="473319" cy="13452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C163DD6-1799-BA45-AF49-9706BF626AB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85" y="6093908"/>
            <a:ext cx="473319" cy="13452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2CCF3D9-FB2A-1146-BA1E-EDCF95033C3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35" y="5922458"/>
            <a:ext cx="473319" cy="13452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7A98397E-89F9-114B-B1A8-43298FEF6B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0367">
            <a:off x="7080510" y="5935158"/>
            <a:ext cx="473319" cy="134522"/>
          </a:xfrm>
          <a:prstGeom prst="rect">
            <a:avLst/>
          </a:prstGeom>
        </p:spPr>
      </p:pic>
      <p:sp>
        <p:nvSpPr>
          <p:cNvPr id="74" name="TextBox 34">
            <a:extLst>
              <a:ext uri="{FF2B5EF4-FFF2-40B4-BE49-F238E27FC236}">
                <a16:creationId xmlns:a16="http://schemas.microsoft.com/office/drawing/2014/main" id="{C60D1281-CA18-214E-878F-0169EC93192C}"/>
              </a:ext>
            </a:extLst>
          </p:cNvPr>
          <p:cNvSpPr txBox="1"/>
          <p:nvPr/>
        </p:nvSpPr>
        <p:spPr>
          <a:xfrm>
            <a:off x="6092166" y="4877609"/>
            <a:ext cx="2124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ko-KR" sz="1600" b="1" dirty="0">
                <a:latin typeface="Ubuntu" panose="020B0504030602030204" pitchFamily="34" charset="0"/>
                <a:cs typeface="Arial" pitchFamily="34" charset="0"/>
              </a:rPr>
              <a:t>Резервный фонд </a:t>
            </a:r>
            <a:endParaRPr lang="ko-KR" altLang="en-US" sz="16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75" name="TextBox 33">
            <a:extLst>
              <a:ext uri="{FF2B5EF4-FFF2-40B4-BE49-F238E27FC236}">
                <a16:creationId xmlns:a16="http://schemas.microsoft.com/office/drawing/2014/main" id="{4C676693-4E38-1A48-B738-29018566A6AA}"/>
              </a:ext>
            </a:extLst>
          </p:cNvPr>
          <p:cNvSpPr txBox="1"/>
          <p:nvPr/>
        </p:nvSpPr>
        <p:spPr>
          <a:xfrm>
            <a:off x="6507877" y="5503468"/>
            <a:ext cx="15916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latin typeface="Ubuntu" panose="020B0504030602030204" pitchFamily="34" charset="0"/>
                <a:cs typeface="Arial" pitchFamily="34" charset="0"/>
              </a:rPr>
              <a:t>40 </a:t>
            </a:r>
            <a:r>
              <a:rPr lang="ro-MD" altLang="ko-KR" sz="1600" b="1" dirty="0">
                <a:latin typeface="Ubuntu" panose="020B0504030602030204" pitchFamily="34" charset="0"/>
                <a:cs typeface="Arial" pitchFamily="34" charset="0"/>
              </a:rPr>
              <a:t>0</a:t>
            </a:r>
            <a:r>
              <a:rPr lang="en-US" altLang="ko-KR" sz="1600" b="1" dirty="0">
                <a:latin typeface="Ubuntu" panose="020B0504030602030204" pitchFamily="34" charset="0"/>
                <a:cs typeface="Arial" pitchFamily="34" charset="0"/>
              </a:rPr>
              <a:t>00</a:t>
            </a:r>
            <a:r>
              <a:rPr lang="ro-RO" altLang="ko-KR" sz="1600" b="1" dirty="0">
                <a:latin typeface="Ubuntu" panose="020B0504030602030204" pitchFamily="34" charset="0"/>
                <a:cs typeface="Arial" pitchFamily="34" charset="0"/>
              </a:rPr>
              <a:t> </a:t>
            </a:r>
            <a:r>
              <a:rPr lang="ru-RU" altLang="ko-KR" sz="1600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ro-RO" altLang="ko-KR" sz="16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0AD4905-F5AC-9D44-AB93-24B71083E3AC}"/>
              </a:ext>
            </a:extLst>
          </p:cNvPr>
          <p:cNvSpPr txBox="1"/>
          <p:nvPr/>
        </p:nvSpPr>
        <p:spPr>
          <a:xfrm>
            <a:off x="1200496" y="-22302"/>
            <a:ext cx="1143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3200" b="1" dirty="0">
                <a:solidFill>
                  <a:srgbClr val="000000"/>
                </a:solidFill>
                <a:latin typeface="Ubuntu" panose="020B0504030602030204" pitchFamily="34" charset="0"/>
              </a:rPr>
              <a:t>Государственные услуги общего назначения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7F559933-6714-B244-9452-9C62F7CB16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b="4375"/>
          <a:stretch/>
        </p:blipFill>
        <p:spPr>
          <a:xfrm>
            <a:off x="6124568" y="1001643"/>
            <a:ext cx="1903979" cy="122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5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B337A6-2DAC-42B1-A8B3-600819B25276}"/>
              </a:ext>
            </a:extLst>
          </p:cNvPr>
          <p:cNvSpPr txBox="1"/>
          <p:nvPr/>
        </p:nvSpPr>
        <p:spPr>
          <a:xfrm>
            <a:off x="5645945" y="5377221"/>
            <a:ext cx="43791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b="1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TIPS FOR YOU AND YOUR TEAM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651D1-4EBB-470C-85B5-CAD9BB2C3A28}"/>
              </a:ext>
            </a:extLst>
          </p:cNvPr>
          <p:cNvSpPr txBox="1"/>
          <p:nvPr/>
        </p:nvSpPr>
        <p:spPr>
          <a:xfrm>
            <a:off x="1370964" y="820351"/>
            <a:ext cx="7759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3200" b="1" dirty="0">
                <a:solidFill>
                  <a:srgbClr val="000000"/>
                </a:solidFill>
                <a:latin typeface="Ubuntu" panose="020B0504030602030204" pitchFamily="34" charset="0"/>
              </a:rPr>
              <a:t>Дорожный фонд</a:t>
            </a:r>
            <a:endParaRPr lang="ro-MD" sz="3200" b="1" dirty="0">
              <a:solidFill>
                <a:srgbClr val="000000"/>
              </a:solidFill>
              <a:latin typeface="Ubuntu" panose="020B0504030602030204" pitchFamily="34" charset="0"/>
            </a:endParaRPr>
          </a:p>
          <a:p>
            <a:pPr fontAlgn="b"/>
            <a:r>
              <a:rPr lang="ru-RU" sz="3200" b="1" dirty="0">
                <a:solidFill>
                  <a:srgbClr val="000000"/>
                </a:solidFill>
                <a:latin typeface="Ubuntu" panose="020B0504030602030204" pitchFamily="34" charset="0"/>
              </a:rPr>
              <a:t>(развитие дорог)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6D8304-D4CF-8E4C-AD42-5E0C43FB0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64" y="2729158"/>
            <a:ext cx="4406292" cy="26934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52ED68-6864-1D42-BE2D-972DC7D4B259}"/>
              </a:ext>
            </a:extLst>
          </p:cNvPr>
          <p:cNvSpPr txBox="1"/>
          <p:nvPr/>
        </p:nvSpPr>
        <p:spPr>
          <a:xfrm>
            <a:off x="5931506" y="2729158"/>
            <a:ext cx="60439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Ubuntu" panose="020B0504030602030204" pitchFamily="34" charset="0"/>
              </a:rPr>
              <a:t>Доля бюджетных расходов на улучшение дорожной</a:t>
            </a:r>
            <a:r>
              <a:rPr lang="en-US" dirty="0">
                <a:latin typeface="Ubuntu" panose="020B050403060203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</a:rPr>
              <a:t>инфраструктуры в населенном пункте продолжает оставаться низкой, составляя всего </a:t>
            </a:r>
            <a:r>
              <a:rPr lang="en-US" dirty="0">
                <a:latin typeface="Ubuntu" panose="020B0504030602030204" pitchFamily="34" charset="0"/>
              </a:rPr>
              <a:t>5,33</a:t>
            </a:r>
            <a:r>
              <a:rPr lang="ro-MD" dirty="0">
                <a:latin typeface="Ubuntu" panose="020B0504030602030204" pitchFamily="34" charset="0"/>
              </a:rPr>
              <a:t> </a:t>
            </a:r>
            <a:r>
              <a:rPr lang="ru-RU" dirty="0">
                <a:latin typeface="Ubuntu" panose="020B0504030602030204" pitchFamily="34" charset="0"/>
              </a:rPr>
              <a:t>% от общего бюджета, запланированного на 2021 год.</a:t>
            </a:r>
          </a:p>
          <a:p>
            <a:endParaRPr lang="ru-RU" dirty="0">
              <a:latin typeface="Ubuntu" panose="020B0504030602030204" pitchFamily="34" charset="0"/>
            </a:endParaRPr>
          </a:p>
          <a:p>
            <a:r>
              <a:rPr lang="ru-RU" dirty="0">
                <a:latin typeface="Ubuntu" panose="020B0504030602030204" pitchFamily="34" charset="0"/>
              </a:rPr>
              <a:t>Недостаточное финансирование в этой области затрудняет и замедляет достижение целей</a:t>
            </a:r>
            <a:r>
              <a:rPr lang="en-US" dirty="0">
                <a:latin typeface="Ubuntu" panose="020B0504030602030204" pitchFamily="34" charset="0"/>
              </a:rPr>
              <a:t>.</a:t>
            </a:r>
            <a:endParaRPr lang="ro-RO" dirty="0">
              <a:latin typeface="Ubuntu" panose="020B05040306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6727" y="2032000"/>
            <a:ext cx="206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o-MD" b="1" dirty="0">
                <a:latin typeface="Ubuntu" panose="020B0504030602030204" pitchFamily="34" charset="0"/>
              </a:rPr>
              <a:t>517 600</a:t>
            </a:r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r>
              <a:rPr lang="en-US" b="1" dirty="0">
                <a:latin typeface="Ubuntu" panose="020B0504030602030204" pitchFamily="34" charset="0"/>
              </a:rPr>
              <a:t> </a:t>
            </a:r>
            <a:endParaRPr lang="en-GB" b="1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6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4941" y="1756105"/>
            <a:ext cx="4345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Какие участки дороги / тротуара необходимо отремонтировать в первую очередь?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Центральная улица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ул.</a:t>
            </a:r>
            <a:r>
              <a:rPr lang="en-US" dirty="0"/>
              <a:t> </a:t>
            </a:r>
            <a:r>
              <a:rPr lang="ru-RU" dirty="0"/>
              <a:t>Ленина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Ул.</a:t>
            </a:r>
            <a:r>
              <a:rPr lang="en-US" dirty="0"/>
              <a:t> </a:t>
            </a:r>
            <a:r>
              <a:rPr lang="ru-RU" dirty="0"/>
              <a:t>Кирова</a:t>
            </a:r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74982" y="729672"/>
            <a:ext cx="5440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 вы думаете, какие усовершенствования принесут наибольшую пользу местной транспортной сети?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866742"/>
              </p:ext>
            </p:extLst>
          </p:nvPr>
        </p:nvGraphicFramePr>
        <p:xfrm>
          <a:off x="1244600" y="1930002"/>
          <a:ext cx="6070600" cy="4999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4337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lock Arc 56">
            <a:extLst>
              <a:ext uri="{FF2B5EF4-FFF2-40B4-BE49-F238E27FC236}">
                <a16:creationId xmlns:a16="http://schemas.microsoft.com/office/drawing/2014/main" id="{0AE05BA5-E706-6240-A16A-CD70175008C9}"/>
              </a:ext>
            </a:extLst>
          </p:cNvPr>
          <p:cNvSpPr/>
          <p:nvPr/>
        </p:nvSpPr>
        <p:spPr>
          <a:xfrm rot="453354">
            <a:off x="7512790" y="837644"/>
            <a:ext cx="4007473" cy="4058442"/>
          </a:xfrm>
          <a:prstGeom prst="blockArc">
            <a:avLst>
              <a:gd name="adj1" fmla="val 12214054"/>
              <a:gd name="adj2" fmla="val 17259502"/>
              <a:gd name="adj3" fmla="val 9783"/>
            </a:avLst>
          </a:prstGeom>
          <a:solidFill>
            <a:srgbClr val="FFD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1EDD354-0580-F941-8192-134AFE7B844E}"/>
              </a:ext>
            </a:extLst>
          </p:cNvPr>
          <p:cNvSpPr txBox="1"/>
          <p:nvPr/>
        </p:nvSpPr>
        <p:spPr>
          <a:xfrm>
            <a:off x="2214460" y="3408001"/>
            <a:ext cx="3372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Ubuntu" panose="020B0504030602030204" pitchFamily="34" charset="0"/>
              </a:rPr>
              <a:t>Благоустройство</a:t>
            </a:r>
            <a:endParaRPr lang="ko-KR" altLang="en-US" sz="1600" b="1" dirty="0">
              <a:latin typeface="Ubuntu" panose="020B0504030602030204" pitchFamily="34" charset="0"/>
            </a:endParaRPr>
          </a:p>
        </p:txBody>
      </p:sp>
      <p:sp>
        <p:nvSpPr>
          <p:cNvPr id="66" name="Block Arc 65">
            <a:extLst>
              <a:ext uri="{FF2B5EF4-FFF2-40B4-BE49-F238E27FC236}">
                <a16:creationId xmlns:a16="http://schemas.microsoft.com/office/drawing/2014/main" id="{339ADC7D-2975-B446-B0E8-93E524D2439E}"/>
              </a:ext>
            </a:extLst>
          </p:cNvPr>
          <p:cNvSpPr/>
          <p:nvPr/>
        </p:nvSpPr>
        <p:spPr>
          <a:xfrm rot="21213143">
            <a:off x="2052374" y="1200973"/>
            <a:ext cx="3966116" cy="3730084"/>
          </a:xfrm>
          <a:prstGeom prst="blockArc">
            <a:avLst>
              <a:gd name="adj1" fmla="val 13268922"/>
              <a:gd name="adj2" fmla="val 1585938"/>
              <a:gd name="adj3" fmla="val 10401"/>
            </a:avLst>
          </a:prstGeom>
          <a:solidFill>
            <a:srgbClr val="EAB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FAADFA-4D0D-FA48-9908-D99AC90BA986}"/>
              </a:ext>
            </a:extLst>
          </p:cNvPr>
          <p:cNvSpPr txBox="1"/>
          <p:nvPr/>
        </p:nvSpPr>
        <p:spPr>
          <a:xfrm>
            <a:off x="8563195" y="3190105"/>
            <a:ext cx="2377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>
                <a:latin typeface="Ubuntu" panose="020B0504030602030204" pitchFamily="34" charset="0"/>
              </a:rPr>
              <a:t>уличное </a:t>
            </a:r>
            <a:r>
              <a:rPr lang="ru-RU" altLang="ko-KR" b="1" dirty="0">
                <a:latin typeface="Ubuntu" panose="020B0504030602030204" pitchFamily="34" charset="0"/>
              </a:rPr>
              <a:t>освещение</a:t>
            </a:r>
            <a:endParaRPr lang="ko-KR" altLang="en-US" b="1" dirty="0">
              <a:latin typeface="Ubuntu" panose="020B0504030602030204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C4D3585-2807-F34F-A172-5234F95BBBF5}"/>
              </a:ext>
            </a:extLst>
          </p:cNvPr>
          <p:cNvGrpSpPr/>
          <p:nvPr/>
        </p:nvGrpSpPr>
        <p:grpSpPr>
          <a:xfrm>
            <a:off x="9283248" y="2043373"/>
            <a:ext cx="920703" cy="771297"/>
            <a:chOff x="4743450" y="1335205"/>
            <a:chExt cx="3240592" cy="3774323"/>
          </a:xfrm>
          <a:solidFill>
            <a:schemeClr val="tx1"/>
          </a:solidFill>
        </p:grpSpPr>
        <p:sp>
          <p:nvSpPr>
            <p:cNvPr id="73" name="Freeform: Shape 149">
              <a:extLst>
                <a:ext uri="{FF2B5EF4-FFF2-40B4-BE49-F238E27FC236}">
                  <a16:creationId xmlns:a16="http://schemas.microsoft.com/office/drawing/2014/main" id="{1CBCBB6B-3344-2F4D-B5E4-AA58D9B4AEAD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4" name="Freeform: Shape 150">
              <a:extLst>
                <a:ext uri="{FF2B5EF4-FFF2-40B4-BE49-F238E27FC236}">
                  <a16:creationId xmlns:a16="http://schemas.microsoft.com/office/drawing/2014/main" id="{1F5F6993-BBD1-AD49-92B4-F6DE49FCF193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5" name="Freeform: Shape 151">
              <a:extLst>
                <a:ext uri="{FF2B5EF4-FFF2-40B4-BE49-F238E27FC236}">
                  <a16:creationId xmlns:a16="http://schemas.microsoft.com/office/drawing/2014/main" id="{FA28F90D-173A-C44E-82A2-F005EC8CD3A2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6" name="Freeform: Shape 152">
              <a:extLst>
                <a:ext uri="{FF2B5EF4-FFF2-40B4-BE49-F238E27FC236}">
                  <a16:creationId xmlns:a16="http://schemas.microsoft.com/office/drawing/2014/main" id="{59C953F6-4523-1144-A759-61D9394AD13B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7" name="Freeform: Shape 153">
              <a:extLst>
                <a:ext uri="{FF2B5EF4-FFF2-40B4-BE49-F238E27FC236}">
                  <a16:creationId xmlns:a16="http://schemas.microsoft.com/office/drawing/2014/main" id="{18BD7C8E-F786-4448-9E40-4E36BB635BA2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8" name="Freeform: Shape 154">
              <a:extLst>
                <a:ext uri="{FF2B5EF4-FFF2-40B4-BE49-F238E27FC236}">
                  <a16:creationId xmlns:a16="http://schemas.microsoft.com/office/drawing/2014/main" id="{F52CABD9-3E89-ED4A-B0A5-0F9EB63126C0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79" name="Freeform: Shape 155">
              <a:extLst>
                <a:ext uri="{FF2B5EF4-FFF2-40B4-BE49-F238E27FC236}">
                  <a16:creationId xmlns:a16="http://schemas.microsoft.com/office/drawing/2014/main" id="{A9E722E2-4093-C648-A5C8-F9670C755C1E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80" name="Freeform: Shape 156">
              <a:extLst>
                <a:ext uri="{FF2B5EF4-FFF2-40B4-BE49-F238E27FC236}">
                  <a16:creationId xmlns:a16="http://schemas.microsoft.com/office/drawing/2014/main" id="{3B65377B-CD8A-EA48-A067-8014D048A06A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81" name="Freeform: Shape 157">
              <a:extLst>
                <a:ext uri="{FF2B5EF4-FFF2-40B4-BE49-F238E27FC236}">
                  <a16:creationId xmlns:a16="http://schemas.microsoft.com/office/drawing/2014/main" id="{40662A0B-9241-DF46-AF74-3377CD9A0964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82" name="Freeform: Shape 158">
              <a:extLst>
                <a:ext uri="{FF2B5EF4-FFF2-40B4-BE49-F238E27FC236}">
                  <a16:creationId xmlns:a16="http://schemas.microsoft.com/office/drawing/2014/main" id="{0BDC7B51-9AA0-EF49-A5FC-9152BC1E89DD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83" name="Freeform: Shape 159">
              <a:extLst>
                <a:ext uri="{FF2B5EF4-FFF2-40B4-BE49-F238E27FC236}">
                  <a16:creationId xmlns:a16="http://schemas.microsoft.com/office/drawing/2014/main" id="{1952EBAF-F73E-9F45-930F-85CA257CC28B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7AD1722F-2254-9943-9A50-17FA8B223EAC}"/>
              </a:ext>
            </a:extLst>
          </p:cNvPr>
          <p:cNvSpPr/>
          <p:nvPr/>
        </p:nvSpPr>
        <p:spPr>
          <a:xfrm>
            <a:off x="8998204" y="3759566"/>
            <a:ext cx="1507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253 900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en-US" altLang="ko-KR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39FD248-9232-2845-BECD-F8CFDCCD11E6}"/>
              </a:ext>
            </a:extLst>
          </p:cNvPr>
          <p:cNvSpPr/>
          <p:nvPr/>
        </p:nvSpPr>
        <p:spPr>
          <a:xfrm>
            <a:off x="3230204" y="3895938"/>
            <a:ext cx="1507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572 800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en-US" altLang="ko-KR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CEA504A-5B2B-4142-8428-947ECEDAF0B5}"/>
              </a:ext>
            </a:extLst>
          </p:cNvPr>
          <p:cNvSpPr/>
          <p:nvPr/>
        </p:nvSpPr>
        <p:spPr>
          <a:xfrm>
            <a:off x="3196449" y="6250338"/>
            <a:ext cx="1136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ro-RO" altLang="ko-KR" sz="1400" b="1" dirty="0">
                <a:latin typeface="Ubuntu" panose="020B0504030602030204" pitchFamily="34" charset="0"/>
                <a:cs typeface="Arial" pitchFamily="34" charset="0"/>
              </a:rPr>
              <a:t>                      </a:t>
            </a:r>
            <a:endParaRPr lang="en-US" altLang="ko-KR" sz="1400" b="1" dirty="0">
              <a:latin typeface="Ubuntu" panose="020B0504030602030204" pitchFamily="34" charset="0"/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E05F3DC-A8D6-1747-A54C-85926B917F8C}"/>
              </a:ext>
            </a:extLst>
          </p:cNvPr>
          <p:cNvSpPr txBox="1"/>
          <p:nvPr/>
        </p:nvSpPr>
        <p:spPr>
          <a:xfrm>
            <a:off x="1211862" y="28675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latin typeface="Ubuntu" panose="020B0504030602030204" pitchFamily="34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Ubuntu" panose="020B0504030602030204" pitchFamily="34" charset="0"/>
              </a:rPr>
              <a:t>Жилишно-комуналиное хозяйство</a:t>
            </a:r>
            <a:r>
              <a:rPr lang="en-US" sz="2800" b="1" dirty="0">
                <a:solidFill>
                  <a:srgbClr val="000000"/>
                </a:solidFill>
                <a:latin typeface="Ubuntu" panose="020B0504030602030204" pitchFamily="34" charset="0"/>
              </a:rPr>
              <a:t> </a:t>
            </a:r>
            <a:r>
              <a:rPr lang="ro-RO" sz="2800" b="1" dirty="0">
                <a:latin typeface="Ubuntu" panose="020B0504030602030204" pitchFamily="34" charset="0"/>
              </a:rPr>
              <a:t>(1)</a:t>
            </a:r>
            <a:endParaRPr lang="en-GB" sz="2800" b="1" dirty="0">
              <a:latin typeface="Ubuntu" panose="020B0504030602030204" pitchFamily="34" charset="0"/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5094545D-698C-8840-BDC9-C5D4A87D5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26" y="2307429"/>
            <a:ext cx="1168267" cy="932128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9726C39C-DB0E-D84D-8CBE-76596A0A0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12" y="2040139"/>
            <a:ext cx="871639" cy="695457"/>
          </a:xfrm>
          <a:prstGeom prst="rect">
            <a:avLst/>
          </a:prstGeom>
        </p:spPr>
      </p:pic>
      <p:pic>
        <p:nvPicPr>
          <p:cNvPr id="1026" name="Picture 2" descr="Park Icon of Glyph style - Available in SVG, PNG, EPS, AI &amp; Icon fo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16" y="1947283"/>
            <a:ext cx="1432803" cy="14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1EDD354-0580-F941-8192-134AFE7B844E}"/>
              </a:ext>
            </a:extLst>
          </p:cNvPr>
          <p:cNvSpPr txBox="1"/>
          <p:nvPr/>
        </p:nvSpPr>
        <p:spPr>
          <a:xfrm>
            <a:off x="5338660" y="5411789"/>
            <a:ext cx="3372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>
                <a:latin typeface="Ubuntu" panose="020B0504030602030204" pitchFamily="34" charset="0"/>
              </a:rPr>
              <a:t>Водоснабжение</a:t>
            </a:r>
            <a:endParaRPr lang="ko-KR" altLang="en-US" sz="1600" b="1" dirty="0">
              <a:latin typeface="Ubuntu" panose="020B0504030602030204" pitchFamily="34" charset="0"/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0AE05BA5-E706-6240-A16A-CD70175008C9}"/>
              </a:ext>
            </a:extLst>
          </p:cNvPr>
          <p:cNvSpPr/>
          <p:nvPr/>
        </p:nvSpPr>
        <p:spPr>
          <a:xfrm rot="453354">
            <a:off x="4950663" y="4166031"/>
            <a:ext cx="4007473" cy="4058442"/>
          </a:xfrm>
          <a:prstGeom prst="blockArc">
            <a:avLst>
              <a:gd name="adj1" fmla="val 12214054"/>
              <a:gd name="adj2" fmla="val 20684146"/>
              <a:gd name="adj3" fmla="val 10825"/>
            </a:avLst>
          </a:prstGeom>
          <a:solidFill>
            <a:srgbClr val="FFD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9FD248-9232-2845-BECD-F8CFDCCD11E6}"/>
              </a:ext>
            </a:extLst>
          </p:cNvPr>
          <p:cNvSpPr/>
          <p:nvPr/>
        </p:nvSpPr>
        <p:spPr>
          <a:xfrm>
            <a:off x="6271548" y="5840619"/>
            <a:ext cx="1507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b="1" dirty="0">
                <a:latin typeface="Ubuntu" panose="020B0504030602030204" pitchFamily="34" charset="0"/>
                <a:cs typeface="Arial" pitchFamily="34" charset="0"/>
              </a:rPr>
              <a:t>403 900 </a:t>
            </a:r>
            <a:r>
              <a:rPr lang="ru-RU" altLang="ko-KR" b="1" dirty="0">
                <a:latin typeface="Ubuntu" panose="020B0504030602030204" pitchFamily="34" charset="0"/>
                <a:cs typeface="Arial" pitchFamily="34" charset="0"/>
              </a:rPr>
              <a:t>лей</a:t>
            </a:r>
            <a:endParaRPr lang="en-US" altLang="ko-KR" b="1" dirty="0">
              <a:latin typeface="Ubuntu" panose="020B0504030602030204" pitchFamily="34" charset="0"/>
              <a:cs typeface="Arial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094545D-698C-8840-BDC9-C5D4A87D5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03" y="5444126"/>
            <a:ext cx="1168267" cy="93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49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1001</Words>
  <Application>Microsoft Office PowerPoint</Application>
  <PresentationFormat>Широкоэкранный</PresentationFormat>
  <Paragraphs>224</Paragraphs>
  <Slides>21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맑은 고딕</vt:lpstr>
      <vt:lpstr>Arial</vt:lpstr>
      <vt:lpstr>Arial Unicode MS</vt:lpstr>
      <vt:lpstr>Calibri</vt:lpstr>
      <vt:lpstr>Calibri Light</vt:lpstr>
      <vt:lpstr>Ubuntu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Stas Ghiletchi</dc:creator>
  <cp:lastModifiedBy>DOXYTERRA</cp:lastModifiedBy>
  <cp:revision>161</cp:revision>
  <dcterms:created xsi:type="dcterms:W3CDTF">2020-11-10T08:20:36Z</dcterms:created>
  <dcterms:modified xsi:type="dcterms:W3CDTF">2020-12-01T13:41:04Z</dcterms:modified>
</cp:coreProperties>
</file>