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72" r:id="rId1"/>
  </p:sldMasterIdLst>
  <p:notesMasterIdLst>
    <p:notesMasterId r:id="rId22"/>
  </p:notesMasterIdLst>
  <p:sldIdLst>
    <p:sldId id="279" r:id="rId2"/>
    <p:sldId id="256" r:id="rId3"/>
    <p:sldId id="257" r:id="rId4"/>
    <p:sldId id="263" r:id="rId5"/>
    <p:sldId id="258" r:id="rId6"/>
    <p:sldId id="260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71.jpeg"/><Relationship Id="rId1" Type="http://schemas.openxmlformats.org/officeDocument/2006/relationships/image" Target="../media/image16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A1F6F7-BA4D-498E-A9E4-D1DDFA4ACA44}" type="doc">
      <dgm:prSet loTypeId="urn:microsoft.com/office/officeart/2005/8/layout/hList6" loCatId="list" qsTypeId="urn:microsoft.com/office/officeart/2005/8/quickstyle/simple1" qsCatId="simple" csTypeId="urn:microsoft.com/office/officeart/2005/8/colors/colorful3" csCatId="colorful" phldr="1"/>
      <dgm:spPr/>
    </dgm:pt>
    <dgm:pt modelId="{6AB583A9-25BB-4A4D-B1DC-91B11D59FD6E}">
      <dgm:prSet phldrT="[Текст]" custT="1"/>
      <dgm:spPr/>
      <dgm:t>
        <a:bodyPr/>
        <a:lstStyle/>
        <a:p>
          <a:r>
            <a:rPr kumimoji="0" lang="ru-RU" sz="2800" b="1" i="0" u="none" strike="noStrike" cap="none" normalizeH="0" baseline="0" smtClean="0">
              <a:ln/>
              <a:effectLst/>
              <a:latin typeface="Calibri" pitchFamily="34" charset="0"/>
              <a:cs typeface="Calibri" pitchFamily="34" charset="0"/>
            </a:rPr>
            <a:t>приоритет 1. </a:t>
          </a:r>
        </a:p>
        <a:p>
          <a:r>
            <a:rPr kumimoji="0" lang="ru-RU" sz="1600" b="1" i="0" u="none" strike="noStrike" cap="none" normalizeH="0" baseline="0" smtClean="0">
              <a:ln/>
              <a:effectLst/>
              <a:latin typeface="Calibri" pitchFamily="34" charset="0"/>
              <a:cs typeface="Calibri" pitchFamily="34" charset="0"/>
            </a:rPr>
            <a:t>Инфраструктура поддержки предпринимательства (бизнес-инкубаторы, промышленные и экономические зоны, рынки, инструменты поддержки МСП, местные экономические кластеры, создание рабочих мест на местном уровне и т.д.);</a:t>
          </a:r>
          <a:endParaRPr lang="ru-RU" sz="1600" b="1" dirty="0"/>
        </a:p>
      </dgm:t>
    </dgm:pt>
    <dgm:pt modelId="{E7C2656B-09E3-4AB9-BBFF-1B6AE4F077E7}" type="parTrans" cxnId="{F18FA593-B2A2-4FC3-9692-622EC450CEBA}">
      <dgm:prSet/>
      <dgm:spPr/>
      <dgm:t>
        <a:bodyPr/>
        <a:lstStyle/>
        <a:p>
          <a:endParaRPr lang="ru-RU"/>
        </a:p>
      </dgm:t>
    </dgm:pt>
    <dgm:pt modelId="{BD002124-F97F-44F5-B298-68DE081E49D5}" type="sibTrans" cxnId="{F18FA593-B2A2-4FC3-9692-622EC450CEBA}">
      <dgm:prSet/>
      <dgm:spPr/>
      <dgm:t>
        <a:bodyPr/>
        <a:lstStyle/>
        <a:p>
          <a:endParaRPr lang="ru-RU"/>
        </a:p>
      </dgm:t>
    </dgm:pt>
    <dgm:pt modelId="{29FC9857-F7BF-4AC0-A37C-22EA45D77128}">
      <dgm:prSet phldrT="[Текст]" custT="1"/>
      <dgm:spPr/>
      <dgm:t>
        <a:bodyPr/>
        <a:lstStyle/>
        <a:p>
          <a:r>
            <a:rPr kumimoji="0" lang="ru-RU" sz="2800" b="1" i="0" u="none" strike="noStrike" cap="none" normalizeH="0" baseline="0" smtClean="0">
              <a:ln/>
              <a:effectLst/>
              <a:latin typeface="Calibri" pitchFamily="34" charset="0"/>
              <a:cs typeface="Calibri" pitchFamily="34" charset="0"/>
            </a:rPr>
            <a:t>приоритет 2. </a:t>
          </a:r>
        </a:p>
        <a:p>
          <a:r>
            <a:rPr kumimoji="0" lang="ru-RU" sz="1600" b="1" i="0" u="none" strike="noStrike" cap="none" normalizeH="0" baseline="0" smtClean="0">
              <a:ln/>
              <a:effectLst/>
              <a:latin typeface="Calibri" pitchFamily="34" charset="0"/>
              <a:cs typeface="Calibri" pitchFamily="34" charset="0"/>
            </a:rPr>
            <a:t>Базовая инфраструктура местных публичных услуг (водоснабжение и канализация, освещение общественных мест, инфраструктура местных дорог, управление твердыми бытовыми отходами, благоустройство общественных мест, социальная инфраструктура, культурная инфраструктура и т.д.);</a:t>
          </a:r>
          <a:endParaRPr lang="ru-RU" sz="1600" b="1" dirty="0"/>
        </a:p>
      </dgm:t>
    </dgm:pt>
    <dgm:pt modelId="{9AEC3DE8-990F-4E18-9D5B-94CF19224408}" type="parTrans" cxnId="{D002BE45-1C8C-4128-A842-2E885385EBCB}">
      <dgm:prSet/>
      <dgm:spPr/>
      <dgm:t>
        <a:bodyPr/>
        <a:lstStyle/>
        <a:p>
          <a:endParaRPr lang="ru-RU"/>
        </a:p>
      </dgm:t>
    </dgm:pt>
    <dgm:pt modelId="{B7EDCFCB-DC16-4E4E-AFC5-58700B9DED22}" type="sibTrans" cxnId="{D002BE45-1C8C-4128-A842-2E885385EBCB}">
      <dgm:prSet/>
      <dgm:spPr/>
      <dgm:t>
        <a:bodyPr/>
        <a:lstStyle/>
        <a:p>
          <a:endParaRPr lang="ru-RU"/>
        </a:p>
      </dgm:t>
    </dgm:pt>
    <dgm:pt modelId="{D144EE36-FFFB-402F-A8AE-1FF88FF2DCC8}">
      <dgm:prSet phldrT="[Текст]" custT="1"/>
      <dgm:spPr/>
      <dgm:t>
        <a:bodyPr/>
        <a:lstStyle/>
        <a:p>
          <a:pPr rtl="0"/>
          <a:r>
            <a:rPr kumimoji="0" lang="ru-RU" sz="2800" b="1" i="0" u="none" strike="noStrike" cap="none" normalizeH="0" baseline="0" smtClean="0">
              <a:ln/>
              <a:effectLst/>
              <a:latin typeface="Calibri" pitchFamily="34" charset="0"/>
              <a:cs typeface="Calibri" pitchFamily="34" charset="0"/>
            </a:rPr>
            <a:t>приоритет 3. </a:t>
          </a:r>
        </a:p>
        <a:p>
          <a:pPr rtl="0"/>
          <a:r>
            <a:rPr kumimoji="0" lang="ru-RU" sz="1600" b="1" i="0" u="none" strike="noStrike" cap="none" normalizeH="0" baseline="0" smtClean="0">
              <a:ln/>
              <a:effectLst/>
              <a:latin typeface="Calibri" pitchFamily="34" charset="0"/>
              <a:cs typeface="Calibri" pitchFamily="34" charset="0"/>
            </a:rPr>
            <a:t>Инфраструктура туризма (благоустройство туристических объектов и доступа к ним, создание новых туристических объектов, привлечение посетителей и продвижение местных брендов).</a:t>
          </a:r>
          <a:endParaRPr lang="ru-RU" sz="1600" b="1" dirty="0"/>
        </a:p>
      </dgm:t>
    </dgm:pt>
    <dgm:pt modelId="{88646E6B-FA08-4371-8A3B-EF46853DA6C3}" type="parTrans" cxnId="{9162F5E9-775E-4A96-ACDA-137B8C929E84}">
      <dgm:prSet/>
      <dgm:spPr/>
      <dgm:t>
        <a:bodyPr/>
        <a:lstStyle/>
        <a:p>
          <a:endParaRPr lang="ru-RU"/>
        </a:p>
      </dgm:t>
    </dgm:pt>
    <dgm:pt modelId="{67843C36-C926-454F-A0FC-8FF5D8B74440}" type="sibTrans" cxnId="{9162F5E9-775E-4A96-ACDA-137B8C929E84}">
      <dgm:prSet/>
      <dgm:spPr/>
      <dgm:t>
        <a:bodyPr/>
        <a:lstStyle/>
        <a:p>
          <a:endParaRPr lang="ru-RU"/>
        </a:p>
      </dgm:t>
    </dgm:pt>
    <dgm:pt modelId="{BDF43CB9-48D9-425D-B295-8B60247E5341}" type="pres">
      <dgm:prSet presAssocID="{35A1F6F7-BA4D-498E-A9E4-D1DDFA4ACA44}" presName="Name0" presStyleCnt="0">
        <dgm:presLayoutVars>
          <dgm:dir/>
          <dgm:resizeHandles val="exact"/>
        </dgm:presLayoutVars>
      </dgm:prSet>
      <dgm:spPr/>
    </dgm:pt>
    <dgm:pt modelId="{9D089DA7-0EAA-4A04-B40B-F5947BC60F48}" type="pres">
      <dgm:prSet presAssocID="{6AB583A9-25BB-4A4D-B1DC-91B11D59FD6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61FEB6-22EE-4817-B58F-FF20D5C6AF37}" type="pres">
      <dgm:prSet presAssocID="{BD002124-F97F-44F5-B298-68DE081E49D5}" presName="sibTrans" presStyleCnt="0"/>
      <dgm:spPr/>
    </dgm:pt>
    <dgm:pt modelId="{1A9E4E0B-47E4-4D13-8D4C-974B12993BDE}" type="pres">
      <dgm:prSet presAssocID="{29FC9857-F7BF-4AC0-A37C-22EA45D7712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C77115-7956-47E1-A423-0B685B90E5C1}" type="pres">
      <dgm:prSet presAssocID="{B7EDCFCB-DC16-4E4E-AFC5-58700B9DED22}" presName="sibTrans" presStyleCnt="0"/>
      <dgm:spPr/>
    </dgm:pt>
    <dgm:pt modelId="{79C51948-DA85-4548-A597-76BF6486561E}" type="pres">
      <dgm:prSet presAssocID="{D144EE36-FFFB-402F-A8AE-1FF88FF2DCC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17F58E-AF00-4488-BC25-16680800A632}" type="presOf" srcId="{6AB583A9-25BB-4A4D-B1DC-91B11D59FD6E}" destId="{9D089DA7-0EAA-4A04-B40B-F5947BC60F48}" srcOrd="0" destOrd="0" presId="urn:microsoft.com/office/officeart/2005/8/layout/hList6"/>
    <dgm:cxn modelId="{9162F5E9-775E-4A96-ACDA-137B8C929E84}" srcId="{35A1F6F7-BA4D-498E-A9E4-D1DDFA4ACA44}" destId="{D144EE36-FFFB-402F-A8AE-1FF88FF2DCC8}" srcOrd="2" destOrd="0" parTransId="{88646E6B-FA08-4371-8A3B-EF46853DA6C3}" sibTransId="{67843C36-C926-454F-A0FC-8FF5D8B74440}"/>
    <dgm:cxn modelId="{8E4562D3-4EAC-4407-8A0D-04083C8904BC}" type="presOf" srcId="{D144EE36-FFFB-402F-A8AE-1FF88FF2DCC8}" destId="{79C51948-DA85-4548-A597-76BF6486561E}" srcOrd="0" destOrd="0" presId="urn:microsoft.com/office/officeart/2005/8/layout/hList6"/>
    <dgm:cxn modelId="{D002BE45-1C8C-4128-A842-2E885385EBCB}" srcId="{35A1F6F7-BA4D-498E-A9E4-D1DDFA4ACA44}" destId="{29FC9857-F7BF-4AC0-A37C-22EA45D77128}" srcOrd="1" destOrd="0" parTransId="{9AEC3DE8-990F-4E18-9D5B-94CF19224408}" sibTransId="{B7EDCFCB-DC16-4E4E-AFC5-58700B9DED22}"/>
    <dgm:cxn modelId="{3E533244-83D1-4347-9B6C-CBCEDCF79B54}" type="presOf" srcId="{35A1F6F7-BA4D-498E-A9E4-D1DDFA4ACA44}" destId="{BDF43CB9-48D9-425D-B295-8B60247E5341}" srcOrd="0" destOrd="0" presId="urn:microsoft.com/office/officeart/2005/8/layout/hList6"/>
    <dgm:cxn modelId="{F18FA593-B2A2-4FC3-9692-622EC450CEBA}" srcId="{35A1F6F7-BA4D-498E-A9E4-D1DDFA4ACA44}" destId="{6AB583A9-25BB-4A4D-B1DC-91B11D59FD6E}" srcOrd="0" destOrd="0" parTransId="{E7C2656B-09E3-4AB9-BBFF-1B6AE4F077E7}" sibTransId="{BD002124-F97F-44F5-B298-68DE081E49D5}"/>
    <dgm:cxn modelId="{9DF734BA-7A1B-47D5-A7C5-B46F0D703DAF}" type="presOf" srcId="{29FC9857-F7BF-4AC0-A37C-22EA45D77128}" destId="{1A9E4E0B-47E4-4D13-8D4C-974B12993BDE}" srcOrd="0" destOrd="0" presId="urn:microsoft.com/office/officeart/2005/8/layout/hList6"/>
    <dgm:cxn modelId="{5C75ACA5-CF8B-492A-B811-094FA9E0F808}" type="presParOf" srcId="{BDF43CB9-48D9-425D-B295-8B60247E5341}" destId="{9D089DA7-0EAA-4A04-B40B-F5947BC60F48}" srcOrd="0" destOrd="0" presId="urn:microsoft.com/office/officeart/2005/8/layout/hList6"/>
    <dgm:cxn modelId="{AE9E9257-D85D-468B-8868-2E60F95F3B2A}" type="presParOf" srcId="{BDF43CB9-48D9-425D-B295-8B60247E5341}" destId="{2761FEB6-22EE-4817-B58F-FF20D5C6AF37}" srcOrd="1" destOrd="0" presId="urn:microsoft.com/office/officeart/2005/8/layout/hList6"/>
    <dgm:cxn modelId="{30EA0030-6A32-455C-A7F2-252F20BE82A8}" type="presParOf" srcId="{BDF43CB9-48D9-425D-B295-8B60247E5341}" destId="{1A9E4E0B-47E4-4D13-8D4C-974B12993BDE}" srcOrd="2" destOrd="0" presId="urn:microsoft.com/office/officeart/2005/8/layout/hList6"/>
    <dgm:cxn modelId="{D0103F35-DF0F-4C34-885F-6AAB0C9B6DA2}" type="presParOf" srcId="{BDF43CB9-48D9-425D-B295-8B60247E5341}" destId="{8CC77115-7956-47E1-A423-0B685B90E5C1}" srcOrd="3" destOrd="0" presId="urn:microsoft.com/office/officeart/2005/8/layout/hList6"/>
    <dgm:cxn modelId="{2583B10B-0A94-4101-8D34-F0C1831ED8F6}" type="presParOf" srcId="{BDF43CB9-48D9-425D-B295-8B60247E5341}" destId="{79C51948-DA85-4548-A597-76BF6486561E}" srcOrd="4" destOrd="0" presId="urn:microsoft.com/office/officeart/2005/8/layout/hList6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82ABE4-1287-4602-9305-803190666D1C}" type="doc">
      <dgm:prSet loTypeId="urn:microsoft.com/office/officeart/2005/8/layout/hList7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6AC7906-C59A-400E-A465-1CB4B9767228}">
      <dgm:prSet phldrT="[Текст]"/>
      <dgm:spPr/>
      <dgm:t>
        <a:bodyPr/>
        <a:lstStyle/>
        <a:p>
          <a:endParaRPr lang="ru-RU" dirty="0" smtClean="0"/>
        </a:p>
        <a:p>
          <a:r>
            <a:rPr lang="ru-RU" b="1" dirty="0" smtClean="0">
              <a:solidFill>
                <a:srgbClr val="FFC000"/>
              </a:solidFill>
            </a:rPr>
            <a:t>Реконструкция центральной дороги и устройство тротуаров по ул. Ленина</a:t>
          </a:r>
          <a:endParaRPr lang="ru-RU" b="1" dirty="0">
            <a:solidFill>
              <a:srgbClr val="FFC000"/>
            </a:solidFill>
          </a:endParaRPr>
        </a:p>
      </dgm:t>
    </dgm:pt>
    <dgm:pt modelId="{F978811B-FCC9-4FBA-87F8-66FF18DAA52C}" type="parTrans" cxnId="{2D33ADBB-568A-49A9-A33F-E37819D5CEDD}">
      <dgm:prSet/>
      <dgm:spPr/>
      <dgm:t>
        <a:bodyPr/>
        <a:lstStyle/>
        <a:p>
          <a:endParaRPr lang="ru-RU"/>
        </a:p>
      </dgm:t>
    </dgm:pt>
    <dgm:pt modelId="{4167B918-3676-4A59-A2B9-0B35ED24F878}" type="sibTrans" cxnId="{2D33ADBB-568A-49A9-A33F-E37819D5CEDD}">
      <dgm:prSet/>
      <dgm:spPr/>
      <dgm:t>
        <a:bodyPr/>
        <a:lstStyle/>
        <a:p>
          <a:endParaRPr lang="ru-RU"/>
        </a:p>
      </dgm:t>
    </dgm:pt>
    <dgm:pt modelId="{4D4475B2-C697-4538-B611-140F17CB8B37}">
      <dgm:prSet phldrT="[Текст]"/>
      <dgm:spPr/>
      <dgm:t>
        <a:bodyPr/>
        <a:lstStyle/>
        <a:p>
          <a:r>
            <a:rPr lang="ru-RU" b="1" dirty="0" smtClean="0">
              <a:solidFill>
                <a:schemeClr val="accent3">
                  <a:lumMod val="20000"/>
                  <a:lumOff val="80000"/>
                </a:schemeClr>
              </a:solidFill>
            </a:rPr>
            <a:t>Очистка и углубление речки «</a:t>
          </a:r>
          <a:r>
            <a:rPr lang="ru-RU" b="1" dirty="0" err="1" smtClean="0">
              <a:solidFill>
                <a:schemeClr val="accent3">
                  <a:lumMod val="20000"/>
                  <a:lumOff val="80000"/>
                </a:schemeClr>
              </a:solidFill>
            </a:rPr>
            <a:t>Лунгуца</a:t>
          </a:r>
          <a:r>
            <a:rPr lang="ru-RU" b="1" dirty="0" smtClean="0">
              <a:solidFill>
                <a:schemeClr val="accent3">
                  <a:lumMod val="20000"/>
                  <a:lumOff val="80000"/>
                </a:schemeClr>
              </a:solidFill>
            </a:rPr>
            <a:t>»</a:t>
          </a:r>
          <a:endParaRPr lang="ru-RU" b="1" dirty="0">
            <a:solidFill>
              <a:schemeClr val="accent3">
                <a:lumMod val="20000"/>
                <a:lumOff val="80000"/>
              </a:schemeClr>
            </a:solidFill>
          </a:endParaRPr>
        </a:p>
      </dgm:t>
    </dgm:pt>
    <dgm:pt modelId="{0391909E-5751-4AAA-8AC2-61BFEC889CAD}" type="parTrans" cxnId="{CCEB1737-2EF6-473F-8E69-3166B8E2397A}">
      <dgm:prSet/>
      <dgm:spPr/>
      <dgm:t>
        <a:bodyPr/>
        <a:lstStyle/>
        <a:p>
          <a:endParaRPr lang="ru-RU"/>
        </a:p>
      </dgm:t>
    </dgm:pt>
    <dgm:pt modelId="{3B61EC89-FF17-4611-B9A8-CAA952D7A4D3}" type="sibTrans" cxnId="{CCEB1737-2EF6-473F-8E69-3166B8E2397A}">
      <dgm:prSet/>
      <dgm:spPr/>
      <dgm:t>
        <a:bodyPr/>
        <a:lstStyle/>
        <a:p>
          <a:endParaRPr lang="ru-RU"/>
        </a:p>
      </dgm:t>
    </dgm:pt>
    <dgm:pt modelId="{789BA451-88AE-4C57-8BE4-A5EC1A18107B}">
      <dgm:prSet phldrT="[Текст]"/>
      <dgm:spPr/>
      <dgm:t>
        <a:bodyPr/>
        <a:lstStyle/>
        <a:p>
          <a:endParaRPr lang="ru-RU" dirty="0" smtClean="0"/>
        </a:p>
        <a:p>
          <a:r>
            <a:rPr lang="ru-RU" b="1" dirty="0" smtClean="0">
              <a:ln/>
              <a:solidFill>
                <a:schemeClr val="accent5">
                  <a:lumMod val="40000"/>
                  <a:lumOff val="60000"/>
                </a:schemeClr>
              </a:solidFill>
              <a:latin typeface="Calibri" pitchFamily="34" charset="0"/>
              <a:cs typeface="Calibri" pitchFamily="34" charset="0"/>
            </a:rPr>
            <a:t>Благоустройство туристических объектов и доступа к ним</a:t>
          </a:r>
          <a:endParaRPr lang="ru-RU" dirty="0">
            <a:solidFill>
              <a:schemeClr val="accent5">
                <a:lumMod val="40000"/>
                <a:lumOff val="60000"/>
              </a:schemeClr>
            </a:solidFill>
          </a:endParaRPr>
        </a:p>
      </dgm:t>
    </dgm:pt>
    <dgm:pt modelId="{45E67FCA-C4E4-43BE-A3E8-1BBAA3135DD6}" type="parTrans" cxnId="{497A28D6-FA5F-4C02-980E-DA557BF102B4}">
      <dgm:prSet/>
      <dgm:spPr/>
      <dgm:t>
        <a:bodyPr/>
        <a:lstStyle/>
        <a:p>
          <a:endParaRPr lang="ru-RU"/>
        </a:p>
      </dgm:t>
    </dgm:pt>
    <dgm:pt modelId="{8D2ABDD9-A1A6-462A-906C-209132F5B076}" type="sibTrans" cxnId="{497A28D6-FA5F-4C02-980E-DA557BF102B4}">
      <dgm:prSet/>
      <dgm:spPr/>
      <dgm:t>
        <a:bodyPr/>
        <a:lstStyle/>
        <a:p>
          <a:endParaRPr lang="ru-RU"/>
        </a:p>
      </dgm:t>
    </dgm:pt>
    <dgm:pt modelId="{9A538F4E-2082-4657-9517-E5E0D4E85E55}" type="pres">
      <dgm:prSet presAssocID="{2B82ABE4-1287-4602-9305-803190666D1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505C9F-DA03-43A6-9840-5304069542FD}" type="pres">
      <dgm:prSet presAssocID="{2B82ABE4-1287-4602-9305-803190666D1C}" presName="fgShape" presStyleLbl="fgShp" presStyleIdx="0" presStyleCnt="1" custScaleY="166667" custLinFactNeighborX="-246" custLinFactNeighborY="28568"/>
      <dgm:spPr/>
    </dgm:pt>
    <dgm:pt modelId="{DF702BCD-5759-4647-8F29-F11A63828648}" type="pres">
      <dgm:prSet presAssocID="{2B82ABE4-1287-4602-9305-803190666D1C}" presName="linComp" presStyleCnt="0"/>
      <dgm:spPr/>
    </dgm:pt>
    <dgm:pt modelId="{EEBE71AF-F62A-49B9-A5AE-2187F7E4C569}" type="pres">
      <dgm:prSet presAssocID="{36AC7906-C59A-400E-A465-1CB4B9767228}" presName="compNode" presStyleCnt="0"/>
      <dgm:spPr/>
    </dgm:pt>
    <dgm:pt modelId="{1E02924D-1036-49A9-B9BA-AD5D6AAA052F}" type="pres">
      <dgm:prSet presAssocID="{36AC7906-C59A-400E-A465-1CB4B9767228}" presName="bkgdShape" presStyleLbl="node1" presStyleIdx="0" presStyleCnt="3"/>
      <dgm:spPr/>
      <dgm:t>
        <a:bodyPr/>
        <a:lstStyle/>
        <a:p>
          <a:endParaRPr lang="ru-RU"/>
        </a:p>
      </dgm:t>
    </dgm:pt>
    <dgm:pt modelId="{860468CC-A55B-48A7-8711-456B0B194F4E}" type="pres">
      <dgm:prSet presAssocID="{36AC7906-C59A-400E-A465-1CB4B9767228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7D6A02-A945-4443-9833-C65E12C9A91F}" type="pres">
      <dgm:prSet presAssocID="{36AC7906-C59A-400E-A465-1CB4B9767228}" presName="invisiNode" presStyleLbl="node1" presStyleIdx="0" presStyleCnt="3"/>
      <dgm:spPr/>
    </dgm:pt>
    <dgm:pt modelId="{D5F40732-86B8-4E1A-9335-F88461F8BE63}" type="pres">
      <dgm:prSet presAssocID="{36AC7906-C59A-400E-A465-1CB4B9767228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4C0CE1E-D82D-49FB-9752-ECD39D4BABC8}" type="pres">
      <dgm:prSet presAssocID="{4167B918-3676-4A59-A2B9-0B35ED24F87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19D5859-66E2-48EF-9842-C27BDEE20E0B}" type="pres">
      <dgm:prSet presAssocID="{4D4475B2-C697-4538-B611-140F17CB8B37}" presName="compNode" presStyleCnt="0"/>
      <dgm:spPr/>
    </dgm:pt>
    <dgm:pt modelId="{F48977AF-42EF-4F24-B1BA-BBF4A02C858B}" type="pres">
      <dgm:prSet presAssocID="{4D4475B2-C697-4538-B611-140F17CB8B37}" presName="bkgdShape" presStyleLbl="node1" presStyleIdx="1" presStyleCnt="3" custLinFactNeighborX="417" custLinFactNeighborY="513"/>
      <dgm:spPr/>
      <dgm:t>
        <a:bodyPr/>
        <a:lstStyle/>
        <a:p>
          <a:endParaRPr lang="ru-RU"/>
        </a:p>
      </dgm:t>
    </dgm:pt>
    <dgm:pt modelId="{FEB6B6A7-14A2-4E11-BC7D-6A2F446D71B2}" type="pres">
      <dgm:prSet presAssocID="{4D4475B2-C697-4538-B611-140F17CB8B37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9A9D55-E9A2-4122-9683-87CFDF6E0561}" type="pres">
      <dgm:prSet presAssocID="{4D4475B2-C697-4538-B611-140F17CB8B37}" presName="invisiNode" presStyleLbl="node1" presStyleIdx="1" presStyleCnt="3"/>
      <dgm:spPr/>
    </dgm:pt>
    <dgm:pt modelId="{93B6EABE-F7F7-4659-8EA7-074F1A6AD69B}" type="pres">
      <dgm:prSet presAssocID="{4D4475B2-C697-4538-B611-140F17CB8B37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1A388CC-008D-42F1-A720-87D470E4933F}" type="pres">
      <dgm:prSet presAssocID="{3B61EC89-FF17-4611-B9A8-CAA952D7A4D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24B4B0A-004B-4BD2-8315-528916EAA0B9}" type="pres">
      <dgm:prSet presAssocID="{789BA451-88AE-4C57-8BE4-A5EC1A18107B}" presName="compNode" presStyleCnt="0"/>
      <dgm:spPr/>
    </dgm:pt>
    <dgm:pt modelId="{2E2FEB56-B643-4A6E-983A-248C2FFB1FA3}" type="pres">
      <dgm:prSet presAssocID="{789BA451-88AE-4C57-8BE4-A5EC1A18107B}" presName="bkgdShape" presStyleLbl="node1" presStyleIdx="2" presStyleCnt="3"/>
      <dgm:spPr/>
      <dgm:t>
        <a:bodyPr/>
        <a:lstStyle/>
        <a:p>
          <a:endParaRPr lang="ru-RU"/>
        </a:p>
      </dgm:t>
    </dgm:pt>
    <dgm:pt modelId="{7800B108-2FBC-44D2-85BB-AE3057C0E735}" type="pres">
      <dgm:prSet presAssocID="{789BA451-88AE-4C57-8BE4-A5EC1A18107B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1DE50C-A617-44BA-82B8-6708D385DD98}" type="pres">
      <dgm:prSet presAssocID="{789BA451-88AE-4C57-8BE4-A5EC1A18107B}" presName="invisiNode" presStyleLbl="node1" presStyleIdx="2" presStyleCnt="3"/>
      <dgm:spPr/>
    </dgm:pt>
    <dgm:pt modelId="{2AE66CD5-DDEE-453A-AC0A-9458EB2D20AA}" type="pres">
      <dgm:prSet presAssocID="{789BA451-88AE-4C57-8BE4-A5EC1A18107B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497A28D6-FA5F-4C02-980E-DA557BF102B4}" srcId="{2B82ABE4-1287-4602-9305-803190666D1C}" destId="{789BA451-88AE-4C57-8BE4-A5EC1A18107B}" srcOrd="2" destOrd="0" parTransId="{45E67FCA-C4E4-43BE-A3E8-1BBAA3135DD6}" sibTransId="{8D2ABDD9-A1A6-462A-906C-209132F5B076}"/>
    <dgm:cxn modelId="{5E7F7436-4E6D-4CE3-9101-24B48124884A}" type="presOf" srcId="{4D4475B2-C697-4538-B611-140F17CB8B37}" destId="{FEB6B6A7-14A2-4E11-BC7D-6A2F446D71B2}" srcOrd="1" destOrd="0" presId="urn:microsoft.com/office/officeart/2005/8/layout/hList7"/>
    <dgm:cxn modelId="{FBEE918B-DFE6-49C8-A87D-A6801A94D9FC}" type="presOf" srcId="{2B82ABE4-1287-4602-9305-803190666D1C}" destId="{9A538F4E-2082-4657-9517-E5E0D4E85E55}" srcOrd="0" destOrd="0" presId="urn:microsoft.com/office/officeart/2005/8/layout/hList7"/>
    <dgm:cxn modelId="{5559F509-29C9-4DA2-B418-0D5895CA837F}" type="presOf" srcId="{36AC7906-C59A-400E-A465-1CB4B9767228}" destId="{860468CC-A55B-48A7-8711-456B0B194F4E}" srcOrd="1" destOrd="0" presId="urn:microsoft.com/office/officeart/2005/8/layout/hList7"/>
    <dgm:cxn modelId="{2F6AB280-A5B9-452C-A5B8-911DFDD72F3C}" type="presOf" srcId="{3B61EC89-FF17-4611-B9A8-CAA952D7A4D3}" destId="{A1A388CC-008D-42F1-A720-87D470E4933F}" srcOrd="0" destOrd="0" presId="urn:microsoft.com/office/officeart/2005/8/layout/hList7"/>
    <dgm:cxn modelId="{5B221D7B-C47C-45B2-9FF1-60D95AEA77DD}" type="presOf" srcId="{789BA451-88AE-4C57-8BE4-A5EC1A18107B}" destId="{7800B108-2FBC-44D2-85BB-AE3057C0E735}" srcOrd="1" destOrd="0" presId="urn:microsoft.com/office/officeart/2005/8/layout/hList7"/>
    <dgm:cxn modelId="{D876AC3C-8525-4929-884E-23A65AE1B96D}" type="presOf" srcId="{36AC7906-C59A-400E-A465-1CB4B9767228}" destId="{1E02924D-1036-49A9-B9BA-AD5D6AAA052F}" srcOrd="0" destOrd="0" presId="urn:microsoft.com/office/officeart/2005/8/layout/hList7"/>
    <dgm:cxn modelId="{721B4DB8-9A9A-483D-897F-CD4B2E8C95D3}" type="presOf" srcId="{789BA451-88AE-4C57-8BE4-A5EC1A18107B}" destId="{2E2FEB56-B643-4A6E-983A-248C2FFB1FA3}" srcOrd="0" destOrd="0" presId="urn:microsoft.com/office/officeart/2005/8/layout/hList7"/>
    <dgm:cxn modelId="{2D33ADBB-568A-49A9-A33F-E37819D5CEDD}" srcId="{2B82ABE4-1287-4602-9305-803190666D1C}" destId="{36AC7906-C59A-400E-A465-1CB4B9767228}" srcOrd="0" destOrd="0" parTransId="{F978811B-FCC9-4FBA-87F8-66FF18DAA52C}" sibTransId="{4167B918-3676-4A59-A2B9-0B35ED24F878}"/>
    <dgm:cxn modelId="{640AF235-03AE-41FD-8F25-EF207EAA9DD1}" type="presOf" srcId="{4167B918-3676-4A59-A2B9-0B35ED24F878}" destId="{E4C0CE1E-D82D-49FB-9752-ECD39D4BABC8}" srcOrd="0" destOrd="0" presId="urn:microsoft.com/office/officeart/2005/8/layout/hList7"/>
    <dgm:cxn modelId="{CCEB1737-2EF6-473F-8E69-3166B8E2397A}" srcId="{2B82ABE4-1287-4602-9305-803190666D1C}" destId="{4D4475B2-C697-4538-B611-140F17CB8B37}" srcOrd="1" destOrd="0" parTransId="{0391909E-5751-4AAA-8AC2-61BFEC889CAD}" sibTransId="{3B61EC89-FF17-4611-B9A8-CAA952D7A4D3}"/>
    <dgm:cxn modelId="{B7682172-D10C-4FB0-BC84-F4536764C302}" type="presOf" srcId="{4D4475B2-C697-4538-B611-140F17CB8B37}" destId="{F48977AF-42EF-4F24-B1BA-BBF4A02C858B}" srcOrd="0" destOrd="0" presId="urn:microsoft.com/office/officeart/2005/8/layout/hList7"/>
    <dgm:cxn modelId="{D2A1741D-0849-4819-ACEE-2E95B120065F}" type="presParOf" srcId="{9A538F4E-2082-4657-9517-E5E0D4E85E55}" destId="{39505C9F-DA03-43A6-9840-5304069542FD}" srcOrd="0" destOrd="0" presId="urn:microsoft.com/office/officeart/2005/8/layout/hList7"/>
    <dgm:cxn modelId="{0BF9A567-3F41-48E2-9C0E-629D9EB073CD}" type="presParOf" srcId="{9A538F4E-2082-4657-9517-E5E0D4E85E55}" destId="{DF702BCD-5759-4647-8F29-F11A63828648}" srcOrd="1" destOrd="0" presId="urn:microsoft.com/office/officeart/2005/8/layout/hList7"/>
    <dgm:cxn modelId="{504E925D-A71E-47F6-857E-D2300A16DC83}" type="presParOf" srcId="{DF702BCD-5759-4647-8F29-F11A63828648}" destId="{EEBE71AF-F62A-49B9-A5AE-2187F7E4C569}" srcOrd="0" destOrd="0" presId="urn:microsoft.com/office/officeart/2005/8/layout/hList7"/>
    <dgm:cxn modelId="{6FED9ECD-B229-42FC-8525-CBFB02705A6A}" type="presParOf" srcId="{EEBE71AF-F62A-49B9-A5AE-2187F7E4C569}" destId="{1E02924D-1036-49A9-B9BA-AD5D6AAA052F}" srcOrd="0" destOrd="0" presId="urn:microsoft.com/office/officeart/2005/8/layout/hList7"/>
    <dgm:cxn modelId="{9D4A2C34-F474-4554-9EF0-B5FB8E3F12F2}" type="presParOf" srcId="{EEBE71AF-F62A-49B9-A5AE-2187F7E4C569}" destId="{860468CC-A55B-48A7-8711-456B0B194F4E}" srcOrd="1" destOrd="0" presId="urn:microsoft.com/office/officeart/2005/8/layout/hList7"/>
    <dgm:cxn modelId="{C6BD1F85-F09B-4200-8A9E-EE03B264BCFA}" type="presParOf" srcId="{EEBE71AF-F62A-49B9-A5AE-2187F7E4C569}" destId="{887D6A02-A945-4443-9833-C65E12C9A91F}" srcOrd="2" destOrd="0" presId="urn:microsoft.com/office/officeart/2005/8/layout/hList7"/>
    <dgm:cxn modelId="{1A464A7F-B84C-47FD-8F32-3F510F0FD840}" type="presParOf" srcId="{EEBE71AF-F62A-49B9-A5AE-2187F7E4C569}" destId="{D5F40732-86B8-4E1A-9335-F88461F8BE63}" srcOrd="3" destOrd="0" presId="urn:microsoft.com/office/officeart/2005/8/layout/hList7"/>
    <dgm:cxn modelId="{9B4C8844-9BE0-480B-B80D-84E2AECDE24B}" type="presParOf" srcId="{DF702BCD-5759-4647-8F29-F11A63828648}" destId="{E4C0CE1E-D82D-49FB-9752-ECD39D4BABC8}" srcOrd="1" destOrd="0" presId="urn:microsoft.com/office/officeart/2005/8/layout/hList7"/>
    <dgm:cxn modelId="{5AE25B9E-8D98-43DD-996E-05FE9DED6D4E}" type="presParOf" srcId="{DF702BCD-5759-4647-8F29-F11A63828648}" destId="{619D5859-66E2-48EF-9842-C27BDEE20E0B}" srcOrd="2" destOrd="0" presId="urn:microsoft.com/office/officeart/2005/8/layout/hList7"/>
    <dgm:cxn modelId="{34DF8E04-E58E-45A3-AAD0-3C44603C9BB7}" type="presParOf" srcId="{619D5859-66E2-48EF-9842-C27BDEE20E0B}" destId="{F48977AF-42EF-4F24-B1BA-BBF4A02C858B}" srcOrd="0" destOrd="0" presId="urn:microsoft.com/office/officeart/2005/8/layout/hList7"/>
    <dgm:cxn modelId="{A4F0C28B-B55D-4E85-96D1-B03D4052CB5C}" type="presParOf" srcId="{619D5859-66E2-48EF-9842-C27BDEE20E0B}" destId="{FEB6B6A7-14A2-4E11-BC7D-6A2F446D71B2}" srcOrd="1" destOrd="0" presId="urn:microsoft.com/office/officeart/2005/8/layout/hList7"/>
    <dgm:cxn modelId="{37AE3784-E4A4-4B1D-A134-E882ACD5BE7B}" type="presParOf" srcId="{619D5859-66E2-48EF-9842-C27BDEE20E0B}" destId="{D99A9D55-E9A2-4122-9683-87CFDF6E0561}" srcOrd="2" destOrd="0" presId="urn:microsoft.com/office/officeart/2005/8/layout/hList7"/>
    <dgm:cxn modelId="{07E01064-6665-4D5D-9D66-46E053620BDA}" type="presParOf" srcId="{619D5859-66E2-48EF-9842-C27BDEE20E0B}" destId="{93B6EABE-F7F7-4659-8EA7-074F1A6AD69B}" srcOrd="3" destOrd="0" presId="urn:microsoft.com/office/officeart/2005/8/layout/hList7"/>
    <dgm:cxn modelId="{BF1B0F67-54F3-4F10-8AF9-EB407A4EFCFE}" type="presParOf" srcId="{DF702BCD-5759-4647-8F29-F11A63828648}" destId="{A1A388CC-008D-42F1-A720-87D470E4933F}" srcOrd="3" destOrd="0" presId="urn:microsoft.com/office/officeart/2005/8/layout/hList7"/>
    <dgm:cxn modelId="{85C0836D-5383-4112-9E55-8CE8770FAA45}" type="presParOf" srcId="{DF702BCD-5759-4647-8F29-F11A63828648}" destId="{924B4B0A-004B-4BD2-8315-528916EAA0B9}" srcOrd="4" destOrd="0" presId="urn:microsoft.com/office/officeart/2005/8/layout/hList7"/>
    <dgm:cxn modelId="{8E0888A9-ABA3-4D2F-94F7-5BE0BF098932}" type="presParOf" srcId="{924B4B0A-004B-4BD2-8315-528916EAA0B9}" destId="{2E2FEB56-B643-4A6E-983A-248C2FFB1FA3}" srcOrd="0" destOrd="0" presId="urn:microsoft.com/office/officeart/2005/8/layout/hList7"/>
    <dgm:cxn modelId="{BB9315C1-3972-431E-97C1-D33D269D8BE8}" type="presParOf" srcId="{924B4B0A-004B-4BD2-8315-528916EAA0B9}" destId="{7800B108-2FBC-44D2-85BB-AE3057C0E735}" srcOrd="1" destOrd="0" presId="urn:microsoft.com/office/officeart/2005/8/layout/hList7"/>
    <dgm:cxn modelId="{78BACBE1-334E-4299-A61A-99AAE66C2958}" type="presParOf" srcId="{924B4B0A-004B-4BD2-8315-528916EAA0B9}" destId="{D01DE50C-A617-44BA-82B8-6708D385DD98}" srcOrd="2" destOrd="0" presId="urn:microsoft.com/office/officeart/2005/8/layout/hList7"/>
    <dgm:cxn modelId="{4DBD6255-2CB4-46C2-8681-C8A8F80A8652}" type="presParOf" srcId="{924B4B0A-004B-4BD2-8315-528916EAA0B9}" destId="{2AE66CD5-DDEE-453A-AC0A-9458EB2D20AA}" srcOrd="3" destOrd="0" presId="urn:microsoft.com/office/officeart/2005/8/layout/hList7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957342-BA27-4B7E-AFC4-7C073766B721}" type="doc">
      <dgm:prSet loTypeId="urn:microsoft.com/office/officeart/2005/8/layout/cycle3" loCatId="cycl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6C8FE9F-23E5-4D57-9B02-C8B4E8080999}">
      <dgm:prSet custT="1"/>
      <dgm:spPr/>
      <dgm:t>
        <a:bodyPr/>
        <a:lstStyle/>
        <a:p>
          <a:r>
            <a:rPr lang="ru-RU" sz="1400" dirty="0" smtClean="0">
              <a:latin typeface="Cambria" pitchFamily="18" charset="0"/>
            </a:rPr>
            <a:t>- даст возможность жителям села добираться до социально важных объектов, таких как: магазины, офис семейных врачей, отделение почты, МП «</a:t>
          </a:r>
          <a:r>
            <a:rPr lang="en-US" sz="1400" dirty="0" err="1" smtClean="0">
              <a:latin typeface="Cambria" pitchFamily="18" charset="0"/>
            </a:rPr>
            <a:t>Aydar-Suyu</a:t>
          </a:r>
          <a:r>
            <a:rPr lang="ru-RU" sz="1400" dirty="0" smtClean="0">
              <a:latin typeface="Cambria" pitchFamily="18" charset="0"/>
            </a:rPr>
            <a:t>»,  гимназия, </a:t>
          </a:r>
          <a:r>
            <a:rPr lang="ru-RU" sz="1400" dirty="0" err="1" smtClean="0">
              <a:latin typeface="Cambria" pitchFamily="18" charset="0"/>
            </a:rPr>
            <a:t>примэрия</a:t>
          </a:r>
          <a:r>
            <a:rPr lang="ru-RU" sz="1400" dirty="0" smtClean="0">
              <a:latin typeface="Cambria" pitchFamily="18" charset="0"/>
            </a:rPr>
            <a:t>, Дом культуры  и другие объекты инфраструктуры; </a:t>
          </a:r>
          <a:endParaRPr lang="ru-RU" sz="1400" dirty="0"/>
        </a:p>
      </dgm:t>
    </dgm:pt>
    <dgm:pt modelId="{67B27669-94A4-4A7E-9275-14C199BC0159}" type="parTrans" cxnId="{67444CF4-9FF3-4727-84A2-28687C359D4A}">
      <dgm:prSet/>
      <dgm:spPr/>
      <dgm:t>
        <a:bodyPr/>
        <a:lstStyle/>
        <a:p>
          <a:endParaRPr lang="ru-RU"/>
        </a:p>
      </dgm:t>
    </dgm:pt>
    <dgm:pt modelId="{4EB5EBAA-8EB0-46BF-8883-7C47F386A589}" type="sibTrans" cxnId="{67444CF4-9FF3-4727-84A2-28687C359D4A}">
      <dgm:prSet/>
      <dgm:spPr/>
      <dgm:t>
        <a:bodyPr/>
        <a:lstStyle/>
        <a:p>
          <a:endParaRPr lang="ru-RU"/>
        </a:p>
      </dgm:t>
    </dgm:pt>
    <dgm:pt modelId="{66BFFE92-5508-4A5E-B08F-1FDD253655E8}">
      <dgm:prSet custT="1"/>
      <dgm:spPr/>
      <dgm:t>
        <a:bodyPr/>
        <a:lstStyle/>
        <a:p>
          <a:r>
            <a:rPr lang="ru-RU" sz="1600" dirty="0" smtClean="0">
              <a:latin typeface="Cambria" pitchFamily="18" charset="0"/>
            </a:rPr>
            <a:t>- обеспечит беспрепятственный и быстрый подъезд служб спасения и аварийных служб; </a:t>
          </a:r>
        </a:p>
      </dgm:t>
    </dgm:pt>
    <dgm:pt modelId="{AC0AAEE2-47D7-471C-AAA9-AA6DE32F4A30}" type="parTrans" cxnId="{6A4F0640-D1CA-4D37-947A-93A5DFA9F8F8}">
      <dgm:prSet/>
      <dgm:spPr/>
      <dgm:t>
        <a:bodyPr/>
        <a:lstStyle/>
        <a:p>
          <a:endParaRPr lang="ru-RU"/>
        </a:p>
      </dgm:t>
    </dgm:pt>
    <dgm:pt modelId="{D0840E23-0CFA-4ED9-8301-785B508FAC8C}" type="sibTrans" cxnId="{6A4F0640-D1CA-4D37-947A-93A5DFA9F8F8}">
      <dgm:prSet/>
      <dgm:spPr/>
      <dgm:t>
        <a:bodyPr/>
        <a:lstStyle/>
        <a:p>
          <a:endParaRPr lang="ru-RU"/>
        </a:p>
      </dgm:t>
    </dgm:pt>
    <dgm:pt modelId="{F3E131AF-73B1-4F71-A63E-5FFA482E16D7}">
      <dgm:prSet custT="1"/>
      <dgm:spPr/>
      <dgm:t>
        <a:bodyPr/>
        <a:lstStyle/>
        <a:p>
          <a:r>
            <a:rPr lang="ru-RU" sz="1600" dirty="0" smtClean="0">
              <a:latin typeface="Cambria" pitchFamily="18" charset="0"/>
            </a:rPr>
            <a:t>- будет способствовать улучшению ее эксплуатационных показателей, а также снижению социальной напряженности среди жильцов;</a:t>
          </a:r>
        </a:p>
      </dgm:t>
    </dgm:pt>
    <dgm:pt modelId="{BE33CBC4-4E4E-4027-88C5-6CCB9E995FFA}" type="parTrans" cxnId="{F6A798DC-839E-4EF8-BE31-8DD90AE340CD}">
      <dgm:prSet/>
      <dgm:spPr/>
      <dgm:t>
        <a:bodyPr/>
        <a:lstStyle/>
        <a:p>
          <a:endParaRPr lang="ru-RU"/>
        </a:p>
      </dgm:t>
    </dgm:pt>
    <dgm:pt modelId="{8F885E39-F9B8-4F69-A195-450C25B13BD6}" type="sibTrans" cxnId="{F6A798DC-839E-4EF8-BE31-8DD90AE340CD}">
      <dgm:prSet/>
      <dgm:spPr/>
      <dgm:t>
        <a:bodyPr/>
        <a:lstStyle/>
        <a:p>
          <a:endParaRPr lang="ru-RU"/>
        </a:p>
      </dgm:t>
    </dgm:pt>
    <dgm:pt modelId="{80F8A773-63AC-468E-BE4F-0D0267233A00}">
      <dgm:prSet custT="1"/>
      <dgm:spPr/>
      <dgm:t>
        <a:bodyPr/>
        <a:lstStyle/>
        <a:p>
          <a:r>
            <a:rPr lang="ru-RU" sz="1600" dirty="0" smtClean="0">
              <a:latin typeface="Cambria" pitchFamily="18" charset="0"/>
            </a:rPr>
            <a:t>- создаст условия для безопасности пешеходов и снизит степень аварийности на дороге;</a:t>
          </a:r>
          <a:endParaRPr lang="ru-RU" sz="1600" dirty="0"/>
        </a:p>
      </dgm:t>
    </dgm:pt>
    <dgm:pt modelId="{24C5BD18-DAC4-46D6-BC81-C280954E18C8}" type="parTrans" cxnId="{F02BFD1D-8B66-461A-96EA-547612B82AA8}">
      <dgm:prSet/>
      <dgm:spPr/>
      <dgm:t>
        <a:bodyPr/>
        <a:lstStyle/>
        <a:p>
          <a:endParaRPr lang="ru-RU"/>
        </a:p>
      </dgm:t>
    </dgm:pt>
    <dgm:pt modelId="{6321F3B3-9CF5-4981-AB65-98A9AC46C426}" type="sibTrans" cxnId="{F02BFD1D-8B66-461A-96EA-547612B82AA8}">
      <dgm:prSet/>
      <dgm:spPr/>
      <dgm:t>
        <a:bodyPr/>
        <a:lstStyle/>
        <a:p>
          <a:endParaRPr lang="ru-RU"/>
        </a:p>
      </dgm:t>
    </dgm:pt>
    <dgm:pt modelId="{67C590A4-36B7-45A5-B707-D6C14FFF6B89}">
      <dgm:prSet custT="1"/>
      <dgm:spPr/>
      <dgm:t>
        <a:bodyPr/>
        <a:lstStyle/>
        <a:p>
          <a:r>
            <a:rPr lang="ru-RU" sz="1600" dirty="0" smtClean="0">
              <a:latin typeface="Cambria" pitchFamily="18" charset="0"/>
            </a:rPr>
            <a:t>- улучшит привлекательность населенного пункта как для жителей, так и для гостей села</a:t>
          </a:r>
          <a:endParaRPr lang="ru-RU" sz="1600" dirty="0"/>
        </a:p>
      </dgm:t>
    </dgm:pt>
    <dgm:pt modelId="{3387D93F-E83C-47D0-9EB7-E39A3E9BD9C6}" type="parTrans" cxnId="{E3811F2F-D925-403D-A338-38F342035AD2}">
      <dgm:prSet/>
      <dgm:spPr/>
      <dgm:t>
        <a:bodyPr/>
        <a:lstStyle/>
        <a:p>
          <a:endParaRPr lang="ru-RU"/>
        </a:p>
      </dgm:t>
    </dgm:pt>
    <dgm:pt modelId="{0F12A996-94B7-45D0-84FD-51ACF74496B5}" type="sibTrans" cxnId="{E3811F2F-D925-403D-A338-38F342035AD2}">
      <dgm:prSet/>
      <dgm:spPr/>
      <dgm:t>
        <a:bodyPr/>
        <a:lstStyle/>
        <a:p>
          <a:endParaRPr lang="ru-RU"/>
        </a:p>
      </dgm:t>
    </dgm:pt>
    <dgm:pt modelId="{19B17508-07E2-431A-B99A-EC165D17B655}" type="pres">
      <dgm:prSet presAssocID="{7A957342-BA27-4B7E-AFC4-7C073766B72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452E857-A13D-4D06-9378-DE7E2120397C}" type="pres">
      <dgm:prSet presAssocID="{7A957342-BA27-4B7E-AFC4-7C073766B721}" presName="cycle" presStyleCnt="0"/>
      <dgm:spPr/>
      <dgm:t>
        <a:bodyPr/>
        <a:lstStyle/>
        <a:p>
          <a:endParaRPr lang="ru-RU"/>
        </a:p>
      </dgm:t>
    </dgm:pt>
    <dgm:pt modelId="{E6B2B529-A538-4DA7-AB4E-0864BEA8D466}" type="pres">
      <dgm:prSet presAssocID="{56C8FE9F-23E5-4D57-9B02-C8B4E8080999}" presName="nodeFirstNode" presStyleLbl="node1" presStyleIdx="0" presStyleCnt="5" custScaleX="128034" custScaleY="1288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CA5E19-EBAB-4B62-A85D-EF7F5FD044EC}" type="pres">
      <dgm:prSet presAssocID="{4EB5EBAA-8EB0-46BF-8883-7C47F386A589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A09EA1F7-D29C-416F-A91E-2FD0A4F69B67}" type="pres">
      <dgm:prSet presAssocID="{F3E131AF-73B1-4F71-A63E-5FFA482E16D7}" presName="nodeFollowingNodes" presStyleLbl="node1" presStyleIdx="1" presStyleCnt="5" custScaleX="123094" custRadScaleRad="112837" custRadScaleInc="82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220324-CE18-4476-B5B0-3C8026A39826}" type="pres">
      <dgm:prSet presAssocID="{66BFFE92-5508-4A5E-B08F-1FDD253655E8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850D91-9029-4C5D-83DD-1B834386D1FD}" type="pres">
      <dgm:prSet presAssocID="{80F8A773-63AC-468E-BE4F-0D0267233A00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6B86E3-1484-4D28-A703-88257DDDAEF8}" type="pres">
      <dgm:prSet presAssocID="{67C590A4-36B7-45A5-B707-D6C14FFF6B89}" presName="nodeFollowingNodes" presStyleLbl="node1" presStyleIdx="4" presStyleCnt="5" custRadScaleRad="114388" custRadScaleInc="-60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444CF4-9FF3-4727-84A2-28687C359D4A}" srcId="{7A957342-BA27-4B7E-AFC4-7C073766B721}" destId="{56C8FE9F-23E5-4D57-9B02-C8B4E8080999}" srcOrd="0" destOrd="0" parTransId="{67B27669-94A4-4A7E-9275-14C199BC0159}" sibTransId="{4EB5EBAA-8EB0-46BF-8883-7C47F386A589}"/>
    <dgm:cxn modelId="{E3811F2F-D925-403D-A338-38F342035AD2}" srcId="{7A957342-BA27-4B7E-AFC4-7C073766B721}" destId="{67C590A4-36B7-45A5-B707-D6C14FFF6B89}" srcOrd="4" destOrd="0" parTransId="{3387D93F-E83C-47D0-9EB7-E39A3E9BD9C6}" sibTransId="{0F12A996-94B7-45D0-84FD-51ACF74496B5}"/>
    <dgm:cxn modelId="{EE0E2942-2619-4D42-999D-0E5E0C41C669}" type="presOf" srcId="{56C8FE9F-23E5-4D57-9B02-C8B4E8080999}" destId="{E6B2B529-A538-4DA7-AB4E-0864BEA8D466}" srcOrd="0" destOrd="0" presId="urn:microsoft.com/office/officeart/2005/8/layout/cycle3"/>
    <dgm:cxn modelId="{61FE4CB9-E04C-410C-9849-8ADC44286BB7}" type="presOf" srcId="{80F8A773-63AC-468E-BE4F-0D0267233A00}" destId="{68850D91-9029-4C5D-83DD-1B834386D1FD}" srcOrd="0" destOrd="0" presId="urn:microsoft.com/office/officeart/2005/8/layout/cycle3"/>
    <dgm:cxn modelId="{29C546FD-4642-4A35-8AAE-9058E02B828E}" type="presOf" srcId="{4EB5EBAA-8EB0-46BF-8883-7C47F386A589}" destId="{7ACA5E19-EBAB-4B62-A85D-EF7F5FD044EC}" srcOrd="0" destOrd="0" presId="urn:microsoft.com/office/officeart/2005/8/layout/cycle3"/>
    <dgm:cxn modelId="{CF698A66-0BCE-4E6F-8839-D928F9A1A080}" type="presOf" srcId="{67C590A4-36B7-45A5-B707-D6C14FFF6B89}" destId="{696B86E3-1484-4D28-A703-88257DDDAEF8}" srcOrd="0" destOrd="0" presId="urn:microsoft.com/office/officeart/2005/8/layout/cycle3"/>
    <dgm:cxn modelId="{F6A798DC-839E-4EF8-BE31-8DD90AE340CD}" srcId="{7A957342-BA27-4B7E-AFC4-7C073766B721}" destId="{F3E131AF-73B1-4F71-A63E-5FFA482E16D7}" srcOrd="1" destOrd="0" parTransId="{BE33CBC4-4E4E-4027-88C5-6CCB9E995FFA}" sibTransId="{8F885E39-F9B8-4F69-A195-450C25B13BD6}"/>
    <dgm:cxn modelId="{B704EADF-AAE7-4672-A96C-BC4BAA4D098B}" type="presOf" srcId="{F3E131AF-73B1-4F71-A63E-5FFA482E16D7}" destId="{A09EA1F7-D29C-416F-A91E-2FD0A4F69B67}" srcOrd="0" destOrd="0" presId="urn:microsoft.com/office/officeart/2005/8/layout/cycle3"/>
    <dgm:cxn modelId="{F02BFD1D-8B66-461A-96EA-547612B82AA8}" srcId="{7A957342-BA27-4B7E-AFC4-7C073766B721}" destId="{80F8A773-63AC-468E-BE4F-0D0267233A00}" srcOrd="3" destOrd="0" parTransId="{24C5BD18-DAC4-46D6-BC81-C280954E18C8}" sibTransId="{6321F3B3-9CF5-4981-AB65-98A9AC46C426}"/>
    <dgm:cxn modelId="{6AABFF61-09E4-4767-97FD-2B4E78E82F04}" type="presOf" srcId="{66BFFE92-5508-4A5E-B08F-1FDD253655E8}" destId="{05220324-CE18-4476-B5B0-3C8026A39826}" srcOrd="0" destOrd="0" presId="urn:microsoft.com/office/officeart/2005/8/layout/cycle3"/>
    <dgm:cxn modelId="{6A4F0640-D1CA-4D37-947A-93A5DFA9F8F8}" srcId="{7A957342-BA27-4B7E-AFC4-7C073766B721}" destId="{66BFFE92-5508-4A5E-B08F-1FDD253655E8}" srcOrd="2" destOrd="0" parTransId="{AC0AAEE2-47D7-471C-AAA9-AA6DE32F4A30}" sibTransId="{D0840E23-0CFA-4ED9-8301-785B508FAC8C}"/>
    <dgm:cxn modelId="{36A6311C-E9BF-4806-BC3D-B9A030C26E32}" type="presOf" srcId="{7A957342-BA27-4B7E-AFC4-7C073766B721}" destId="{19B17508-07E2-431A-B99A-EC165D17B655}" srcOrd="0" destOrd="0" presId="urn:microsoft.com/office/officeart/2005/8/layout/cycle3"/>
    <dgm:cxn modelId="{7C542A34-7707-496C-B7AA-D22A1AB65467}" type="presParOf" srcId="{19B17508-07E2-431A-B99A-EC165D17B655}" destId="{B452E857-A13D-4D06-9378-DE7E2120397C}" srcOrd="0" destOrd="0" presId="urn:microsoft.com/office/officeart/2005/8/layout/cycle3"/>
    <dgm:cxn modelId="{4FDE79AD-0089-4CB3-B7C6-9DD6B96CF04D}" type="presParOf" srcId="{B452E857-A13D-4D06-9378-DE7E2120397C}" destId="{E6B2B529-A538-4DA7-AB4E-0864BEA8D466}" srcOrd="0" destOrd="0" presId="urn:microsoft.com/office/officeart/2005/8/layout/cycle3"/>
    <dgm:cxn modelId="{96D302EC-9560-4E9D-B8F0-5721913E0874}" type="presParOf" srcId="{B452E857-A13D-4D06-9378-DE7E2120397C}" destId="{7ACA5E19-EBAB-4B62-A85D-EF7F5FD044EC}" srcOrd="1" destOrd="0" presId="urn:microsoft.com/office/officeart/2005/8/layout/cycle3"/>
    <dgm:cxn modelId="{1F6E8329-A778-471E-85E6-D40B5887F51C}" type="presParOf" srcId="{B452E857-A13D-4D06-9378-DE7E2120397C}" destId="{A09EA1F7-D29C-416F-A91E-2FD0A4F69B67}" srcOrd="2" destOrd="0" presId="urn:microsoft.com/office/officeart/2005/8/layout/cycle3"/>
    <dgm:cxn modelId="{C655D80C-3C55-43A5-8332-C17BD70027D9}" type="presParOf" srcId="{B452E857-A13D-4D06-9378-DE7E2120397C}" destId="{05220324-CE18-4476-B5B0-3C8026A39826}" srcOrd="3" destOrd="0" presId="urn:microsoft.com/office/officeart/2005/8/layout/cycle3"/>
    <dgm:cxn modelId="{62EE7E0A-9536-4149-803B-E9AB56E29502}" type="presParOf" srcId="{B452E857-A13D-4D06-9378-DE7E2120397C}" destId="{68850D91-9029-4C5D-83DD-1B834386D1FD}" srcOrd="4" destOrd="0" presId="urn:microsoft.com/office/officeart/2005/8/layout/cycle3"/>
    <dgm:cxn modelId="{C1E57615-015C-42A8-A56E-2609D896E808}" type="presParOf" srcId="{B452E857-A13D-4D06-9378-DE7E2120397C}" destId="{696B86E3-1484-4D28-A703-88257DDDAEF8}" srcOrd="5" destOrd="0" presId="urn:microsoft.com/office/officeart/2005/8/layout/cycle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A957342-BA27-4B7E-AFC4-7C073766B721}" type="doc">
      <dgm:prSet loTypeId="urn:microsoft.com/office/officeart/2005/8/layout/cycle3" loCatId="cycl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6C8FE9F-23E5-4D57-9B02-C8B4E8080999}">
      <dgm:prSet custT="1"/>
      <dgm:spPr/>
      <dgm:t>
        <a:bodyPr/>
        <a:lstStyle/>
        <a:p>
          <a:r>
            <a:rPr lang="ru-RU" sz="1400" dirty="0" smtClean="0">
              <a:latin typeface="Cambria" pitchFamily="18" charset="0"/>
            </a:rPr>
            <a:t>- Улучшит экологическое состояние окружающей среды и уменьшит риск распространения заболеваний, передающихся через воду, среди населения; </a:t>
          </a:r>
          <a:endParaRPr lang="ru-RU" sz="1400" dirty="0"/>
        </a:p>
      </dgm:t>
    </dgm:pt>
    <dgm:pt modelId="{67B27669-94A4-4A7E-9275-14C199BC0159}" type="parTrans" cxnId="{67444CF4-9FF3-4727-84A2-28687C359D4A}">
      <dgm:prSet/>
      <dgm:spPr/>
      <dgm:t>
        <a:bodyPr/>
        <a:lstStyle/>
        <a:p>
          <a:endParaRPr lang="ru-RU"/>
        </a:p>
      </dgm:t>
    </dgm:pt>
    <dgm:pt modelId="{4EB5EBAA-8EB0-46BF-8883-7C47F386A589}" type="sibTrans" cxnId="{67444CF4-9FF3-4727-84A2-28687C359D4A}">
      <dgm:prSet/>
      <dgm:spPr/>
      <dgm:t>
        <a:bodyPr/>
        <a:lstStyle/>
        <a:p>
          <a:endParaRPr lang="ru-RU"/>
        </a:p>
      </dgm:t>
    </dgm:pt>
    <dgm:pt modelId="{66BFFE92-5508-4A5E-B08F-1FDD253655E8}">
      <dgm:prSet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Cambria" pitchFamily="18" charset="0"/>
            </a:rPr>
            <a:t>- Позволит сохранить природный ландшафт</a:t>
          </a:r>
        </a:p>
      </dgm:t>
    </dgm:pt>
    <dgm:pt modelId="{AC0AAEE2-47D7-471C-AAA9-AA6DE32F4A30}" type="parTrans" cxnId="{6A4F0640-D1CA-4D37-947A-93A5DFA9F8F8}">
      <dgm:prSet/>
      <dgm:spPr/>
      <dgm:t>
        <a:bodyPr/>
        <a:lstStyle/>
        <a:p>
          <a:endParaRPr lang="ru-RU"/>
        </a:p>
      </dgm:t>
    </dgm:pt>
    <dgm:pt modelId="{D0840E23-0CFA-4ED9-8301-785B508FAC8C}" type="sibTrans" cxnId="{6A4F0640-D1CA-4D37-947A-93A5DFA9F8F8}">
      <dgm:prSet/>
      <dgm:spPr/>
      <dgm:t>
        <a:bodyPr/>
        <a:lstStyle/>
        <a:p>
          <a:endParaRPr lang="ru-RU"/>
        </a:p>
      </dgm:t>
    </dgm:pt>
    <dgm:pt modelId="{F3E131AF-73B1-4F71-A63E-5FFA482E16D7}">
      <dgm:prSet custT="1"/>
      <dgm:spPr/>
      <dgm:t>
        <a:bodyPr/>
        <a:lstStyle/>
        <a:p>
          <a:r>
            <a:rPr lang="ru-RU" sz="1600" dirty="0" smtClean="0">
              <a:latin typeface="Cambria" pitchFamily="18" charset="0"/>
            </a:rPr>
            <a:t>- Снизит риск затопления жилых домов и огородов;</a:t>
          </a:r>
        </a:p>
      </dgm:t>
    </dgm:pt>
    <dgm:pt modelId="{BE33CBC4-4E4E-4027-88C5-6CCB9E995FFA}" type="parTrans" cxnId="{F6A798DC-839E-4EF8-BE31-8DD90AE340CD}">
      <dgm:prSet/>
      <dgm:spPr/>
      <dgm:t>
        <a:bodyPr/>
        <a:lstStyle/>
        <a:p>
          <a:endParaRPr lang="ru-RU"/>
        </a:p>
      </dgm:t>
    </dgm:pt>
    <dgm:pt modelId="{8F885E39-F9B8-4F69-A195-450C25B13BD6}" type="sibTrans" cxnId="{F6A798DC-839E-4EF8-BE31-8DD90AE340CD}">
      <dgm:prSet/>
      <dgm:spPr/>
      <dgm:t>
        <a:bodyPr/>
        <a:lstStyle/>
        <a:p>
          <a:endParaRPr lang="ru-RU"/>
        </a:p>
      </dgm:t>
    </dgm:pt>
    <dgm:pt modelId="{80F8A773-63AC-468E-BE4F-0D0267233A00}">
      <dgm:prSet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Cambria" pitchFamily="18" charset="0"/>
            </a:rPr>
            <a:t>-  Даст возможность благоустроить  зоны отдыха   </a:t>
          </a:r>
          <a:endParaRPr lang="ru-RU" sz="1600" dirty="0">
            <a:solidFill>
              <a:schemeClr val="tx1"/>
            </a:solidFill>
          </a:endParaRPr>
        </a:p>
      </dgm:t>
    </dgm:pt>
    <dgm:pt modelId="{24C5BD18-DAC4-46D6-BC81-C280954E18C8}" type="parTrans" cxnId="{F02BFD1D-8B66-461A-96EA-547612B82AA8}">
      <dgm:prSet/>
      <dgm:spPr/>
      <dgm:t>
        <a:bodyPr/>
        <a:lstStyle/>
        <a:p>
          <a:endParaRPr lang="ru-RU"/>
        </a:p>
      </dgm:t>
    </dgm:pt>
    <dgm:pt modelId="{6321F3B3-9CF5-4981-AB65-98A9AC46C426}" type="sibTrans" cxnId="{F02BFD1D-8B66-461A-96EA-547612B82AA8}">
      <dgm:prSet/>
      <dgm:spPr/>
      <dgm:t>
        <a:bodyPr/>
        <a:lstStyle/>
        <a:p>
          <a:endParaRPr lang="ru-RU"/>
        </a:p>
      </dgm:t>
    </dgm:pt>
    <dgm:pt modelId="{67C590A4-36B7-45A5-B707-D6C14FFF6B89}">
      <dgm:prSet custT="1"/>
      <dgm:spPr/>
      <dgm:t>
        <a:bodyPr/>
        <a:lstStyle/>
        <a:p>
          <a:r>
            <a:rPr lang="ru-RU" sz="1600" dirty="0" smtClean="0">
              <a:latin typeface="Cambria" pitchFamily="18" charset="0"/>
            </a:rPr>
            <a:t>- улучшит привлекательность населенного пункта как для жителей, так и для гостей села</a:t>
          </a:r>
          <a:endParaRPr lang="ru-RU" sz="1600" dirty="0"/>
        </a:p>
      </dgm:t>
    </dgm:pt>
    <dgm:pt modelId="{3387D93F-E83C-47D0-9EB7-E39A3E9BD9C6}" type="parTrans" cxnId="{E3811F2F-D925-403D-A338-38F342035AD2}">
      <dgm:prSet/>
      <dgm:spPr/>
      <dgm:t>
        <a:bodyPr/>
        <a:lstStyle/>
        <a:p>
          <a:endParaRPr lang="ru-RU"/>
        </a:p>
      </dgm:t>
    </dgm:pt>
    <dgm:pt modelId="{0F12A996-94B7-45D0-84FD-51ACF74496B5}" type="sibTrans" cxnId="{E3811F2F-D925-403D-A338-38F342035AD2}">
      <dgm:prSet/>
      <dgm:spPr/>
      <dgm:t>
        <a:bodyPr/>
        <a:lstStyle/>
        <a:p>
          <a:endParaRPr lang="ru-RU"/>
        </a:p>
      </dgm:t>
    </dgm:pt>
    <dgm:pt modelId="{19B17508-07E2-431A-B99A-EC165D17B655}" type="pres">
      <dgm:prSet presAssocID="{7A957342-BA27-4B7E-AFC4-7C073766B72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452E857-A13D-4D06-9378-DE7E2120397C}" type="pres">
      <dgm:prSet presAssocID="{7A957342-BA27-4B7E-AFC4-7C073766B721}" presName="cycle" presStyleCnt="0"/>
      <dgm:spPr/>
      <dgm:t>
        <a:bodyPr/>
        <a:lstStyle/>
        <a:p>
          <a:endParaRPr lang="ru-RU"/>
        </a:p>
      </dgm:t>
    </dgm:pt>
    <dgm:pt modelId="{E6B2B529-A538-4DA7-AB4E-0864BEA8D466}" type="pres">
      <dgm:prSet presAssocID="{56C8FE9F-23E5-4D57-9B02-C8B4E8080999}" presName="nodeFirstNode" presStyleLbl="node1" presStyleIdx="0" presStyleCnt="5" custScaleX="128034" custScaleY="1288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CA5E19-EBAB-4B62-A85D-EF7F5FD044EC}" type="pres">
      <dgm:prSet presAssocID="{4EB5EBAA-8EB0-46BF-8883-7C47F386A589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A09EA1F7-D29C-416F-A91E-2FD0A4F69B67}" type="pres">
      <dgm:prSet presAssocID="{F3E131AF-73B1-4F71-A63E-5FFA482E16D7}" presName="nodeFollowingNodes" presStyleLbl="node1" presStyleIdx="1" presStyleCnt="5" custScaleX="123094" custRadScaleRad="112837" custRadScaleInc="82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220324-CE18-4476-B5B0-3C8026A39826}" type="pres">
      <dgm:prSet presAssocID="{66BFFE92-5508-4A5E-B08F-1FDD253655E8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850D91-9029-4C5D-83DD-1B834386D1FD}" type="pres">
      <dgm:prSet presAssocID="{80F8A773-63AC-468E-BE4F-0D0267233A00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6B86E3-1484-4D28-A703-88257DDDAEF8}" type="pres">
      <dgm:prSet presAssocID="{67C590A4-36B7-45A5-B707-D6C14FFF6B89}" presName="nodeFollowingNodes" presStyleLbl="node1" presStyleIdx="4" presStyleCnt="5" custRadScaleRad="114388" custRadScaleInc="-60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C0DFBE-C185-46C3-B02B-77DD4AB74BEC}" type="presOf" srcId="{F3E131AF-73B1-4F71-A63E-5FFA482E16D7}" destId="{A09EA1F7-D29C-416F-A91E-2FD0A4F69B67}" srcOrd="0" destOrd="0" presId="urn:microsoft.com/office/officeart/2005/8/layout/cycle3"/>
    <dgm:cxn modelId="{67444CF4-9FF3-4727-84A2-28687C359D4A}" srcId="{7A957342-BA27-4B7E-AFC4-7C073766B721}" destId="{56C8FE9F-23E5-4D57-9B02-C8B4E8080999}" srcOrd="0" destOrd="0" parTransId="{67B27669-94A4-4A7E-9275-14C199BC0159}" sibTransId="{4EB5EBAA-8EB0-46BF-8883-7C47F386A589}"/>
    <dgm:cxn modelId="{E3811F2F-D925-403D-A338-38F342035AD2}" srcId="{7A957342-BA27-4B7E-AFC4-7C073766B721}" destId="{67C590A4-36B7-45A5-B707-D6C14FFF6B89}" srcOrd="4" destOrd="0" parTransId="{3387D93F-E83C-47D0-9EB7-E39A3E9BD9C6}" sibTransId="{0F12A996-94B7-45D0-84FD-51ACF74496B5}"/>
    <dgm:cxn modelId="{FC728A3F-9000-455B-BF33-408DCE4668FC}" type="presOf" srcId="{66BFFE92-5508-4A5E-B08F-1FDD253655E8}" destId="{05220324-CE18-4476-B5B0-3C8026A39826}" srcOrd="0" destOrd="0" presId="urn:microsoft.com/office/officeart/2005/8/layout/cycle3"/>
    <dgm:cxn modelId="{9756A63D-6C1C-4234-BF1D-2F302FF95855}" type="presOf" srcId="{7A957342-BA27-4B7E-AFC4-7C073766B721}" destId="{19B17508-07E2-431A-B99A-EC165D17B655}" srcOrd="0" destOrd="0" presId="urn:microsoft.com/office/officeart/2005/8/layout/cycle3"/>
    <dgm:cxn modelId="{5F5933EB-9B44-430E-B759-C46019A8A27B}" type="presOf" srcId="{56C8FE9F-23E5-4D57-9B02-C8B4E8080999}" destId="{E6B2B529-A538-4DA7-AB4E-0864BEA8D466}" srcOrd="0" destOrd="0" presId="urn:microsoft.com/office/officeart/2005/8/layout/cycle3"/>
    <dgm:cxn modelId="{F6A798DC-839E-4EF8-BE31-8DD90AE340CD}" srcId="{7A957342-BA27-4B7E-AFC4-7C073766B721}" destId="{F3E131AF-73B1-4F71-A63E-5FFA482E16D7}" srcOrd="1" destOrd="0" parTransId="{BE33CBC4-4E4E-4027-88C5-6CCB9E995FFA}" sibTransId="{8F885E39-F9B8-4F69-A195-450C25B13BD6}"/>
    <dgm:cxn modelId="{DD4AB148-3048-4D13-9C27-E817777FBC52}" type="presOf" srcId="{67C590A4-36B7-45A5-B707-D6C14FFF6B89}" destId="{696B86E3-1484-4D28-A703-88257DDDAEF8}" srcOrd="0" destOrd="0" presId="urn:microsoft.com/office/officeart/2005/8/layout/cycle3"/>
    <dgm:cxn modelId="{F02BFD1D-8B66-461A-96EA-547612B82AA8}" srcId="{7A957342-BA27-4B7E-AFC4-7C073766B721}" destId="{80F8A773-63AC-468E-BE4F-0D0267233A00}" srcOrd="3" destOrd="0" parTransId="{24C5BD18-DAC4-46D6-BC81-C280954E18C8}" sibTransId="{6321F3B3-9CF5-4981-AB65-98A9AC46C426}"/>
    <dgm:cxn modelId="{33977622-2728-440F-BD44-C6359FA197C9}" type="presOf" srcId="{4EB5EBAA-8EB0-46BF-8883-7C47F386A589}" destId="{7ACA5E19-EBAB-4B62-A85D-EF7F5FD044EC}" srcOrd="0" destOrd="0" presId="urn:microsoft.com/office/officeart/2005/8/layout/cycle3"/>
    <dgm:cxn modelId="{6A4F0640-D1CA-4D37-947A-93A5DFA9F8F8}" srcId="{7A957342-BA27-4B7E-AFC4-7C073766B721}" destId="{66BFFE92-5508-4A5E-B08F-1FDD253655E8}" srcOrd="2" destOrd="0" parTransId="{AC0AAEE2-47D7-471C-AAA9-AA6DE32F4A30}" sibTransId="{D0840E23-0CFA-4ED9-8301-785B508FAC8C}"/>
    <dgm:cxn modelId="{7C9A503E-F07C-463E-B4ED-7D899225761E}" type="presOf" srcId="{80F8A773-63AC-468E-BE4F-0D0267233A00}" destId="{68850D91-9029-4C5D-83DD-1B834386D1FD}" srcOrd="0" destOrd="0" presId="urn:microsoft.com/office/officeart/2005/8/layout/cycle3"/>
    <dgm:cxn modelId="{B5824009-7283-46D6-A376-577331D4C0EF}" type="presParOf" srcId="{19B17508-07E2-431A-B99A-EC165D17B655}" destId="{B452E857-A13D-4D06-9378-DE7E2120397C}" srcOrd="0" destOrd="0" presId="urn:microsoft.com/office/officeart/2005/8/layout/cycle3"/>
    <dgm:cxn modelId="{B9A7F8E0-4D36-4071-B384-2CFE039A23BD}" type="presParOf" srcId="{B452E857-A13D-4D06-9378-DE7E2120397C}" destId="{E6B2B529-A538-4DA7-AB4E-0864BEA8D466}" srcOrd="0" destOrd="0" presId="urn:microsoft.com/office/officeart/2005/8/layout/cycle3"/>
    <dgm:cxn modelId="{32D7CD8C-A8F0-45FB-BEBE-E64E70587391}" type="presParOf" srcId="{B452E857-A13D-4D06-9378-DE7E2120397C}" destId="{7ACA5E19-EBAB-4B62-A85D-EF7F5FD044EC}" srcOrd="1" destOrd="0" presId="urn:microsoft.com/office/officeart/2005/8/layout/cycle3"/>
    <dgm:cxn modelId="{9BBDDC6A-8D0F-4902-A764-AA32933C2875}" type="presParOf" srcId="{B452E857-A13D-4D06-9378-DE7E2120397C}" destId="{A09EA1F7-D29C-416F-A91E-2FD0A4F69B67}" srcOrd="2" destOrd="0" presId="urn:microsoft.com/office/officeart/2005/8/layout/cycle3"/>
    <dgm:cxn modelId="{F09CBF09-E334-4393-AD82-A5ACC5165A22}" type="presParOf" srcId="{B452E857-A13D-4D06-9378-DE7E2120397C}" destId="{05220324-CE18-4476-B5B0-3C8026A39826}" srcOrd="3" destOrd="0" presId="urn:microsoft.com/office/officeart/2005/8/layout/cycle3"/>
    <dgm:cxn modelId="{EAC39368-71ED-4D36-A233-8B29BF536C72}" type="presParOf" srcId="{B452E857-A13D-4D06-9378-DE7E2120397C}" destId="{68850D91-9029-4C5D-83DD-1B834386D1FD}" srcOrd="4" destOrd="0" presId="urn:microsoft.com/office/officeart/2005/8/layout/cycle3"/>
    <dgm:cxn modelId="{2032435B-70CF-497E-8930-78BC22AFEDAA}" type="presParOf" srcId="{B452E857-A13D-4D06-9378-DE7E2120397C}" destId="{696B86E3-1484-4D28-A703-88257DDDAEF8}" srcOrd="5" destOrd="0" presId="urn:microsoft.com/office/officeart/2005/8/layout/cycle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A957342-BA27-4B7E-AFC4-7C073766B721}" type="doc">
      <dgm:prSet loTypeId="urn:microsoft.com/office/officeart/2005/8/layout/cycle3" loCatId="cycle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6C8FE9F-23E5-4D57-9B02-C8B4E8080999}">
      <dgm:prSet custT="1"/>
      <dgm:spPr/>
      <dgm:t>
        <a:bodyPr/>
        <a:lstStyle/>
        <a:p>
          <a:r>
            <a:rPr lang="ru-RU" sz="1600" dirty="0" smtClean="0">
              <a:latin typeface="Cambria" pitchFamily="18" charset="0"/>
            </a:rPr>
            <a:t>- Позволит привлекать дополнительные средства в местный бюджет за счет потока туристов; </a:t>
          </a:r>
          <a:endParaRPr lang="ru-RU" sz="1600" dirty="0"/>
        </a:p>
      </dgm:t>
    </dgm:pt>
    <dgm:pt modelId="{67B27669-94A4-4A7E-9275-14C199BC0159}" type="parTrans" cxnId="{67444CF4-9FF3-4727-84A2-28687C359D4A}">
      <dgm:prSet/>
      <dgm:spPr/>
      <dgm:t>
        <a:bodyPr/>
        <a:lstStyle/>
        <a:p>
          <a:endParaRPr lang="ru-RU"/>
        </a:p>
      </dgm:t>
    </dgm:pt>
    <dgm:pt modelId="{4EB5EBAA-8EB0-46BF-8883-7C47F386A589}" type="sibTrans" cxnId="{67444CF4-9FF3-4727-84A2-28687C359D4A}">
      <dgm:prSet/>
      <dgm:spPr/>
      <dgm:t>
        <a:bodyPr/>
        <a:lstStyle/>
        <a:p>
          <a:endParaRPr lang="ru-RU"/>
        </a:p>
      </dgm:t>
    </dgm:pt>
    <dgm:pt modelId="{66BFFE92-5508-4A5E-B08F-1FDD253655E8}">
      <dgm:prSet custT="1"/>
      <dgm:spPr/>
      <dgm:t>
        <a:bodyPr/>
        <a:lstStyle/>
        <a:p>
          <a:r>
            <a:rPr lang="ru-RU" sz="1600" dirty="0" smtClean="0">
              <a:latin typeface="Cambria" pitchFamily="18" charset="0"/>
            </a:rPr>
            <a:t>- Позволит  продвигать местные бренды (ковроткачество и др.),   </a:t>
          </a:r>
        </a:p>
      </dgm:t>
    </dgm:pt>
    <dgm:pt modelId="{AC0AAEE2-47D7-471C-AAA9-AA6DE32F4A30}" type="parTrans" cxnId="{6A4F0640-D1CA-4D37-947A-93A5DFA9F8F8}">
      <dgm:prSet/>
      <dgm:spPr/>
      <dgm:t>
        <a:bodyPr/>
        <a:lstStyle/>
        <a:p>
          <a:endParaRPr lang="ru-RU"/>
        </a:p>
      </dgm:t>
    </dgm:pt>
    <dgm:pt modelId="{D0840E23-0CFA-4ED9-8301-785B508FAC8C}" type="sibTrans" cxnId="{6A4F0640-D1CA-4D37-947A-93A5DFA9F8F8}">
      <dgm:prSet/>
      <dgm:spPr/>
      <dgm:t>
        <a:bodyPr/>
        <a:lstStyle/>
        <a:p>
          <a:endParaRPr lang="ru-RU"/>
        </a:p>
      </dgm:t>
    </dgm:pt>
    <dgm:pt modelId="{F3E131AF-73B1-4F71-A63E-5FFA482E16D7}">
      <dgm:prSet custT="1"/>
      <dgm:spPr/>
      <dgm:t>
        <a:bodyPr/>
        <a:lstStyle/>
        <a:p>
          <a:r>
            <a:rPr lang="ru-RU" sz="1600" dirty="0" smtClean="0">
              <a:latin typeface="Cambria" pitchFamily="18" charset="0"/>
            </a:rPr>
            <a:t>- Позволит открыть новые рабочие места;</a:t>
          </a:r>
        </a:p>
      </dgm:t>
    </dgm:pt>
    <dgm:pt modelId="{BE33CBC4-4E4E-4027-88C5-6CCB9E995FFA}" type="parTrans" cxnId="{F6A798DC-839E-4EF8-BE31-8DD90AE340CD}">
      <dgm:prSet/>
      <dgm:spPr/>
      <dgm:t>
        <a:bodyPr/>
        <a:lstStyle/>
        <a:p>
          <a:endParaRPr lang="ru-RU"/>
        </a:p>
      </dgm:t>
    </dgm:pt>
    <dgm:pt modelId="{8F885E39-F9B8-4F69-A195-450C25B13BD6}" type="sibTrans" cxnId="{F6A798DC-839E-4EF8-BE31-8DD90AE340CD}">
      <dgm:prSet/>
      <dgm:spPr/>
      <dgm:t>
        <a:bodyPr/>
        <a:lstStyle/>
        <a:p>
          <a:endParaRPr lang="ru-RU"/>
        </a:p>
      </dgm:t>
    </dgm:pt>
    <dgm:pt modelId="{80F8A773-63AC-468E-BE4F-0D0267233A00}">
      <dgm:prSet custT="1"/>
      <dgm:spPr/>
      <dgm:t>
        <a:bodyPr/>
        <a:lstStyle/>
        <a:p>
          <a:r>
            <a:rPr lang="ru-RU" sz="1600" dirty="0" smtClean="0">
              <a:latin typeface="Cambria" pitchFamily="18" charset="0"/>
            </a:rPr>
            <a:t>-  Даст возможность развивать  социальную инфраструктуру села</a:t>
          </a:r>
          <a:endParaRPr lang="ru-RU" sz="1600" dirty="0"/>
        </a:p>
      </dgm:t>
    </dgm:pt>
    <dgm:pt modelId="{24C5BD18-DAC4-46D6-BC81-C280954E18C8}" type="parTrans" cxnId="{F02BFD1D-8B66-461A-96EA-547612B82AA8}">
      <dgm:prSet/>
      <dgm:spPr/>
      <dgm:t>
        <a:bodyPr/>
        <a:lstStyle/>
        <a:p>
          <a:endParaRPr lang="ru-RU"/>
        </a:p>
      </dgm:t>
    </dgm:pt>
    <dgm:pt modelId="{6321F3B3-9CF5-4981-AB65-98A9AC46C426}" type="sibTrans" cxnId="{F02BFD1D-8B66-461A-96EA-547612B82AA8}">
      <dgm:prSet/>
      <dgm:spPr/>
      <dgm:t>
        <a:bodyPr/>
        <a:lstStyle/>
        <a:p>
          <a:endParaRPr lang="ru-RU"/>
        </a:p>
      </dgm:t>
    </dgm:pt>
    <dgm:pt modelId="{67C590A4-36B7-45A5-B707-D6C14FFF6B89}">
      <dgm:prSet custT="1"/>
      <dgm:spPr/>
      <dgm:t>
        <a:bodyPr/>
        <a:lstStyle/>
        <a:p>
          <a:r>
            <a:rPr lang="ru-RU" sz="1600" dirty="0" smtClean="0">
              <a:latin typeface="Cambria" pitchFamily="18" charset="0"/>
            </a:rPr>
            <a:t>-улучшит привлекательность, повысит имидж и узнаваемость населенного пункта, </a:t>
          </a:r>
          <a:endParaRPr lang="ru-RU" sz="1600" dirty="0"/>
        </a:p>
      </dgm:t>
    </dgm:pt>
    <dgm:pt modelId="{3387D93F-E83C-47D0-9EB7-E39A3E9BD9C6}" type="parTrans" cxnId="{E3811F2F-D925-403D-A338-38F342035AD2}">
      <dgm:prSet/>
      <dgm:spPr/>
      <dgm:t>
        <a:bodyPr/>
        <a:lstStyle/>
        <a:p>
          <a:endParaRPr lang="ru-RU"/>
        </a:p>
      </dgm:t>
    </dgm:pt>
    <dgm:pt modelId="{0F12A996-94B7-45D0-84FD-51ACF74496B5}" type="sibTrans" cxnId="{E3811F2F-D925-403D-A338-38F342035AD2}">
      <dgm:prSet/>
      <dgm:spPr/>
      <dgm:t>
        <a:bodyPr/>
        <a:lstStyle/>
        <a:p>
          <a:endParaRPr lang="ru-RU"/>
        </a:p>
      </dgm:t>
    </dgm:pt>
    <dgm:pt modelId="{19B17508-07E2-431A-B99A-EC165D17B655}" type="pres">
      <dgm:prSet presAssocID="{7A957342-BA27-4B7E-AFC4-7C073766B72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452E857-A13D-4D06-9378-DE7E2120397C}" type="pres">
      <dgm:prSet presAssocID="{7A957342-BA27-4B7E-AFC4-7C073766B721}" presName="cycle" presStyleCnt="0"/>
      <dgm:spPr/>
      <dgm:t>
        <a:bodyPr/>
        <a:lstStyle/>
        <a:p>
          <a:endParaRPr lang="ru-RU"/>
        </a:p>
      </dgm:t>
    </dgm:pt>
    <dgm:pt modelId="{E6B2B529-A538-4DA7-AB4E-0864BEA8D466}" type="pres">
      <dgm:prSet presAssocID="{56C8FE9F-23E5-4D57-9B02-C8B4E8080999}" presName="nodeFirstNode" presStyleLbl="node1" presStyleIdx="0" presStyleCnt="5" custScaleX="128034" custScaleY="1288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CA5E19-EBAB-4B62-A85D-EF7F5FD044EC}" type="pres">
      <dgm:prSet presAssocID="{4EB5EBAA-8EB0-46BF-8883-7C47F386A589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A09EA1F7-D29C-416F-A91E-2FD0A4F69B67}" type="pres">
      <dgm:prSet presAssocID="{F3E131AF-73B1-4F71-A63E-5FFA482E16D7}" presName="nodeFollowingNodes" presStyleLbl="node1" presStyleIdx="1" presStyleCnt="5" custScaleX="106770" custRadScaleRad="109270" custRadScaleInc="67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220324-CE18-4476-B5B0-3C8026A39826}" type="pres">
      <dgm:prSet presAssocID="{66BFFE92-5508-4A5E-B08F-1FDD253655E8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850D91-9029-4C5D-83DD-1B834386D1FD}" type="pres">
      <dgm:prSet presAssocID="{80F8A773-63AC-468E-BE4F-0D0267233A00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6B86E3-1484-4D28-A703-88257DDDAEF8}" type="pres">
      <dgm:prSet presAssocID="{67C590A4-36B7-45A5-B707-D6C14FFF6B89}" presName="nodeFollowingNodes" presStyleLbl="node1" presStyleIdx="4" presStyleCnt="5" custScaleX="103179" custRadScaleRad="112912" custRadScaleInc="-48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444CF4-9FF3-4727-84A2-28687C359D4A}" srcId="{7A957342-BA27-4B7E-AFC4-7C073766B721}" destId="{56C8FE9F-23E5-4D57-9B02-C8B4E8080999}" srcOrd="0" destOrd="0" parTransId="{67B27669-94A4-4A7E-9275-14C199BC0159}" sibTransId="{4EB5EBAA-8EB0-46BF-8883-7C47F386A589}"/>
    <dgm:cxn modelId="{E3811F2F-D925-403D-A338-38F342035AD2}" srcId="{7A957342-BA27-4B7E-AFC4-7C073766B721}" destId="{67C590A4-36B7-45A5-B707-D6C14FFF6B89}" srcOrd="4" destOrd="0" parTransId="{3387D93F-E83C-47D0-9EB7-E39A3E9BD9C6}" sibTransId="{0F12A996-94B7-45D0-84FD-51ACF74496B5}"/>
    <dgm:cxn modelId="{FD72C28E-15F2-457C-A475-4229DE2DB4E8}" type="presOf" srcId="{80F8A773-63AC-468E-BE4F-0D0267233A00}" destId="{68850D91-9029-4C5D-83DD-1B834386D1FD}" srcOrd="0" destOrd="0" presId="urn:microsoft.com/office/officeart/2005/8/layout/cycle3"/>
    <dgm:cxn modelId="{81B05685-23DE-4FA0-8CDC-B97A9244DF2C}" type="presOf" srcId="{4EB5EBAA-8EB0-46BF-8883-7C47F386A589}" destId="{7ACA5E19-EBAB-4B62-A85D-EF7F5FD044EC}" srcOrd="0" destOrd="0" presId="urn:microsoft.com/office/officeart/2005/8/layout/cycle3"/>
    <dgm:cxn modelId="{3DD348C9-C767-4BEA-B9CE-1CDD792FF82D}" type="presOf" srcId="{66BFFE92-5508-4A5E-B08F-1FDD253655E8}" destId="{05220324-CE18-4476-B5B0-3C8026A39826}" srcOrd="0" destOrd="0" presId="urn:microsoft.com/office/officeart/2005/8/layout/cycle3"/>
    <dgm:cxn modelId="{E2C9C9EA-FC26-4CAA-8014-ED817E4AD34C}" type="presOf" srcId="{67C590A4-36B7-45A5-B707-D6C14FFF6B89}" destId="{696B86E3-1484-4D28-A703-88257DDDAEF8}" srcOrd="0" destOrd="0" presId="urn:microsoft.com/office/officeart/2005/8/layout/cycle3"/>
    <dgm:cxn modelId="{F6A798DC-839E-4EF8-BE31-8DD90AE340CD}" srcId="{7A957342-BA27-4B7E-AFC4-7C073766B721}" destId="{F3E131AF-73B1-4F71-A63E-5FFA482E16D7}" srcOrd="1" destOrd="0" parTransId="{BE33CBC4-4E4E-4027-88C5-6CCB9E995FFA}" sibTransId="{8F885E39-F9B8-4F69-A195-450C25B13BD6}"/>
    <dgm:cxn modelId="{246AEBEB-F792-4919-94FC-6CD21A901D54}" type="presOf" srcId="{F3E131AF-73B1-4F71-A63E-5FFA482E16D7}" destId="{A09EA1F7-D29C-416F-A91E-2FD0A4F69B67}" srcOrd="0" destOrd="0" presId="urn:microsoft.com/office/officeart/2005/8/layout/cycle3"/>
    <dgm:cxn modelId="{0F59BFD9-C27F-41A2-B3E5-CDB30EAADA58}" type="presOf" srcId="{56C8FE9F-23E5-4D57-9B02-C8B4E8080999}" destId="{E6B2B529-A538-4DA7-AB4E-0864BEA8D466}" srcOrd="0" destOrd="0" presId="urn:microsoft.com/office/officeart/2005/8/layout/cycle3"/>
    <dgm:cxn modelId="{F02BFD1D-8B66-461A-96EA-547612B82AA8}" srcId="{7A957342-BA27-4B7E-AFC4-7C073766B721}" destId="{80F8A773-63AC-468E-BE4F-0D0267233A00}" srcOrd="3" destOrd="0" parTransId="{24C5BD18-DAC4-46D6-BC81-C280954E18C8}" sibTransId="{6321F3B3-9CF5-4981-AB65-98A9AC46C426}"/>
    <dgm:cxn modelId="{6A4F0640-D1CA-4D37-947A-93A5DFA9F8F8}" srcId="{7A957342-BA27-4B7E-AFC4-7C073766B721}" destId="{66BFFE92-5508-4A5E-B08F-1FDD253655E8}" srcOrd="2" destOrd="0" parTransId="{AC0AAEE2-47D7-471C-AAA9-AA6DE32F4A30}" sibTransId="{D0840E23-0CFA-4ED9-8301-785B508FAC8C}"/>
    <dgm:cxn modelId="{B890FFA9-4835-4FAC-BA76-5006DCBC97A4}" type="presOf" srcId="{7A957342-BA27-4B7E-AFC4-7C073766B721}" destId="{19B17508-07E2-431A-B99A-EC165D17B655}" srcOrd="0" destOrd="0" presId="urn:microsoft.com/office/officeart/2005/8/layout/cycle3"/>
    <dgm:cxn modelId="{46DF10C4-9A94-4FA8-AFDE-1DE20CD6886D}" type="presParOf" srcId="{19B17508-07E2-431A-B99A-EC165D17B655}" destId="{B452E857-A13D-4D06-9378-DE7E2120397C}" srcOrd="0" destOrd="0" presId="urn:microsoft.com/office/officeart/2005/8/layout/cycle3"/>
    <dgm:cxn modelId="{2CCC1F40-CAE5-49A0-BBA3-698A3D0D2EA4}" type="presParOf" srcId="{B452E857-A13D-4D06-9378-DE7E2120397C}" destId="{E6B2B529-A538-4DA7-AB4E-0864BEA8D466}" srcOrd="0" destOrd="0" presId="urn:microsoft.com/office/officeart/2005/8/layout/cycle3"/>
    <dgm:cxn modelId="{B17FD242-5FFA-4A7E-8E72-8C5DD72DB02F}" type="presParOf" srcId="{B452E857-A13D-4D06-9378-DE7E2120397C}" destId="{7ACA5E19-EBAB-4B62-A85D-EF7F5FD044EC}" srcOrd="1" destOrd="0" presId="urn:microsoft.com/office/officeart/2005/8/layout/cycle3"/>
    <dgm:cxn modelId="{06065F59-D44C-44A8-8793-779D646B3C8A}" type="presParOf" srcId="{B452E857-A13D-4D06-9378-DE7E2120397C}" destId="{A09EA1F7-D29C-416F-A91E-2FD0A4F69B67}" srcOrd="2" destOrd="0" presId="urn:microsoft.com/office/officeart/2005/8/layout/cycle3"/>
    <dgm:cxn modelId="{B45AB136-8012-46C6-B171-B7C9423FE7DE}" type="presParOf" srcId="{B452E857-A13D-4D06-9378-DE7E2120397C}" destId="{05220324-CE18-4476-B5B0-3C8026A39826}" srcOrd="3" destOrd="0" presId="urn:microsoft.com/office/officeart/2005/8/layout/cycle3"/>
    <dgm:cxn modelId="{BD4E253F-6F68-4BF7-980A-8FF72130718F}" type="presParOf" srcId="{B452E857-A13D-4D06-9378-DE7E2120397C}" destId="{68850D91-9029-4C5D-83DD-1B834386D1FD}" srcOrd="4" destOrd="0" presId="urn:microsoft.com/office/officeart/2005/8/layout/cycle3"/>
    <dgm:cxn modelId="{FCA17DAA-C759-4F2E-B3C1-599733525F41}" type="presParOf" srcId="{B452E857-A13D-4D06-9378-DE7E2120397C}" destId="{696B86E3-1484-4D28-A703-88257DDDAEF8}" srcOrd="5" destOrd="0" presId="urn:microsoft.com/office/officeart/2005/8/layout/cycle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D089DA7-0EAA-4A04-B40B-F5947BC60F48}">
      <dsp:nvSpPr>
        <dsp:cNvPr id="0" name=""/>
        <dsp:cNvSpPr/>
      </dsp:nvSpPr>
      <dsp:spPr>
        <a:xfrm rot="16200000">
          <a:off x="-1991098" y="1992066"/>
          <a:ext cx="6500858" cy="2516724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800" b="1" i="0" u="none" strike="noStrike" kern="1200" cap="none" normalizeH="0" baseline="0" smtClean="0">
              <a:ln/>
              <a:effectLst/>
              <a:latin typeface="Calibri" pitchFamily="34" charset="0"/>
              <a:cs typeface="Calibri" pitchFamily="34" charset="0"/>
            </a:rPr>
            <a:t>приоритет 1. 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600" b="1" i="0" u="none" strike="noStrike" kern="1200" cap="none" normalizeH="0" baseline="0" smtClean="0">
              <a:ln/>
              <a:effectLst/>
              <a:latin typeface="Calibri" pitchFamily="34" charset="0"/>
              <a:cs typeface="Calibri" pitchFamily="34" charset="0"/>
            </a:rPr>
            <a:t>Инфраструктура поддержки предпринимательства (бизнес-инкубаторы, промышленные и экономические зоны, рынки, инструменты поддержки МСП, местные экономические кластеры, создание рабочих мест на местном уровне и т.д.);</a:t>
          </a:r>
          <a:endParaRPr lang="ru-RU" sz="1600" b="1" kern="1200" dirty="0"/>
        </a:p>
      </dsp:txBody>
      <dsp:txXfrm rot="16200000">
        <a:off x="-1991098" y="1992066"/>
        <a:ext cx="6500858" cy="2516724"/>
      </dsp:txXfrm>
    </dsp:sp>
    <dsp:sp modelId="{1A9E4E0B-47E4-4D13-8D4C-974B12993BDE}">
      <dsp:nvSpPr>
        <dsp:cNvPr id="0" name=""/>
        <dsp:cNvSpPr/>
      </dsp:nvSpPr>
      <dsp:spPr>
        <a:xfrm rot="16200000">
          <a:off x="714380" y="1992066"/>
          <a:ext cx="6500858" cy="2516724"/>
        </a:xfrm>
        <a:prstGeom prst="flowChartManualOperation">
          <a:avLst/>
        </a:prstGeom>
        <a:solidFill>
          <a:schemeClr val="accent3">
            <a:hueOff val="5812304"/>
            <a:satOff val="-18573"/>
            <a:lumOff val="-4706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800" b="1" i="0" u="none" strike="noStrike" kern="1200" cap="none" normalizeH="0" baseline="0" smtClean="0">
              <a:ln/>
              <a:effectLst/>
              <a:latin typeface="Calibri" pitchFamily="34" charset="0"/>
              <a:cs typeface="Calibri" pitchFamily="34" charset="0"/>
            </a:rPr>
            <a:t>приоритет 2. 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600" b="1" i="0" u="none" strike="noStrike" kern="1200" cap="none" normalizeH="0" baseline="0" smtClean="0">
              <a:ln/>
              <a:effectLst/>
              <a:latin typeface="Calibri" pitchFamily="34" charset="0"/>
              <a:cs typeface="Calibri" pitchFamily="34" charset="0"/>
            </a:rPr>
            <a:t>Базовая инфраструктура местных публичных услуг (водоснабжение и канализация, освещение общественных мест, инфраструктура местных дорог, управление твердыми бытовыми отходами, благоустройство общественных мест, социальная инфраструктура, культурная инфраструктура и т.д.);</a:t>
          </a:r>
          <a:endParaRPr lang="ru-RU" sz="1600" b="1" kern="1200" dirty="0"/>
        </a:p>
      </dsp:txBody>
      <dsp:txXfrm rot="16200000">
        <a:off x="714380" y="1992066"/>
        <a:ext cx="6500858" cy="2516724"/>
      </dsp:txXfrm>
    </dsp:sp>
    <dsp:sp modelId="{79C51948-DA85-4548-A597-76BF6486561E}">
      <dsp:nvSpPr>
        <dsp:cNvPr id="0" name=""/>
        <dsp:cNvSpPr/>
      </dsp:nvSpPr>
      <dsp:spPr>
        <a:xfrm rot="16200000">
          <a:off x="3419858" y="1992066"/>
          <a:ext cx="6500858" cy="2516724"/>
        </a:xfrm>
        <a:prstGeom prst="flowChartManualOperation">
          <a:avLst/>
        </a:prstGeom>
        <a:solidFill>
          <a:schemeClr val="accent3">
            <a:hueOff val="11624607"/>
            <a:satOff val="-37145"/>
            <a:lumOff val="-9412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800" b="1" i="0" u="none" strike="noStrike" kern="1200" cap="none" normalizeH="0" baseline="0" smtClean="0">
              <a:ln/>
              <a:effectLst/>
              <a:latin typeface="Calibri" pitchFamily="34" charset="0"/>
              <a:cs typeface="Calibri" pitchFamily="34" charset="0"/>
            </a:rPr>
            <a:t>приоритет 3. </a:t>
          </a: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600" b="1" i="0" u="none" strike="noStrike" kern="1200" cap="none" normalizeH="0" baseline="0" smtClean="0">
              <a:ln/>
              <a:effectLst/>
              <a:latin typeface="Calibri" pitchFamily="34" charset="0"/>
              <a:cs typeface="Calibri" pitchFamily="34" charset="0"/>
            </a:rPr>
            <a:t>Инфраструктура туризма (благоустройство туристических объектов и доступа к ним, создание новых туристических объектов, привлечение посетителей и продвижение местных брендов).</a:t>
          </a:r>
          <a:endParaRPr lang="ru-RU" sz="1600" b="1" kern="1200" dirty="0"/>
        </a:p>
      </dsp:txBody>
      <dsp:txXfrm rot="16200000">
        <a:off x="3419858" y="1992066"/>
        <a:ext cx="6500858" cy="251672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E02924D-1036-49A9-B9BA-AD5D6AAA052F}">
      <dsp:nvSpPr>
        <dsp:cNvPr id="0" name=""/>
        <dsp:cNvSpPr/>
      </dsp:nvSpPr>
      <dsp:spPr>
        <a:xfrm>
          <a:off x="1589" y="0"/>
          <a:ext cx="2473610" cy="500066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rgbClr val="FFC000"/>
              </a:solidFill>
            </a:rPr>
            <a:t>Реконструкция центральной дороги </a:t>
          </a:r>
          <a:r>
            <a:rPr lang="ru-RU" sz="1500" b="1" kern="1200" dirty="0" smtClean="0">
              <a:solidFill>
                <a:srgbClr val="FFC000"/>
              </a:solidFill>
            </a:rPr>
            <a:t>и устройство </a:t>
          </a:r>
          <a:r>
            <a:rPr lang="ru-RU" sz="1500" b="1" kern="1200" dirty="0" smtClean="0">
              <a:solidFill>
                <a:srgbClr val="FFC000"/>
              </a:solidFill>
            </a:rPr>
            <a:t>тротуаров по ул. Ленина</a:t>
          </a:r>
          <a:endParaRPr lang="ru-RU" sz="1500" b="1" kern="1200" dirty="0">
            <a:solidFill>
              <a:srgbClr val="FFC000"/>
            </a:solidFill>
          </a:endParaRPr>
        </a:p>
      </dsp:txBody>
      <dsp:txXfrm>
        <a:off x="1589" y="2000263"/>
        <a:ext cx="2473610" cy="2000264"/>
      </dsp:txXfrm>
    </dsp:sp>
    <dsp:sp modelId="{D5F40732-86B8-4E1A-9335-F88461F8BE63}">
      <dsp:nvSpPr>
        <dsp:cNvPr id="0" name=""/>
        <dsp:cNvSpPr/>
      </dsp:nvSpPr>
      <dsp:spPr>
        <a:xfrm>
          <a:off x="405785" y="300038"/>
          <a:ext cx="1665219" cy="166521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8977AF-42EF-4F24-B1BA-BBF4A02C858B}">
      <dsp:nvSpPr>
        <dsp:cNvPr id="0" name=""/>
        <dsp:cNvSpPr/>
      </dsp:nvSpPr>
      <dsp:spPr>
        <a:xfrm>
          <a:off x="2559723" y="0"/>
          <a:ext cx="2473610" cy="5000660"/>
        </a:xfrm>
        <a:prstGeom prst="roundRect">
          <a:avLst>
            <a:gd name="adj" fmla="val 10000"/>
          </a:avLst>
        </a:prstGeom>
        <a:solidFill>
          <a:schemeClr val="accent5">
            <a:hueOff val="3359277"/>
            <a:satOff val="4740"/>
            <a:lumOff val="-588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accent3">
                  <a:lumMod val="20000"/>
                  <a:lumOff val="80000"/>
                </a:schemeClr>
              </a:solidFill>
            </a:rPr>
            <a:t>Очистка и углубление речки «</a:t>
          </a:r>
          <a:r>
            <a:rPr lang="ru-RU" sz="1500" b="1" kern="1200" dirty="0" err="1" smtClean="0">
              <a:solidFill>
                <a:schemeClr val="accent3">
                  <a:lumMod val="20000"/>
                  <a:lumOff val="80000"/>
                </a:schemeClr>
              </a:solidFill>
            </a:rPr>
            <a:t>Лунгуца</a:t>
          </a:r>
          <a:r>
            <a:rPr lang="ru-RU" sz="1500" b="1" kern="1200" dirty="0" smtClean="0">
              <a:solidFill>
                <a:schemeClr val="accent3">
                  <a:lumMod val="20000"/>
                  <a:lumOff val="80000"/>
                </a:schemeClr>
              </a:solidFill>
            </a:rPr>
            <a:t>»</a:t>
          </a:r>
          <a:endParaRPr lang="ru-RU" sz="1500" b="1" kern="1200" dirty="0">
            <a:solidFill>
              <a:schemeClr val="accent3">
                <a:lumMod val="20000"/>
                <a:lumOff val="80000"/>
              </a:schemeClr>
            </a:solidFill>
          </a:endParaRPr>
        </a:p>
      </dsp:txBody>
      <dsp:txXfrm>
        <a:off x="2559723" y="2000264"/>
        <a:ext cx="2473610" cy="2000264"/>
      </dsp:txXfrm>
    </dsp:sp>
    <dsp:sp modelId="{93B6EABE-F7F7-4659-8EA7-074F1A6AD69B}">
      <dsp:nvSpPr>
        <dsp:cNvPr id="0" name=""/>
        <dsp:cNvSpPr/>
      </dsp:nvSpPr>
      <dsp:spPr>
        <a:xfrm>
          <a:off x="2953604" y="300038"/>
          <a:ext cx="1665219" cy="166521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2FEB56-B643-4A6E-983A-248C2FFB1FA3}">
      <dsp:nvSpPr>
        <dsp:cNvPr id="0" name=""/>
        <dsp:cNvSpPr/>
      </dsp:nvSpPr>
      <dsp:spPr>
        <a:xfrm>
          <a:off x="5097227" y="0"/>
          <a:ext cx="2473610" cy="5000660"/>
        </a:xfrm>
        <a:prstGeom prst="roundRect">
          <a:avLst>
            <a:gd name="adj" fmla="val 10000"/>
          </a:avLst>
        </a:prstGeom>
        <a:solidFill>
          <a:schemeClr val="accent5">
            <a:hueOff val="6718553"/>
            <a:satOff val="9479"/>
            <a:lumOff val="-1176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ln/>
              <a:solidFill>
                <a:schemeClr val="accent5">
                  <a:lumMod val="40000"/>
                  <a:lumOff val="60000"/>
                </a:schemeClr>
              </a:solidFill>
              <a:latin typeface="Calibri" pitchFamily="34" charset="0"/>
              <a:cs typeface="Calibri" pitchFamily="34" charset="0"/>
            </a:rPr>
            <a:t>Благоустройство туристических объектов и доступа к ним</a:t>
          </a:r>
          <a:endParaRPr lang="ru-RU" sz="1500" kern="1200" dirty="0">
            <a:solidFill>
              <a:schemeClr val="accent5">
                <a:lumMod val="40000"/>
                <a:lumOff val="60000"/>
              </a:schemeClr>
            </a:solidFill>
          </a:endParaRPr>
        </a:p>
      </dsp:txBody>
      <dsp:txXfrm>
        <a:off x="5097227" y="2000263"/>
        <a:ext cx="2473610" cy="2000264"/>
      </dsp:txXfrm>
    </dsp:sp>
    <dsp:sp modelId="{2AE66CD5-DDEE-453A-AC0A-9458EB2D20AA}">
      <dsp:nvSpPr>
        <dsp:cNvPr id="0" name=""/>
        <dsp:cNvSpPr/>
      </dsp:nvSpPr>
      <dsp:spPr>
        <a:xfrm>
          <a:off x="5501422" y="300038"/>
          <a:ext cx="1665219" cy="166521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505C9F-DA03-43A6-9840-5304069542FD}">
      <dsp:nvSpPr>
        <dsp:cNvPr id="0" name=""/>
        <dsp:cNvSpPr/>
      </dsp:nvSpPr>
      <dsp:spPr>
        <a:xfrm>
          <a:off x="285759" y="3750493"/>
          <a:ext cx="6966633" cy="1250167"/>
        </a:xfrm>
        <a:prstGeom prst="left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ACA5E19-EBAB-4B62-A85D-EF7F5FD044EC}">
      <dsp:nvSpPr>
        <dsp:cNvPr id="0" name=""/>
        <dsp:cNvSpPr/>
      </dsp:nvSpPr>
      <dsp:spPr>
        <a:xfrm>
          <a:off x="901861" y="-217700"/>
          <a:ext cx="5608384" cy="5608384"/>
        </a:xfrm>
        <a:prstGeom prst="circularArrow">
          <a:avLst>
            <a:gd name="adj1" fmla="val 5544"/>
            <a:gd name="adj2" fmla="val 330680"/>
            <a:gd name="adj3" fmla="val 13085982"/>
            <a:gd name="adj4" fmla="val 17821711"/>
            <a:gd name="adj5" fmla="val 5757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tint val="4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E6B2B529-A538-4DA7-AB4E-0864BEA8D466}">
      <dsp:nvSpPr>
        <dsp:cNvPr id="0" name=""/>
        <dsp:cNvSpPr/>
      </dsp:nvSpPr>
      <dsp:spPr>
        <a:xfrm>
          <a:off x="2025117" y="-92504"/>
          <a:ext cx="3361872" cy="16913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Cambria" pitchFamily="18" charset="0"/>
            </a:rPr>
            <a:t>- даст возможность жителям села добираться до социально важных объектов, таких как: магазины, офис семейных врачей, отделение почты, МП «</a:t>
          </a:r>
          <a:r>
            <a:rPr lang="en-US" sz="1400" kern="1200" dirty="0" err="1" smtClean="0">
              <a:latin typeface="Cambria" pitchFamily="18" charset="0"/>
            </a:rPr>
            <a:t>Aydar-Suyu</a:t>
          </a:r>
          <a:r>
            <a:rPr lang="ru-RU" sz="1400" kern="1200" dirty="0" smtClean="0">
              <a:latin typeface="Cambria" pitchFamily="18" charset="0"/>
            </a:rPr>
            <a:t>»,  гимназия, </a:t>
          </a:r>
          <a:r>
            <a:rPr lang="ru-RU" sz="1400" kern="1200" dirty="0" err="1" smtClean="0">
              <a:latin typeface="Cambria" pitchFamily="18" charset="0"/>
            </a:rPr>
            <a:t>примэрия</a:t>
          </a:r>
          <a:r>
            <a:rPr lang="ru-RU" sz="1400" kern="1200" dirty="0" smtClean="0">
              <a:latin typeface="Cambria" pitchFamily="18" charset="0"/>
            </a:rPr>
            <a:t>, Дом культуры  и другие объекты инфраструктуры; </a:t>
          </a:r>
          <a:endParaRPr lang="ru-RU" sz="1400" kern="1200" dirty="0"/>
        </a:p>
      </dsp:txBody>
      <dsp:txXfrm>
        <a:off x="2025117" y="-92504"/>
        <a:ext cx="3361872" cy="1691320"/>
      </dsp:txXfrm>
    </dsp:sp>
    <dsp:sp modelId="{A09EA1F7-D29C-416F-A91E-2FD0A4F69B67}">
      <dsp:nvSpPr>
        <dsp:cNvPr id="0" name=""/>
        <dsp:cNvSpPr/>
      </dsp:nvSpPr>
      <dsp:spPr>
        <a:xfrm>
          <a:off x="4483144" y="1880230"/>
          <a:ext cx="3232159" cy="131288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ambria" pitchFamily="18" charset="0"/>
            </a:rPr>
            <a:t>- будет способствовать улучшению ее эксплуатационных показателей, а также снижению социальной напряженности среди жильцов;</a:t>
          </a:r>
        </a:p>
      </dsp:txBody>
      <dsp:txXfrm>
        <a:off x="4483144" y="1880230"/>
        <a:ext cx="3232159" cy="1312882"/>
      </dsp:txXfrm>
    </dsp:sp>
    <dsp:sp modelId="{05220324-CE18-4476-B5B0-3C8026A39826}">
      <dsp:nvSpPr>
        <dsp:cNvPr id="0" name=""/>
        <dsp:cNvSpPr/>
      </dsp:nvSpPr>
      <dsp:spPr>
        <a:xfrm>
          <a:off x="3798938" y="4423223"/>
          <a:ext cx="2625765" cy="131288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ambria" pitchFamily="18" charset="0"/>
            </a:rPr>
            <a:t>- обеспечит беспрепятственный и быстрый подъезд служб спасения и аварийных служб; </a:t>
          </a:r>
        </a:p>
      </dsp:txBody>
      <dsp:txXfrm>
        <a:off x="3798938" y="4423223"/>
        <a:ext cx="2625765" cy="1312882"/>
      </dsp:txXfrm>
    </dsp:sp>
    <dsp:sp modelId="{68850D91-9029-4C5D-83DD-1B834386D1FD}">
      <dsp:nvSpPr>
        <dsp:cNvPr id="0" name=""/>
        <dsp:cNvSpPr/>
      </dsp:nvSpPr>
      <dsp:spPr>
        <a:xfrm>
          <a:off x="987402" y="4423223"/>
          <a:ext cx="2625765" cy="131288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ambria" pitchFamily="18" charset="0"/>
            </a:rPr>
            <a:t>- создаст условия для безопасности пешеходов и снизит степень аварийности на дороге;</a:t>
          </a:r>
          <a:endParaRPr lang="ru-RU" sz="1600" kern="1200" dirty="0"/>
        </a:p>
      </dsp:txBody>
      <dsp:txXfrm>
        <a:off x="987402" y="4423223"/>
        <a:ext cx="2625765" cy="1312882"/>
      </dsp:txXfrm>
    </dsp:sp>
    <dsp:sp modelId="{696B86E3-1484-4D28-A703-88257DDDAEF8}">
      <dsp:nvSpPr>
        <dsp:cNvPr id="0" name=""/>
        <dsp:cNvSpPr/>
      </dsp:nvSpPr>
      <dsp:spPr>
        <a:xfrm>
          <a:off x="0" y="1808886"/>
          <a:ext cx="2625765" cy="1312882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ambria" pitchFamily="18" charset="0"/>
            </a:rPr>
            <a:t>- улучшит привлекательность населенного пункта как для жителей, так и для гостей села</a:t>
          </a:r>
          <a:endParaRPr lang="ru-RU" sz="1600" kern="1200" dirty="0"/>
        </a:p>
      </dsp:txBody>
      <dsp:txXfrm>
        <a:off x="0" y="1808886"/>
        <a:ext cx="2625765" cy="131288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ACA5E19-EBAB-4B62-A85D-EF7F5FD044EC}">
      <dsp:nvSpPr>
        <dsp:cNvPr id="0" name=""/>
        <dsp:cNvSpPr/>
      </dsp:nvSpPr>
      <dsp:spPr>
        <a:xfrm>
          <a:off x="901861" y="-217700"/>
          <a:ext cx="5608384" cy="5608384"/>
        </a:xfrm>
        <a:prstGeom prst="circularArrow">
          <a:avLst>
            <a:gd name="adj1" fmla="val 5544"/>
            <a:gd name="adj2" fmla="val 330680"/>
            <a:gd name="adj3" fmla="val 13085982"/>
            <a:gd name="adj4" fmla="val 17821711"/>
            <a:gd name="adj5" fmla="val 5757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tint val="4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E6B2B529-A538-4DA7-AB4E-0864BEA8D466}">
      <dsp:nvSpPr>
        <dsp:cNvPr id="0" name=""/>
        <dsp:cNvSpPr/>
      </dsp:nvSpPr>
      <dsp:spPr>
        <a:xfrm>
          <a:off x="2025117" y="-92504"/>
          <a:ext cx="3361872" cy="16913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Cambria" pitchFamily="18" charset="0"/>
            </a:rPr>
            <a:t>- Улучшит экологическое состояние окружающей среды и уменьшит риск распространения заболеваний, передающихся через воду, среди населения; </a:t>
          </a:r>
          <a:endParaRPr lang="ru-RU" sz="1400" kern="1200" dirty="0"/>
        </a:p>
      </dsp:txBody>
      <dsp:txXfrm>
        <a:off x="2025117" y="-92504"/>
        <a:ext cx="3361872" cy="1691320"/>
      </dsp:txXfrm>
    </dsp:sp>
    <dsp:sp modelId="{A09EA1F7-D29C-416F-A91E-2FD0A4F69B67}">
      <dsp:nvSpPr>
        <dsp:cNvPr id="0" name=""/>
        <dsp:cNvSpPr/>
      </dsp:nvSpPr>
      <dsp:spPr>
        <a:xfrm>
          <a:off x="4483144" y="1880230"/>
          <a:ext cx="3232159" cy="1312882"/>
        </a:xfrm>
        <a:prstGeom prst="roundRect">
          <a:avLst/>
        </a:prstGeom>
        <a:gradFill rotWithShape="0">
          <a:gsLst>
            <a:gs pos="0">
              <a:schemeClr val="accent2">
                <a:hueOff val="-5040797"/>
                <a:satOff val="2192"/>
                <a:lumOff val="637"/>
                <a:alphaOff val="0"/>
                <a:shade val="15000"/>
                <a:satMod val="180000"/>
              </a:schemeClr>
            </a:gs>
            <a:gs pos="50000">
              <a:schemeClr val="accent2">
                <a:hueOff val="-5040797"/>
                <a:satOff val="2192"/>
                <a:lumOff val="637"/>
                <a:alphaOff val="0"/>
                <a:shade val="45000"/>
                <a:satMod val="170000"/>
              </a:schemeClr>
            </a:gs>
            <a:gs pos="70000">
              <a:schemeClr val="accent2">
                <a:hueOff val="-5040797"/>
                <a:satOff val="2192"/>
                <a:lumOff val="637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5040797"/>
                <a:satOff val="2192"/>
                <a:lumOff val="637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ambria" pitchFamily="18" charset="0"/>
            </a:rPr>
            <a:t>- Снизит риск затопления жилых домов и огородов;</a:t>
          </a:r>
        </a:p>
      </dsp:txBody>
      <dsp:txXfrm>
        <a:off x="4483144" y="1880230"/>
        <a:ext cx="3232159" cy="1312882"/>
      </dsp:txXfrm>
    </dsp:sp>
    <dsp:sp modelId="{05220324-CE18-4476-B5B0-3C8026A39826}">
      <dsp:nvSpPr>
        <dsp:cNvPr id="0" name=""/>
        <dsp:cNvSpPr/>
      </dsp:nvSpPr>
      <dsp:spPr>
        <a:xfrm>
          <a:off x="3798938" y="4423223"/>
          <a:ext cx="2625765" cy="1312882"/>
        </a:xfrm>
        <a:prstGeom prst="roundRect">
          <a:avLst/>
        </a:prstGeom>
        <a:gradFill rotWithShape="0">
          <a:gsLst>
            <a:gs pos="0">
              <a:schemeClr val="accent2">
                <a:hueOff val="-10081594"/>
                <a:satOff val="4384"/>
                <a:lumOff val="1275"/>
                <a:alphaOff val="0"/>
                <a:shade val="15000"/>
                <a:satMod val="180000"/>
              </a:schemeClr>
            </a:gs>
            <a:gs pos="50000">
              <a:schemeClr val="accent2">
                <a:hueOff val="-10081594"/>
                <a:satOff val="4384"/>
                <a:lumOff val="1275"/>
                <a:alphaOff val="0"/>
                <a:shade val="45000"/>
                <a:satMod val="170000"/>
              </a:schemeClr>
            </a:gs>
            <a:gs pos="70000">
              <a:schemeClr val="accent2">
                <a:hueOff val="-10081594"/>
                <a:satOff val="4384"/>
                <a:lumOff val="1275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10081594"/>
                <a:satOff val="4384"/>
                <a:lumOff val="1275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Cambria" pitchFamily="18" charset="0"/>
            </a:rPr>
            <a:t>- Позволит сохранить природный ландшафт</a:t>
          </a:r>
        </a:p>
      </dsp:txBody>
      <dsp:txXfrm>
        <a:off x="3798938" y="4423223"/>
        <a:ext cx="2625765" cy="1312882"/>
      </dsp:txXfrm>
    </dsp:sp>
    <dsp:sp modelId="{68850D91-9029-4C5D-83DD-1B834386D1FD}">
      <dsp:nvSpPr>
        <dsp:cNvPr id="0" name=""/>
        <dsp:cNvSpPr/>
      </dsp:nvSpPr>
      <dsp:spPr>
        <a:xfrm>
          <a:off x="987402" y="4423223"/>
          <a:ext cx="2625765" cy="1312882"/>
        </a:xfrm>
        <a:prstGeom prst="roundRect">
          <a:avLst/>
        </a:prstGeom>
        <a:gradFill rotWithShape="0">
          <a:gsLst>
            <a:gs pos="0">
              <a:schemeClr val="accent2">
                <a:hueOff val="-15122391"/>
                <a:satOff val="6577"/>
                <a:lumOff val="1912"/>
                <a:alphaOff val="0"/>
                <a:shade val="15000"/>
                <a:satMod val="180000"/>
              </a:schemeClr>
            </a:gs>
            <a:gs pos="50000">
              <a:schemeClr val="accent2">
                <a:hueOff val="-15122391"/>
                <a:satOff val="6577"/>
                <a:lumOff val="1912"/>
                <a:alphaOff val="0"/>
                <a:shade val="45000"/>
                <a:satMod val="170000"/>
              </a:schemeClr>
            </a:gs>
            <a:gs pos="70000">
              <a:schemeClr val="accent2">
                <a:hueOff val="-15122391"/>
                <a:satOff val="6577"/>
                <a:lumOff val="1912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15122391"/>
                <a:satOff val="6577"/>
                <a:lumOff val="1912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Cambria" pitchFamily="18" charset="0"/>
            </a:rPr>
            <a:t>-  Даст возможность благоустроить  зоны отдыха   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987402" y="4423223"/>
        <a:ext cx="2625765" cy="1312882"/>
      </dsp:txXfrm>
    </dsp:sp>
    <dsp:sp modelId="{696B86E3-1484-4D28-A703-88257DDDAEF8}">
      <dsp:nvSpPr>
        <dsp:cNvPr id="0" name=""/>
        <dsp:cNvSpPr/>
      </dsp:nvSpPr>
      <dsp:spPr>
        <a:xfrm>
          <a:off x="0" y="1808886"/>
          <a:ext cx="2625765" cy="1312882"/>
        </a:xfrm>
        <a:prstGeom prst="roundRect">
          <a:avLst/>
        </a:prstGeom>
        <a:gradFill rotWithShape="0">
          <a:gsLst>
            <a:gs pos="0">
              <a:schemeClr val="accent2">
                <a:hueOff val="-20163188"/>
                <a:satOff val="8769"/>
                <a:lumOff val="2550"/>
                <a:alphaOff val="0"/>
                <a:shade val="15000"/>
                <a:satMod val="180000"/>
              </a:schemeClr>
            </a:gs>
            <a:gs pos="50000">
              <a:schemeClr val="accent2">
                <a:hueOff val="-20163188"/>
                <a:satOff val="8769"/>
                <a:lumOff val="2550"/>
                <a:alphaOff val="0"/>
                <a:shade val="45000"/>
                <a:satMod val="170000"/>
              </a:schemeClr>
            </a:gs>
            <a:gs pos="70000">
              <a:schemeClr val="accent2">
                <a:hueOff val="-20163188"/>
                <a:satOff val="8769"/>
                <a:lumOff val="255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20163188"/>
                <a:satOff val="8769"/>
                <a:lumOff val="255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ambria" pitchFamily="18" charset="0"/>
            </a:rPr>
            <a:t>- улучшит привлекательность населенного пункта как для жителей, так и для гостей села</a:t>
          </a:r>
          <a:endParaRPr lang="ru-RU" sz="1600" kern="1200" dirty="0"/>
        </a:p>
      </dsp:txBody>
      <dsp:txXfrm>
        <a:off x="0" y="1808886"/>
        <a:ext cx="2625765" cy="1312882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ACA5E19-EBAB-4B62-A85D-EF7F5FD044EC}">
      <dsp:nvSpPr>
        <dsp:cNvPr id="0" name=""/>
        <dsp:cNvSpPr/>
      </dsp:nvSpPr>
      <dsp:spPr>
        <a:xfrm>
          <a:off x="1029886" y="-217700"/>
          <a:ext cx="5608384" cy="5608384"/>
        </a:xfrm>
        <a:prstGeom prst="circularArrow">
          <a:avLst>
            <a:gd name="adj1" fmla="val 5544"/>
            <a:gd name="adj2" fmla="val 330680"/>
            <a:gd name="adj3" fmla="val 13085982"/>
            <a:gd name="adj4" fmla="val 17821711"/>
            <a:gd name="adj5" fmla="val 5757"/>
          </a:avLst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5">
                <a:tint val="4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5">
                <a:tint val="4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E6B2B529-A538-4DA7-AB4E-0864BEA8D466}">
      <dsp:nvSpPr>
        <dsp:cNvPr id="0" name=""/>
        <dsp:cNvSpPr/>
      </dsp:nvSpPr>
      <dsp:spPr>
        <a:xfrm>
          <a:off x="2153143" y="-92504"/>
          <a:ext cx="3361872" cy="16913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ambria" pitchFamily="18" charset="0"/>
            </a:rPr>
            <a:t>- Позволит привлекать дополнительные средства в местный бюджет за счет потока туристов; </a:t>
          </a:r>
          <a:endParaRPr lang="ru-RU" sz="1600" kern="1200" dirty="0"/>
        </a:p>
      </dsp:txBody>
      <dsp:txXfrm>
        <a:off x="2153143" y="-92504"/>
        <a:ext cx="3361872" cy="1691320"/>
      </dsp:txXfrm>
    </dsp:sp>
    <dsp:sp modelId="{A09EA1F7-D29C-416F-A91E-2FD0A4F69B67}">
      <dsp:nvSpPr>
        <dsp:cNvPr id="0" name=""/>
        <dsp:cNvSpPr/>
      </dsp:nvSpPr>
      <dsp:spPr>
        <a:xfrm>
          <a:off x="4911774" y="1857383"/>
          <a:ext cx="2803529" cy="1312882"/>
        </a:xfrm>
        <a:prstGeom prst="roundRect">
          <a:avLst/>
        </a:prstGeom>
        <a:gradFill rotWithShape="0">
          <a:gsLst>
            <a:gs pos="0">
              <a:schemeClr val="accent5">
                <a:hueOff val="1679638"/>
                <a:satOff val="2370"/>
                <a:lumOff val="-294"/>
                <a:alphaOff val="0"/>
                <a:shade val="15000"/>
                <a:satMod val="180000"/>
              </a:schemeClr>
            </a:gs>
            <a:gs pos="50000">
              <a:schemeClr val="accent5">
                <a:hueOff val="1679638"/>
                <a:satOff val="2370"/>
                <a:lumOff val="-294"/>
                <a:alphaOff val="0"/>
                <a:shade val="45000"/>
                <a:satMod val="170000"/>
              </a:schemeClr>
            </a:gs>
            <a:gs pos="70000">
              <a:schemeClr val="accent5">
                <a:hueOff val="1679638"/>
                <a:satOff val="2370"/>
                <a:lumOff val="-294"/>
                <a:alphaOff val="0"/>
                <a:tint val="99000"/>
                <a:shade val="65000"/>
                <a:satMod val="155000"/>
              </a:schemeClr>
            </a:gs>
            <a:gs pos="100000">
              <a:schemeClr val="accent5">
                <a:hueOff val="1679638"/>
                <a:satOff val="2370"/>
                <a:lumOff val="-294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ambria" pitchFamily="18" charset="0"/>
            </a:rPr>
            <a:t>- Позволит открыть новые рабочие места;</a:t>
          </a:r>
        </a:p>
      </dsp:txBody>
      <dsp:txXfrm>
        <a:off x="4911774" y="1857383"/>
        <a:ext cx="2803529" cy="1312882"/>
      </dsp:txXfrm>
    </dsp:sp>
    <dsp:sp modelId="{05220324-CE18-4476-B5B0-3C8026A39826}">
      <dsp:nvSpPr>
        <dsp:cNvPr id="0" name=""/>
        <dsp:cNvSpPr/>
      </dsp:nvSpPr>
      <dsp:spPr>
        <a:xfrm>
          <a:off x="3926964" y="4423223"/>
          <a:ext cx="2625765" cy="1312882"/>
        </a:xfrm>
        <a:prstGeom prst="roundRect">
          <a:avLst/>
        </a:prstGeom>
        <a:gradFill rotWithShape="0">
          <a:gsLst>
            <a:gs pos="0">
              <a:schemeClr val="accent5">
                <a:hueOff val="3359277"/>
                <a:satOff val="4740"/>
                <a:lumOff val="-588"/>
                <a:alphaOff val="0"/>
                <a:shade val="15000"/>
                <a:satMod val="180000"/>
              </a:schemeClr>
            </a:gs>
            <a:gs pos="50000">
              <a:schemeClr val="accent5">
                <a:hueOff val="3359277"/>
                <a:satOff val="4740"/>
                <a:lumOff val="-588"/>
                <a:alphaOff val="0"/>
                <a:shade val="45000"/>
                <a:satMod val="170000"/>
              </a:schemeClr>
            </a:gs>
            <a:gs pos="70000">
              <a:schemeClr val="accent5">
                <a:hueOff val="3359277"/>
                <a:satOff val="4740"/>
                <a:lumOff val="-588"/>
                <a:alphaOff val="0"/>
                <a:tint val="99000"/>
                <a:shade val="65000"/>
                <a:satMod val="155000"/>
              </a:schemeClr>
            </a:gs>
            <a:gs pos="100000">
              <a:schemeClr val="accent5">
                <a:hueOff val="3359277"/>
                <a:satOff val="4740"/>
                <a:lumOff val="-588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ambria" pitchFamily="18" charset="0"/>
            </a:rPr>
            <a:t>- Позволит  продвигать местные бренды (ковроткачество и др.),   </a:t>
          </a:r>
        </a:p>
      </dsp:txBody>
      <dsp:txXfrm>
        <a:off x="3926964" y="4423223"/>
        <a:ext cx="2625765" cy="1312882"/>
      </dsp:txXfrm>
    </dsp:sp>
    <dsp:sp modelId="{68850D91-9029-4C5D-83DD-1B834386D1FD}">
      <dsp:nvSpPr>
        <dsp:cNvPr id="0" name=""/>
        <dsp:cNvSpPr/>
      </dsp:nvSpPr>
      <dsp:spPr>
        <a:xfrm>
          <a:off x="1115428" y="4423223"/>
          <a:ext cx="2625765" cy="1312882"/>
        </a:xfrm>
        <a:prstGeom prst="roundRect">
          <a:avLst/>
        </a:prstGeom>
        <a:gradFill rotWithShape="0">
          <a:gsLst>
            <a:gs pos="0">
              <a:schemeClr val="accent5">
                <a:hueOff val="5038915"/>
                <a:satOff val="7109"/>
                <a:lumOff val="-882"/>
                <a:alphaOff val="0"/>
                <a:shade val="15000"/>
                <a:satMod val="180000"/>
              </a:schemeClr>
            </a:gs>
            <a:gs pos="50000">
              <a:schemeClr val="accent5">
                <a:hueOff val="5038915"/>
                <a:satOff val="7109"/>
                <a:lumOff val="-882"/>
                <a:alphaOff val="0"/>
                <a:shade val="45000"/>
                <a:satMod val="170000"/>
              </a:schemeClr>
            </a:gs>
            <a:gs pos="70000">
              <a:schemeClr val="accent5">
                <a:hueOff val="5038915"/>
                <a:satOff val="7109"/>
                <a:lumOff val="-882"/>
                <a:alphaOff val="0"/>
                <a:tint val="99000"/>
                <a:shade val="65000"/>
                <a:satMod val="155000"/>
              </a:schemeClr>
            </a:gs>
            <a:gs pos="100000">
              <a:schemeClr val="accent5">
                <a:hueOff val="5038915"/>
                <a:satOff val="7109"/>
                <a:lumOff val="-882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ambria" pitchFamily="18" charset="0"/>
            </a:rPr>
            <a:t>-  Даст возможность развивать  социальную инфраструктуру села</a:t>
          </a:r>
          <a:endParaRPr lang="ru-RU" sz="1600" kern="1200" dirty="0"/>
        </a:p>
      </dsp:txBody>
      <dsp:txXfrm>
        <a:off x="1115428" y="4423223"/>
        <a:ext cx="2625765" cy="1312882"/>
      </dsp:txXfrm>
    </dsp:sp>
    <dsp:sp modelId="{696B86E3-1484-4D28-A703-88257DDDAEF8}">
      <dsp:nvSpPr>
        <dsp:cNvPr id="0" name=""/>
        <dsp:cNvSpPr/>
      </dsp:nvSpPr>
      <dsp:spPr>
        <a:xfrm>
          <a:off x="0" y="1785955"/>
          <a:ext cx="2709238" cy="1312882"/>
        </a:xfrm>
        <a:prstGeom prst="roundRect">
          <a:avLst/>
        </a:prstGeom>
        <a:gradFill rotWithShape="0">
          <a:gsLst>
            <a:gs pos="0">
              <a:schemeClr val="accent5">
                <a:hueOff val="6718553"/>
                <a:satOff val="9479"/>
                <a:lumOff val="-1176"/>
                <a:alphaOff val="0"/>
                <a:shade val="15000"/>
                <a:satMod val="180000"/>
              </a:schemeClr>
            </a:gs>
            <a:gs pos="50000">
              <a:schemeClr val="accent5">
                <a:hueOff val="6718553"/>
                <a:satOff val="9479"/>
                <a:lumOff val="-1176"/>
                <a:alphaOff val="0"/>
                <a:shade val="45000"/>
                <a:satMod val="170000"/>
              </a:schemeClr>
            </a:gs>
            <a:gs pos="70000">
              <a:schemeClr val="accent5">
                <a:hueOff val="6718553"/>
                <a:satOff val="9479"/>
                <a:lumOff val="-1176"/>
                <a:alphaOff val="0"/>
                <a:tint val="99000"/>
                <a:shade val="65000"/>
                <a:satMod val="155000"/>
              </a:schemeClr>
            </a:gs>
            <a:gs pos="100000">
              <a:schemeClr val="accent5">
                <a:hueOff val="6718553"/>
                <a:satOff val="9479"/>
                <a:lumOff val="-1176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ambria" pitchFamily="18" charset="0"/>
            </a:rPr>
            <a:t>-улучшит привлекательность, повысит имидж и узнаваемость населенного пункта, </a:t>
          </a:r>
          <a:endParaRPr lang="ru-RU" sz="1600" kern="1200" dirty="0"/>
        </a:p>
      </dsp:txBody>
      <dsp:txXfrm>
        <a:off x="0" y="1785955"/>
        <a:ext cx="2709238" cy="13128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59F5B-B1F3-4397-AECF-950DC6C08B7F}" type="datetimeFigureOut">
              <a:rPr lang="ru-RU" smtClean="0"/>
              <a:pPr/>
              <a:t>13.03.2019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D6A4B0-E0CE-4B1F-87BD-00989095B9E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6A4B0-E0CE-4B1F-87BD-00989095B9EF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13.03.2019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13.03.2019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13.03.2019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wedge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gagauzia.md/public/files/CBMIV/Logo_Ru.png"/>
          <p:cNvPicPr>
            <a:picLocks noChangeAspect="1" noChangeArrowheads="1"/>
          </p:cNvPicPr>
          <p:nvPr/>
        </p:nvPicPr>
        <p:blipFill>
          <a:blip r:embed="rId2" cstate="print"/>
          <a:srcRect b="15000"/>
          <a:stretch>
            <a:fillRect/>
          </a:stretch>
        </p:blipFill>
        <p:spPr bwMode="auto">
          <a:xfrm>
            <a:off x="1500166" y="-142900"/>
            <a:ext cx="7215238" cy="1214446"/>
          </a:xfrm>
          <a:prstGeom prst="rect">
            <a:avLst/>
          </a:prstGeom>
          <a:noFill/>
        </p:spPr>
      </p:pic>
      <p:sp>
        <p:nvSpPr>
          <p:cNvPr id="1028" name="AutoShape 4" descr="https://www.eldiariocba.com.ar/wp-content/uploads/2018/06/entrenamiento-laboral-696x47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00100" y="928670"/>
            <a:ext cx="77153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Cambria" pitchFamily="18" charset="0"/>
              </a:rPr>
              <a:t>Исполнительный комитет АТО </a:t>
            </a:r>
            <a:r>
              <a:rPr lang="ru-RU" sz="1400" dirty="0" err="1" smtClean="0">
                <a:latin typeface="Cambria" pitchFamily="18" charset="0"/>
              </a:rPr>
              <a:t>Гагаузия</a:t>
            </a:r>
            <a:r>
              <a:rPr lang="ru-RU" sz="1400" dirty="0" smtClean="0">
                <a:latin typeface="Cambria" pitchFamily="18" charset="0"/>
              </a:rPr>
              <a:t>, при </a:t>
            </a:r>
            <a:r>
              <a:rPr lang="ru-RU" sz="1400" dirty="0" smtClean="0">
                <a:latin typeface="Cambria" pitchFamily="18" charset="0"/>
              </a:rPr>
              <a:t>финансовой</a:t>
            </a:r>
          </a:p>
          <a:p>
            <a:pPr algn="ctr"/>
            <a:r>
              <a:rPr lang="ru-RU" sz="1400" dirty="0" smtClean="0">
                <a:latin typeface="Cambria" pitchFamily="18" charset="0"/>
              </a:rPr>
              <a:t> </a:t>
            </a:r>
            <a:r>
              <a:rPr lang="ru-RU" sz="1400" dirty="0" smtClean="0">
                <a:latin typeface="Cambria" pitchFamily="18" charset="0"/>
              </a:rPr>
              <a:t>поддержке Европейского </a:t>
            </a:r>
            <a:r>
              <a:rPr lang="ru-RU" sz="1400" dirty="0" smtClean="0">
                <a:latin typeface="Cambria" pitchFamily="18" charset="0"/>
              </a:rPr>
              <a:t>Союза</a:t>
            </a:r>
            <a:endParaRPr lang="ru-RU" sz="1400" dirty="0">
              <a:latin typeface="Cambria" pitchFamily="18" charset="0"/>
            </a:endParaRPr>
          </a:p>
        </p:txBody>
      </p:sp>
      <p:pic>
        <p:nvPicPr>
          <p:cNvPr id="103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857232"/>
            <a:ext cx="962025" cy="609600"/>
          </a:xfrm>
          <a:prstGeom prst="rect">
            <a:avLst/>
          </a:prstGeom>
          <a:noFill/>
        </p:spPr>
      </p:pic>
      <p:pic>
        <p:nvPicPr>
          <p:cNvPr id="1029" name="Picture 67" descr="GERB_GAGAUZI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2462" y="857232"/>
            <a:ext cx="742950" cy="762000"/>
          </a:xfrm>
          <a:prstGeom prst="rect">
            <a:avLst/>
          </a:prstGeom>
          <a:noFill/>
        </p:spPr>
      </p:pic>
      <p:pic>
        <p:nvPicPr>
          <p:cNvPr id="103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42852"/>
            <a:ext cx="1583969" cy="714379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1928794" y="2071678"/>
            <a:ext cx="55007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6030913" algn="l"/>
              </a:tabLst>
            </a:pPr>
            <a:r>
              <a:rPr lang="ru-RU" sz="1400" b="1" dirty="0" smtClean="0">
                <a:solidFill>
                  <a:schemeClr val="accent5"/>
                </a:solidFill>
                <a:latin typeface="Calibri Light" charset="0"/>
                <a:ea typeface="Times New Roman" pitchFamily="18" charset="0"/>
                <a:cs typeface="Arial" pitchFamily="34" charset="0"/>
              </a:rPr>
              <a:t>Период реализации проекта: 2018 – 2019 годы</a:t>
            </a:r>
            <a:endParaRPr lang="ru-RU" sz="1400" dirty="0" smtClean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596" y="1428736"/>
            <a:ext cx="842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ambria" pitchFamily="18" charset="0"/>
              </a:rPr>
              <a:t>Проект-</a:t>
            </a:r>
            <a: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  <a:t> «Развитие </a:t>
            </a:r>
            <a: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  <a:t>инфраструктуры туризма в с. Гайдар путем капитального ремонта участка дороги по центральной </a:t>
            </a:r>
            <a: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  <a:t>улице»</a:t>
            </a:r>
            <a:endParaRPr lang="ru-RU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0" y="2071678"/>
            <a:ext cx="2000232" cy="1785950"/>
          </a:xfrm>
          <a:prstGeom prst="ellipse">
            <a:avLst/>
          </a:prstGeom>
          <a:blipFill rotWithShape="0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TextBox 14"/>
          <p:cNvSpPr txBox="1"/>
          <p:nvPr/>
        </p:nvSpPr>
        <p:spPr>
          <a:xfrm>
            <a:off x="2214546" y="2357430"/>
            <a:ext cx="6286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Cambria" pitchFamily="18" charset="0"/>
              </a:rPr>
              <a:t>Общий бюджет проекта- </a:t>
            </a:r>
            <a:r>
              <a:rPr lang="ru-RU" sz="1100" dirty="0" smtClean="0">
                <a:solidFill>
                  <a:srgbClr val="C00000"/>
                </a:solidFill>
                <a:latin typeface="Cambria" pitchFamily="18" charset="0"/>
              </a:rPr>
              <a:t>2063580,9 </a:t>
            </a:r>
            <a:r>
              <a:rPr lang="ru-RU" sz="1100" dirty="0" smtClean="0">
                <a:latin typeface="Cambria" pitchFamily="18" charset="0"/>
              </a:rPr>
              <a:t>леев</a:t>
            </a:r>
          </a:p>
          <a:p>
            <a:r>
              <a:rPr lang="ru-RU" sz="1100" dirty="0" smtClean="0">
                <a:latin typeface="Cambria" pitchFamily="18" charset="0"/>
              </a:rPr>
              <a:t>Сумма гранта- </a:t>
            </a:r>
            <a:r>
              <a:rPr lang="ru-RU" sz="1100" dirty="0" smtClean="0">
                <a:solidFill>
                  <a:srgbClr val="C00000"/>
                </a:solidFill>
                <a:latin typeface="Cambria" pitchFamily="18" charset="0"/>
              </a:rPr>
              <a:t>1031790,90 </a:t>
            </a:r>
            <a:r>
              <a:rPr lang="ru-RU" sz="1100" dirty="0" smtClean="0">
                <a:latin typeface="Cambria" pitchFamily="18" charset="0"/>
              </a:rPr>
              <a:t>леев</a:t>
            </a:r>
          </a:p>
          <a:p>
            <a:r>
              <a:rPr lang="ru-RU" sz="1100" dirty="0" smtClean="0">
                <a:latin typeface="Cambria" pitchFamily="18" charset="0"/>
              </a:rPr>
              <a:t>Сумма контрибуции Исполнительного Комитета Гагаузии-</a:t>
            </a:r>
            <a:r>
              <a:rPr lang="ru-RU" sz="1100" dirty="0" smtClean="0">
                <a:solidFill>
                  <a:srgbClr val="C00000"/>
                </a:solidFill>
                <a:latin typeface="Cambria" pitchFamily="18" charset="0"/>
              </a:rPr>
              <a:t>515895,45</a:t>
            </a:r>
            <a:r>
              <a:rPr lang="ru-RU" sz="1100" dirty="0" smtClean="0">
                <a:latin typeface="Cambria" pitchFamily="18" charset="0"/>
              </a:rPr>
              <a:t> леев</a:t>
            </a:r>
          </a:p>
          <a:p>
            <a:r>
              <a:rPr lang="ru-RU" sz="1100" dirty="0" smtClean="0">
                <a:latin typeface="Cambria" pitchFamily="18" charset="0"/>
              </a:rPr>
              <a:t>Сумма контрибуции местного бюджета- </a:t>
            </a:r>
            <a:r>
              <a:rPr lang="ru-RU" sz="1100" dirty="0" smtClean="0">
                <a:solidFill>
                  <a:srgbClr val="C00000"/>
                </a:solidFill>
                <a:latin typeface="Cambria" pitchFamily="18" charset="0"/>
              </a:rPr>
              <a:t>515895,45</a:t>
            </a:r>
            <a:r>
              <a:rPr lang="ru-RU" sz="1100" dirty="0" smtClean="0">
                <a:latin typeface="Cambria" pitchFamily="18" charset="0"/>
              </a:rPr>
              <a:t> леев</a:t>
            </a:r>
            <a:endParaRPr lang="ru-RU" sz="1100" dirty="0">
              <a:latin typeface="Cambria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857356" y="3286124"/>
            <a:ext cx="65008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Calibri" pitchFamily="34" charset="0"/>
              </a:rPr>
              <a:t>1.</a:t>
            </a:r>
            <a:r>
              <a:rPr kumimoji="0" lang="ru-RU" sz="10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Calibri" pitchFamily="34" charset="0"/>
              </a:rPr>
              <a:t>Модернизация дорожной инфраструктуры протяженностью до 600</a:t>
            </a:r>
            <a:r>
              <a:rPr kumimoji="0" lang="ru-RU" sz="1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Calibri" pitchFamily="34" charset="0"/>
              </a:rPr>
              <a:t>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Calibri" pitchFamily="34" charset="0"/>
              </a:rPr>
              <a:t>м и подъездных путей к 8 туристическим объектам.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Calibri" pitchFamily="34" charset="0"/>
              </a:rPr>
              <a:t>2.Повышение туристического потенциала и инвестиционной привлекательности населенного пункта.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3. Обеспечение доступа населения, экономических агентов  и инвесторов к качественной инфраструктуре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71670" y="3071810"/>
            <a:ext cx="2928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Цели проекта:</a:t>
            </a:r>
            <a:endParaRPr lang="ru-RU" sz="1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 flipH="1">
            <a:off x="-142908" y="0"/>
            <a:ext cx="14290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2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Calibri" pitchFamily="34" charset="0"/>
              </a:rPr>
              <a:t>-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3929066"/>
            <a:ext cx="8286808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225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Cambria" pitchFamily="18" charset="0"/>
                <a:ea typeface="MS Mincho" pitchFamily="49" charset="-128"/>
                <a:cs typeface="Calibri" pitchFamily="34" charset="0"/>
              </a:rPr>
              <a:t>Ожидаемые результаты:</a:t>
            </a:r>
          </a:p>
          <a:p>
            <a:pPr lvl="0" indent="22225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latin typeface="Cambria" pitchFamily="18" charset="0"/>
                <a:ea typeface="MS Mincho" pitchFamily="49" charset="-128"/>
                <a:cs typeface="Calibri" pitchFamily="34" charset="0"/>
              </a:rPr>
              <a:t>-Реконструирована </a:t>
            </a:r>
            <a:r>
              <a:rPr lang="ru-RU" sz="1000" dirty="0" smtClean="0">
                <a:latin typeface="Cambria" pitchFamily="18" charset="0"/>
                <a:ea typeface="MS Mincho" pitchFamily="49" charset="-128"/>
                <a:cs typeface="Calibri" pitchFamily="34" charset="0"/>
              </a:rPr>
              <a:t>основная дорожная артерия села протяженностью до 600 м</a:t>
            </a:r>
            <a:r>
              <a:rPr lang="ru-RU" sz="1000" dirty="0" smtClean="0">
                <a:latin typeface="Cambria" pitchFamily="18" charset="0"/>
                <a:ea typeface="MS Mincho" pitchFamily="49" charset="-128"/>
                <a:cs typeface="Calibri" pitchFamily="34" charset="0"/>
              </a:rPr>
              <a:t>, </a:t>
            </a:r>
            <a:r>
              <a:rPr lang="ru-RU" sz="1000" dirty="0" smtClean="0">
                <a:latin typeface="Cambria" pitchFamily="18" charset="0"/>
                <a:ea typeface="MS Mincho" pitchFamily="49" charset="-128"/>
                <a:cs typeface="Calibri" pitchFamily="34" charset="0"/>
              </a:rPr>
              <a:t>обеспечивая </a:t>
            </a:r>
            <a:endParaRPr lang="ru-RU" sz="1000" dirty="0" smtClean="0">
              <a:latin typeface="Cambria" pitchFamily="18" charset="0"/>
              <a:ea typeface="MS Mincho" pitchFamily="49" charset="-128"/>
              <a:cs typeface="Calibri" pitchFamily="34" charset="0"/>
            </a:endParaRPr>
          </a:p>
          <a:p>
            <a:pPr lvl="0" indent="22225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latin typeface="Cambria" pitchFamily="18" charset="0"/>
                <a:ea typeface="MS Mincho" pitchFamily="49" charset="-128"/>
                <a:cs typeface="Calibri" pitchFamily="34" charset="0"/>
              </a:rPr>
              <a:t>равный </a:t>
            </a:r>
            <a:r>
              <a:rPr lang="ru-RU" sz="1000" dirty="0" smtClean="0">
                <a:latin typeface="Cambria" pitchFamily="18" charset="0"/>
                <a:ea typeface="MS Mincho" pitchFamily="49" charset="-128"/>
                <a:cs typeface="Calibri" pitchFamily="34" charset="0"/>
              </a:rPr>
              <a:t>доступ к публичным </a:t>
            </a:r>
            <a:r>
              <a:rPr lang="ru-RU" sz="1000" dirty="0" smtClean="0">
                <a:latin typeface="Cambria" pitchFamily="18" charset="0"/>
                <a:ea typeface="MS Mincho" pitchFamily="49" charset="-128"/>
                <a:cs typeface="Calibri" pitchFamily="34" charset="0"/>
              </a:rPr>
              <a:t>учреждениям</a:t>
            </a:r>
            <a:r>
              <a:rPr lang="ru-RU" sz="1000" dirty="0" smtClean="0">
                <a:latin typeface="Cambria" pitchFamily="18" charset="0"/>
                <a:ea typeface="MS Mincho" pitchFamily="49" charset="-128"/>
                <a:cs typeface="Calibri" pitchFamily="34" charset="0"/>
              </a:rPr>
              <a:t>, экономическим агентам и домовладениям;</a:t>
            </a:r>
            <a:endParaRPr lang="ru-RU" sz="1000" dirty="0" smtClean="0">
              <a:latin typeface="Cambria" pitchFamily="18" charset="0"/>
              <a:cs typeface="Arial" pitchFamily="34" charset="0"/>
            </a:endParaRPr>
          </a:p>
          <a:p>
            <a:pPr lvl="0" indent="222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latin typeface="Cambria" pitchFamily="18" charset="0"/>
                <a:ea typeface="MS Mincho" pitchFamily="49" charset="-128"/>
                <a:cs typeface="Calibri" pitchFamily="34" charset="0"/>
              </a:rPr>
              <a:t>- Количество туристов и гостей увеличилось на 10 % ежегодно;   </a:t>
            </a:r>
            <a:endParaRPr lang="ru-RU" sz="1000" dirty="0" smtClean="0">
              <a:latin typeface="Cambria" pitchFamily="18" charset="0"/>
              <a:cs typeface="Arial" pitchFamily="34" charset="0"/>
            </a:endParaRPr>
          </a:p>
          <a:p>
            <a:pPr lvl="0" indent="222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latin typeface="Cambria" pitchFamily="18" charset="0"/>
                <a:ea typeface="MS Mincho" pitchFamily="49" charset="-128"/>
                <a:cs typeface="Calibri" pitchFamily="34" charset="0"/>
              </a:rPr>
              <a:t> - Обеспечен доступ 100% населения, экономических агентов и инвесторов к </a:t>
            </a:r>
            <a:r>
              <a:rPr lang="ru-RU" sz="1000" dirty="0" smtClean="0">
                <a:latin typeface="Cambria" pitchFamily="18" charset="0"/>
                <a:ea typeface="MS Mincho" pitchFamily="49" charset="-128"/>
                <a:cs typeface="Calibri" pitchFamily="34" charset="0"/>
              </a:rPr>
              <a:t>качественной </a:t>
            </a:r>
          </a:p>
          <a:p>
            <a:pPr lvl="0" indent="222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latin typeface="Cambria" pitchFamily="18" charset="0"/>
                <a:ea typeface="MS Mincho" pitchFamily="49" charset="-128"/>
                <a:cs typeface="Calibri" pitchFamily="34" charset="0"/>
              </a:rPr>
              <a:t> </a:t>
            </a:r>
            <a:r>
              <a:rPr lang="ru-RU" sz="1000" dirty="0" smtClean="0">
                <a:latin typeface="Cambria" pitchFamily="18" charset="0"/>
                <a:ea typeface="MS Mincho" pitchFamily="49" charset="-128"/>
                <a:cs typeface="Calibri" pitchFamily="34" charset="0"/>
              </a:rPr>
              <a:t>   инфраструктуре</a:t>
            </a:r>
            <a:r>
              <a:rPr lang="ru-RU" sz="1000" dirty="0" smtClean="0">
                <a:latin typeface="Cambria" pitchFamily="18" charset="0"/>
                <a:ea typeface="MS Mincho" pitchFamily="49" charset="-128"/>
                <a:cs typeface="Calibri" pitchFamily="34" charset="0"/>
              </a:rPr>
              <a:t>;</a:t>
            </a:r>
            <a:endParaRPr lang="ru-RU" sz="1000" dirty="0" smtClean="0">
              <a:latin typeface="Cambria" pitchFamily="18" charset="0"/>
              <a:cs typeface="Arial" pitchFamily="34" charset="0"/>
            </a:endParaRPr>
          </a:p>
          <a:p>
            <a:pPr lvl="0" indent="222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latin typeface="Cambria" pitchFamily="18" charset="0"/>
                <a:ea typeface="MS Mincho" pitchFamily="49" charset="-128"/>
                <a:cs typeface="Calibri" pitchFamily="34" charset="0"/>
              </a:rPr>
              <a:t>-  До 2020 года открытие минимум 2-х новых предприятий в сфере обслуживания туризма; </a:t>
            </a:r>
            <a:endParaRPr lang="ru-RU" sz="1000" dirty="0" smtClean="0">
              <a:latin typeface="Cambria" pitchFamily="18" charset="0"/>
              <a:cs typeface="Arial" pitchFamily="34" charset="0"/>
            </a:endParaRPr>
          </a:p>
          <a:p>
            <a:pPr lvl="0" indent="222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latin typeface="Cambria" pitchFamily="18" charset="0"/>
                <a:ea typeface="MS Mincho" pitchFamily="49" charset="-128"/>
                <a:cs typeface="Calibri" pitchFamily="34" charset="0"/>
              </a:rPr>
              <a:t>- Создание минимум 10 новых рабочих мест до конца 2020 г;</a:t>
            </a:r>
            <a:endParaRPr lang="ru-RU" sz="1000" dirty="0" smtClean="0">
              <a:latin typeface="Cambria" pitchFamily="18" charset="0"/>
              <a:cs typeface="Arial" pitchFamily="34" charset="0"/>
            </a:endParaRPr>
          </a:p>
          <a:p>
            <a:pPr lvl="0" indent="222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latin typeface="Cambria" pitchFamily="18" charset="0"/>
                <a:ea typeface="MS Mincho" pitchFamily="49" charset="-128"/>
                <a:cs typeface="Calibri" pitchFamily="34" charset="0"/>
              </a:rPr>
              <a:t>-  не менее 20 экономических агентов повысят мобильность своих товаров и услуг;</a:t>
            </a:r>
            <a:endParaRPr lang="ru-RU" sz="1000" dirty="0" smtClean="0">
              <a:latin typeface="Cambria" pitchFamily="18" charset="0"/>
              <a:cs typeface="Arial" pitchFamily="34" charset="0"/>
            </a:endParaRPr>
          </a:p>
          <a:p>
            <a:pPr lvl="0" indent="222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latin typeface="Cambria" pitchFamily="18" charset="0"/>
                <a:ea typeface="MS Mincho" pitchFamily="49" charset="-128"/>
                <a:cs typeface="Calibri" pitchFamily="34" charset="0"/>
              </a:rPr>
              <a:t>- Увеличение минимум на 10% ежегодно продаж экономических агентов, находящихся в этой зоне;</a:t>
            </a:r>
            <a:r>
              <a:rPr lang="ru-RU" sz="1000" dirty="0" smtClean="0">
                <a:latin typeface="Cambria" pitchFamily="18" charset="0"/>
                <a:ea typeface="MS Mincho" pitchFamily="49" charset="-128"/>
                <a:cs typeface="Times New Roman" pitchFamily="18" charset="0"/>
              </a:rPr>
              <a:t> </a:t>
            </a:r>
            <a:endParaRPr lang="ru-RU" sz="1000" dirty="0" smtClean="0">
              <a:latin typeface="Cambria" pitchFamily="18" charset="0"/>
              <a:cs typeface="Arial" pitchFamily="34" charset="0"/>
            </a:endParaRPr>
          </a:p>
          <a:p>
            <a:pPr lvl="0" indent="222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latin typeface="Cambria" pitchFamily="18" charset="0"/>
                <a:ea typeface="MS Mincho" pitchFamily="49" charset="-128"/>
                <a:cs typeface="Calibri" pitchFamily="34" charset="0"/>
              </a:rPr>
              <a:t>-  100% доступ служб экстренной помощи и коммунальных служб;</a:t>
            </a:r>
            <a:endParaRPr lang="ru-RU" sz="1000" dirty="0" smtClean="0">
              <a:latin typeface="Cambria" pitchFamily="18" charset="0"/>
              <a:cs typeface="Arial" pitchFamily="34" charset="0"/>
            </a:endParaRPr>
          </a:p>
          <a:p>
            <a:pPr lvl="0" indent="2222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000" dirty="0" smtClean="0">
                <a:latin typeface="Cambria" pitchFamily="18" charset="0"/>
                <a:ea typeface="MS Mincho" pitchFamily="49" charset="-128"/>
                <a:cs typeface="Calibri" pitchFamily="34" charset="0"/>
              </a:rPr>
              <a:t>Снижение </a:t>
            </a:r>
            <a:r>
              <a:rPr lang="ru-RU" sz="1000" dirty="0" smtClean="0">
                <a:latin typeface="Cambria" pitchFamily="18" charset="0"/>
                <a:ea typeface="MS Mincho" pitchFamily="49" charset="-128"/>
                <a:cs typeface="Calibri" pitchFamily="34" charset="0"/>
              </a:rPr>
              <a:t>на 50% аварийных случаев на данном участке </a:t>
            </a:r>
            <a:r>
              <a:rPr lang="ru-RU" sz="1000" dirty="0" smtClean="0">
                <a:latin typeface="Cambria" pitchFamily="18" charset="0"/>
                <a:ea typeface="MS Mincho" pitchFamily="49" charset="-128"/>
                <a:cs typeface="Calibri" pitchFamily="34" charset="0"/>
              </a:rPr>
              <a:t>дороги</a:t>
            </a:r>
            <a:r>
              <a:rPr lang="ru-RU" sz="1000" dirty="0" smtClean="0">
                <a:latin typeface="Cambria" pitchFamily="18" charset="0"/>
                <a:ea typeface="MS Mincho" pitchFamily="49" charset="-128"/>
                <a:cs typeface="Times New Roman" pitchFamily="18" charset="0"/>
              </a:rPr>
              <a:t> </a:t>
            </a:r>
            <a:endParaRPr lang="ru-RU" sz="1000" dirty="0">
              <a:latin typeface="Cambria" pitchFamily="18" charset="0"/>
            </a:endParaRPr>
          </a:p>
        </p:txBody>
      </p:sp>
      <p:pic>
        <p:nvPicPr>
          <p:cNvPr id="18" name="Picture 2" descr="C:\Users\Drive\Desktop\Дороги\20180713_1357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86182" y="5732870"/>
            <a:ext cx="2000231" cy="1125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Овал 18"/>
          <p:cNvSpPr/>
          <p:nvPr/>
        </p:nvSpPr>
        <p:spPr>
          <a:xfrm>
            <a:off x="7643834" y="2000240"/>
            <a:ext cx="1308029" cy="1357322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6875219"/>
              <a:satOff val="2388"/>
              <a:lumOff val="-29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" name="Picture 2" descr="E:\ДИПЛОМЫ\дипломы111\пригласительный\101_288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58082" y="4000504"/>
            <a:ext cx="1643074" cy="123230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1" name="Picture 3" descr="C:\Users\001\Desktop\дом работа\100_192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43570" y="4071942"/>
            <a:ext cx="1521380" cy="1140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1027" name="Picture 3" descr="D:\документы 2018\2018 рабочий стол\парк\20180929_15573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15240" y="5286388"/>
            <a:ext cx="1428760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5" descr="ÐÐ°ÑÑÐ¸Ð½ÐºÐ¸ Ð¿Ð¾ Ð·Ð°Ð¿ÑÐ¾ÑÑ Ð°ÑÑÐ°Ð»ÑÑÐ¸ÑÐ¾Ð²Ð°Ð½Ð½Ð°Ñ Ð´Ð¾ÑÐ¾Ð³Ð° Ñ ÑÑÐ¾ÑÑÐ°ÑÐ°Ð¼Ð¸"/>
          <p:cNvPicPr>
            <a:picLocks noChangeAspect="1" noChangeArrowheads="1"/>
          </p:cNvPicPr>
          <p:nvPr/>
        </p:nvPicPr>
        <p:blipFill>
          <a:blip r:embed="rId12"/>
          <a:srcRect l="6383"/>
          <a:stretch>
            <a:fillRect/>
          </a:stretch>
        </p:blipFill>
        <p:spPr bwMode="auto">
          <a:xfrm>
            <a:off x="5857884" y="5721486"/>
            <a:ext cx="1785950" cy="1136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86182" y="214290"/>
            <a:ext cx="26564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Cambria" pitchFamily="18" charset="0"/>
                <a:ea typeface="Cambria Math" pitchFamily="18" charset="0"/>
              </a:rPr>
              <a:t>ПРИОРИТЕТ №1 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1538" y="857232"/>
            <a:ext cx="77867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</a:rPr>
              <a:t>Реконструкция центральной дороги и устройство тротуаров по ул. Ленина</a:t>
            </a:r>
            <a:endParaRPr lang="ru-RU" sz="2400" b="1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36866" name="Picture 2" descr="C:\Users\Drive\Desktop\Дороги\20180713_1357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785926"/>
            <a:ext cx="7429519" cy="417910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Drive\Desktop\Дороги\20180713_1359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1414"/>
            <a:ext cx="4064028" cy="228601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7891" name="Picture 3" descr="C:\Users\Drive\Desktop\Дороги\20180713_140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714488"/>
            <a:ext cx="3651308" cy="2053861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37892" name="Picture 4" descr="C:\Users\Drive\Desktop\Дороги\20180713_1401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3714752"/>
            <a:ext cx="4064029" cy="2286016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5143504" y="428604"/>
            <a:ext cx="3643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Отсутствие условий для безопасности пешеходов!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14942" y="4143380"/>
            <a:ext cx="3643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Непривлекательность центральной улицы для жителей и гостей села!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2500306"/>
            <a:ext cx="4500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Аварийные участки дороги, опасность транспортного передвижения!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43372" y="285728"/>
            <a:ext cx="2036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ambria" pitchFamily="18" charset="0"/>
                <a:ea typeface="Cambria Math" pitchFamily="18" charset="0"/>
              </a:rPr>
              <a:t>ПРИОРИТЕТ №2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85984" y="785794"/>
            <a:ext cx="6074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</a:rPr>
              <a:t>Очистка и углубление речки «</a:t>
            </a:r>
            <a:r>
              <a:rPr lang="ru-RU" sz="2400" b="1" dirty="0" err="1" smtClean="0">
                <a:solidFill>
                  <a:srgbClr val="002060"/>
                </a:solidFill>
                <a:latin typeface="Cambria" pitchFamily="18" charset="0"/>
              </a:rPr>
              <a:t>Лунгуца</a:t>
            </a:r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</a:rPr>
              <a:t>»</a:t>
            </a:r>
            <a:endParaRPr lang="ru-RU" sz="2400" b="1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38914" name="Picture 2" descr="C:\Users\Drive\Desktop\Дороги\20180714_1524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500174"/>
            <a:ext cx="7747022" cy="43577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Drive\Desktop\Дороги\20180714_1526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85728"/>
            <a:ext cx="3929090" cy="2210113"/>
          </a:xfrm>
          <a:prstGeom prst="rect">
            <a:avLst/>
          </a:prstGeom>
          <a:noFill/>
        </p:spPr>
      </p:pic>
      <p:pic>
        <p:nvPicPr>
          <p:cNvPr id="39939" name="Picture 3" descr="C:\Users\Drive\Desktop\Дороги\20180714_1526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143116"/>
            <a:ext cx="3810026" cy="2143140"/>
          </a:xfrm>
          <a:prstGeom prst="rect">
            <a:avLst/>
          </a:prstGeom>
          <a:noFill/>
        </p:spPr>
      </p:pic>
      <p:pic>
        <p:nvPicPr>
          <p:cNvPr id="39940" name="Picture 4" descr="C:\Users\Drive\Desktop\Дороги\20180714_1529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714752"/>
            <a:ext cx="3936995" cy="221456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57819" y="285728"/>
            <a:ext cx="3571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Загрязненная окружающая среда, угроза здоровью населения!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85852" y="2571744"/>
            <a:ext cx="33575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Затопление жилых домов и огородов!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286380" y="5000636"/>
            <a:ext cx="3571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Постепенное уничтожение природного объекта!</a:t>
            </a:r>
            <a:endParaRPr lang="ru-RU" sz="2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7620" y="285728"/>
            <a:ext cx="2036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ambria" pitchFamily="18" charset="0"/>
                <a:ea typeface="Cambria Math" pitchFamily="18" charset="0"/>
              </a:rPr>
              <a:t>ПРИОРИТЕТ №3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85852" y="714356"/>
            <a:ext cx="76438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</a:rPr>
              <a:t>Благоустройство туристических объектов и доступа к ним</a:t>
            </a:r>
            <a:endParaRPr lang="ru-RU" sz="2400" b="1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40964" name="Picture 4" descr="E:\ДИПЛОМЫ\дипломы111\пригласительный\Harta_resurse culturale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500174"/>
            <a:ext cx="6215106" cy="47448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:\ДИПЛОМЫ\дипломы111\пригласительный\Harta_resurse culturale..jpg"/>
          <p:cNvPicPr>
            <a:picLocks noChangeAspect="1" noChangeArrowheads="1"/>
          </p:cNvPicPr>
          <p:nvPr/>
        </p:nvPicPr>
        <p:blipFill>
          <a:blip r:embed="rId2" cstate="print"/>
          <a:srcRect l="76344" t="80281"/>
          <a:stretch>
            <a:fillRect/>
          </a:stretch>
        </p:blipFill>
        <p:spPr bwMode="auto">
          <a:xfrm>
            <a:off x="0" y="3857627"/>
            <a:ext cx="3571868" cy="227300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1986" name="Picture 2" descr="E:\ДИПЛОМЫ\дипломы111\пригласительный\101_28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2143116"/>
            <a:ext cx="3619525" cy="271464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Picture 4" descr="E:\ДИПЛОМЫ\дипломы111\пригласительный\Harta_resurse culturale..jpg"/>
          <p:cNvPicPr>
            <a:picLocks noChangeAspect="1" noChangeArrowheads="1"/>
          </p:cNvPicPr>
          <p:nvPr/>
        </p:nvPicPr>
        <p:blipFill>
          <a:blip r:embed="rId4" cstate="print"/>
          <a:srcRect t="80281" r="86022"/>
          <a:stretch>
            <a:fillRect/>
          </a:stretch>
        </p:blipFill>
        <p:spPr bwMode="auto">
          <a:xfrm>
            <a:off x="71406" y="785794"/>
            <a:ext cx="2571768" cy="276959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2" descr="E:\ograda noastră\Новая папка\DSCN12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1571612"/>
            <a:ext cx="3524275" cy="2643206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9" name="TextBox 8"/>
          <p:cNvSpPr txBox="1"/>
          <p:nvPr/>
        </p:nvSpPr>
        <p:spPr>
          <a:xfrm>
            <a:off x="2714612" y="357166"/>
            <a:ext cx="5072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</a:rPr>
              <a:t>Слабо развитая инфраструктура доступа к туристическим объектам!</a:t>
            </a:r>
            <a:endParaRPr lang="ru-RU" sz="2400" b="1" dirty="0">
              <a:solidFill>
                <a:schemeClr val="accent3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86182" y="4929198"/>
            <a:ext cx="47863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</a:rPr>
              <a:t>Отсутствие разработанного туристического маршрута, недостаток информации о туристических объектах! </a:t>
            </a:r>
            <a:endParaRPr lang="ru-RU" sz="2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C:\Users\001\Desktop\imageмузей.jp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571472" y="1785926"/>
            <a:ext cx="3434701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10" name="Picture 3" descr="C:\Users\001\Desktop\imageмуз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928802"/>
            <a:ext cx="3580686" cy="249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7" name="Picture 3" descr="C:\Users\001\Desktop\дом работа\100_19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142852"/>
            <a:ext cx="3046409" cy="2284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11" name="Picture 3" descr="C:\Users\001\Desktop\дом работа\100_19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06" y="0"/>
            <a:ext cx="3000396" cy="2249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43010" name="Picture 2" descr="C:\Users\Drive\Desktop\Дороги\20180711_1354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4286256"/>
            <a:ext cx="3611588" cy="203151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357686" y="4549676"/>
            <a:ext cx="47863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</a:rPr>
              <a:t>Отсутствие оборудованного «гостевого дома» с возможностью предоставления туристических услуг 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</a:rPr>
              <a:t>(жилье, питание и др.)! </a:t>
            </a:r>
            <a:endParaRPr lang="ru-RU" sz="2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142976" y="928670"/>
          <a:ext cx="7715304" cy="5643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357554" y="3071810"/>
            <a:ext cx="278608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ambria" pitchFamily="18" charset="0"/>
                <a:ea typeface="Cambria Math" pitchFamily="18" charset="0"/>
              </a:rPr>
              <a:t>ПРИОРИТЕТ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ambria" pitchFamily="18" charset="0"/>
                <a:ea typeface="Cambria Math" pitchFamily="18" charset="0"/>
              </a:rPr>
              <a:t>№1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Cambria" pitchFamily="18" charset="0"/>
                <a:ea typeface="Cambria Math" pitchFamily="18" charset="0"/>
              </a:rPr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71736" y="421481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</a:rPr>
              <a:t>Реконструкция центральной дороги и устройство тротуаров по ул. Ленина</a:t>
            </a:r>
            <a:endParaRPr lang="ru-RU" sz="2000" b="1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14546" y="71414"/>
            <a:ext cx="56541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cs typeface="Arial" pitchFamily="34" charset="0"/>
              </a:rPr>
              <a:t>Ожидаемые результаты: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142976" y="928670"/>
          <a:ext cx="7715304" cy="5643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357554" y="3071810"/>
            <a:ext cx="278608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ambria" pitchFamily="18" charset="0"/>
                <a:ea typeface="Cambria Math" pitchFamily="18" charset="0"/>
              </a:rPr>
              <a:t>ПРИОРИТЕТ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ambria" pitchFamily="18" charset="0"/>
                <a:ea typeface="Cambria Math" pitchFamily="18" charset="0"/>
              </a:rPr>
              <a:t>№2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Cambria" pitchFamily="18" charset="0"/>
                <a:ea typeface="Cambria Math" pitchFamily="18" charset="0"/>
              </a:rPr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71736" y="421481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</a:rPr>
              <a:t>Очистка и углубление речки «</a:t>
            </a:r>
            <a:r>
              <a:rPr lang="ru-RU" sz="2000" b="1" dirty="0" err="1" smtClean="0">
                <a:solidFill>
                  <a:srgbClr val="002060"/>
                </a:solidFill>
                <a:latin typeface="Cambria" pitchFamily="18" charset="0"/>
              </a:rPr>
              <a:t>Лунгуца</a:t>
            </a:r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</a:rPr>
              <a:t>»</a:t>
            </a:r>
            <a:endParaRPr lang="ru-RU" sz="2000" b="1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14546" y="71414"/>
            <a:ext cx="56541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cs typeface="Arial" pitchFamily="34" charset="0"/>
              </a:rPr>
              <a:t>Ожидаемые результаты: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142976" y="928670"/>
          <a:ext cx="7715304" cy="5643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571868" y="3071810"/>
            <a:ext cx="278608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ambria" pitchFamily="18" charset="0"/>
                <a:ea typeface="Cambria Math" pitchFamily="18" charset="0"/>
              </a:rPr>
              <a:t>ПРИОРИТЕТ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ambria" pitchFamily="18" charset="0"/>
                <a:ea typeface="Cambria Math" pitchFamily="18" charset="0"/>
              </a:rPr>
              <a:t>№3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Cambria" pitchFamily="18" charset="0"/>
                <a:ea typeface="Cambria Math" pitchFamily="18" charset="0"/>
              </a:rPr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71736" y="421481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</a:rPr>
              <a:t>Благоустройство туристических объектов и доступа к ним</a:t>
            </a:r>
            <a:endParaRPr lang="ru-RU" sz="2000" b="1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14546" y="71414"/>
            <a:ext cx="56541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cs typeface="Arial" pitchFamily="34" charset="0"/>
              </a:rPr>
              <a:t>Ожидаемые результаты: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1714488"/>
            <a:ext cx="7772400" cy="107157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Публичные слушания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2643182"/>
            <a:ext cx="8501122" cy="1752600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«Выявление приоритетной проблемы села Гайдар в рамках </a:t>
            </a:r>
            <a:r>
              <a:rPr lang="ru-RU" b="1" i="1" dirty="0" err="1" smtClean="0">
                <a:solidFill>
                  <a:srgbClr val="C0000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грантовой</a:t>
            </a:r>
            <a:r>
              <a:rPr lang="ru-RU" b="1" i="1" dirty="0" smtClean="0">
                <a:solidFill>
                  <a:srgbClr val="C0000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программы маломасштабной инфраструктуры в АТО </a:t>
            </a:r>
            <a:r>
              <a:rPr lang="ru-RU" b="1" i="1" dirty="0" err="1" smtClean="0">
                <a:solidFill>
                  <a:srgbClr val="C0000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Гагаузия</a:t>
            </a:r>
            <a:r>
              <a:rPr lang="ru-RU" b="1" i="1" dirty="0" smtClean="0">
                <a:solidFill>
                  <a:srgbClr val="C0000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00298" y="214290"/>
            <a:ext cx="4448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ПРИМЭРИЯ СЕЛА ГАЙДАР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2050" name="AutoShape 2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https://www.eldiariocba.com.ar/wp-content/uploads/2018/06/entrenamiento-laboral-696x47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 descr="C:\Users\Drive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4214818"/>
            <a:ext cx="3286148" cy="216654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3500430" y="6286520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Book Antiqua" pitchFamily="18" charset="0"/>
              </a:rPr>
              <a:t>17 июля 2018 г.</a:t>
            </a:r>
            <a:endParaRPr lang="ru-RU" sz="24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pic>
        <p:nvPicPr>
          <p:cNvPr id="20482" name="Picture 2" descr="ÐÐ°ÑÑÐ¸Ð½ÐºÐ¸ Ð¿Ð¾ Ð·Ð°Ð¿ÑÐ¾ÑÑ Ð³ÐµÑÐ± ÑÐµÐ»Ð° Ð³Ð°Ð¹Ð´Ð°Ñ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785794"/>
            <a:ext cx="897593" cy="118026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²ÑÐ±Ð¾Ñ Ð·Ð° Ð²Ð°Ð¼Ð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5185015" cy="35719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8" name="Picture 4" descr="ÐÐ°ÑÑÐ¸Ð½ÐºÐ¸ Ð¿Ð¾ Ð·Ð°Ð¿ÑÐ¾ÑÑ Ð²ÑÐ±Ð¾Ñ Ð·Ð° Ð²Ð°Ð¼Ð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3429000"/>
            <a:ext cx="5817055" cy="3571876"/>
          </a:xfrm>
          <a:prstGeom prst="rect">
            <a:avLst/>
          </a:prstGeom>
          <a:noFill/>
          <a:effectLst>
            <a:softEdge rad="12700"/>
          </a:effectLst>
        </p:spPr>
      </p:pic>
      <p:sp>
        <p:nvSpPr>
          <p:cNvPr id="5" name="Прямоугольник 4"/>
          <p:cNvSpPr/>
          <p:nvPr/>
        </p:nvSpPr>
        <p:spPr>
          <a:xfrm rot="20010733">
            <a:off x="333663" y="2701407"/>
            <a:ext cx="87463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ВЫБОР ЗА ВАМИ!</a:t>
            </a:r>
            <a:endParaRPr lang="ru-RU" sz="8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gagauzia.md/public/files/CBMIV/Logo_Ru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068" y="214291"/>
            <a:ext cx="8143932" cy="2214578"/>
          </a:xfrm>
          <a:prstGeom prst="rect">
            <a:avLst/>
          </a:prstGeom>
          <a:noFill/>
        </p:spPr>
      </p:pic>
      <p:sp>
        <p:nvSpPr>
          <p:cNvPr id="1028" name="AutoShape 4" descr="https://www.eldiariocba.com.ar/wp-content/uploads/2018/06/entrenamiento-laboral-696x47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42976" y="1928802"/>
            <a:ext cx="7715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mbria" pitchFamily="18" charset="0"/>
              </a:rPr>
              <a:t>Исполнительный комитет АТО </a:t>
            </a:r>
            <a:r>
              <a:rPr lang="ru-RU" dirty="0" err="1" smtClean="0">
                <a:latin typeface="Cambria" pitchFamily="18" charset="0"/>
              </a:rPr>
              <a:t>Гагаузия</a:t>
            </a:r>
            <a:r>
              <a:rPr lang="ru-RU" dirty="0" smtClean="0">
                <a:latin typeface="Cambria" pitchFamily="18" charset="0"/>
              </a:rPr>
              <a:t>, при финансовой поддержке Европейского Союза, объявляет открытый конкурс для предоставления грантов для </a:t>
            </a:r>
            <a:r>
              <a:rPr lang="ru-RU" dirty="0" err="1" smtClean="0">
                <a:latin typeface="Cambria" pitchFamily="18" charset="0"/>
              </a:rPr>
              <a:t>oрганов</a:t>
            </a:r>
            <a:r>
              <a:rPr lang="ru-RU" dirty="0" smtClean="0">
                <a:latin typeface="Cambria" pitchFamily="18" charset="0"/>
              </a:rPr>
              <a:t> местного публичного управления в АТО </a:t>
            </a:r>
            <a:r>
              <a:rPr lang="ru-RU" dirty="0" err="1" smtClean="0">
                <a:latin typeface="Cambria" pitchFamily="18" charset="0"/>
              </a:rPr>
              <a:t>Гагаузия</a:t>
            </a:r>
            <a:r>
              <a:rPr lang="ru-RU" dirty="0" smtClean="0">
                <a:latin typeface="Cambria" pitchFamily="18" charset="0"/>
              </a:rPr>
              <a:t>:</a:t>
            </a:r>
            <a:endParaRPr lang="ru-RU" dirty="0"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0100" y="4143380"/>
            <a:ext cx="7643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Cambria" pitchFamily="18" charset="0"/>
              </a:rPr>
              <a:t>СВМ </a:t>
            </a:r>
            <a:r>
              <a:rPr lang="en-US" sz="2000" b="1" dirty="0" smtClean="0">
                <a:solidFill>
                  <a:srgbClr val="C00000"/>
                </a:solidFill>
                <a:latin typeface="Cambria" pitchFamily="18" charset="0"/>
              </a:rPr>
              <a:t>IV</a:t>
            </a:r>
            <a:r>
              <a:rPr lang="ro-RO" sz="2000" b="1" dirty="0" smtClean="0">
                <a:solidFill>
                  <a:srgbClr val="C00000"/>
                </a:solidFill>
                <a:latin typeface="Cambria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Cambria" pitchFamily="18" charset="0"/>
              </a:rPr>
              <a:t>ГРАНТОВАЯ ПРОГРАММА МАЛОМАСШТАБНОЙ ИНФРАСТРУКТУРЫ ДЛЯ ОРГАНОВ МЕСТНОГО ПУБЛИЧНОГО УПРАВЛЕНИЯ АТО ГАГАУЗИЯ</a:t>
            </a:r>
            <a:endParaRPr lang="ru-RU" sz="20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103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3286124"/>
            <a:ext cx="962025" cy="609600"/>
          </a:xfrm>
          <a:prstGeom prst="rect">
            <a:avLst/>
          </a:prstGeom>
          <a:noFill/>
        </p:spPr>
      </p:pic>
      <p:pic>
        <p:nvPicPr>
          <p:cNvPr id="1029" name="Picture 67" descr="GERB_GAGAUZI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20" y="3286124"/>
            <a:ext cx="742950" cy="762000"/>
          </a:xfrm>
          <a:prstGeom prst="rect">
            <a:avLst/>
          </a:prstGeom>
          <a:noFill/>
        </p:spPr>
      </p:pic>
      <p:pic>
        <p:nvPicPr>
          <p:cNvPr id="103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3143248"/>
            <a:ext cx="1639888" cy="83820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571736" y="5214950"/>
            <a:ext cx="4365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6030913" algn="l"/>
              </a:tabLst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 Light"/>
                <a:ea typeface="Times New Roman" pitchFamily="18" charset="0"/>
                <a:cs typeface="Arial" pitchFamily="34" charset="0"/>
              </a:rPr>
              <a:t>Запуск программы</a:t>
            </a:r>
            <a:r>
              <a:rPr lang="ro-RO" dirty="0" smtClean="0">
                <a:solidFill>
                  <a:schemeClr val="accent5">
                    <a:lumMod val="50000"/>
                  </a:schemeClr>
                </a:solidFill>
                <a:latin typeface="Calibri Light"/>
                <a:ea typeface="Times New Roman" pitchFamily="18" charset="0"/>
                <a:cs typeface="Arial" pitchFamily="34" charset="0"/>
              </a:rPr>
              <a:t> - 15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 Light"/>
                <a:ea typeface="Times New Roman" pitchFamily="18" charset="0"/>
                <a:cs typeface="Arial" pitchFamily="34" charset="0"/>
              </a:rPr>
              <a:t>июня 2018 года</a:t>
            </a:r>
            <a:endParaRPr lang="ru-RU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14546" y="5643578"/>
            <a:ext cx="5500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6030913" algn="l"/>
              </a:tabLst>
            </a:pPr>
            <a:r>
              <a:rPr lang="ru-RU" b="1" dirty="0" smtClean="0">
                <a:solidFill>
                  <a:schemeClr val="accent5"/>
                </a:solidFill>
                <a:latin typeface="Calibri Light" charset="0"/>
                <a:ea typeface="Times New Roman" pitchFamily="18" charset="0"/>
                <a:cs typeface="Arial" pitchFamily="34" charset="0"/>
              </a:rPr>
              <a:t>Период реализации проекта: 2018 – 2019 годы</a:t>
            </a:r>
            <a:endParaRPr lang="ru-RU" dirty="0" smtClean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1928794" y="5857892"/>
            <a:ext cx="70723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  <a:hlinkClick r:id=""/>
              </a:rPr>
              <a:t>[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7" name="Picture 5" descr="ÐÐ°ÑÑÐ¸Ð½ÐºÐ¸ Ð¿Ð¾ Ð·Ð°Ð¿ÑÐ¾ÑÑ ÑÐµÐ»Ñ Ð¿ÑÐ¾ÐµÐºÑ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598" y="571480"/>
            <a:ext cx="3581402" cy="268605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643042" y="142852"/>
            <a:ext cx="627832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Ц</a:t>
            </a:r>
            <a:r>
              <a:rPr lang="ru-RU" sz="3200" b="1" i="1" dirty="0" smtClean="0" bmk="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ель </a:t>
            </a:r>
            <a:r>
              <a:rPr lang="ru-RU" sz="3200" b="1" i="1" dirty="0" err="1" smtClean="0" bmk="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грантовой</a:t>
            </a:r>
            <a:r>
              <a:rPr lang="ru-RU" sz="3200" b="1" i="1" dirty="0" smtClean="0" bmk="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программы: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3200" b="1" dirty="0" smtClean="0" bmk=""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0100" y="714356"/>
            <a:ext cx="6143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7030A0"/>
                </a:solidFill>
                <a:latin typeface="Cambria" pitchFamily="18" charset="0"/>
              </a:rPr>
              <a:t>Оказание финансовой поддержки для осуществления проектов малой инфраструктуры, относящихся к региональным стратегическим документам:</a:t>
            </a:r>
            <a:endParaRPr lang="ru-RU" sz="1600" b="1" i="1" dirty="0">
              <a:solidFill>
                <a:srgbClr val="7030A0"/>
              </a:solidFill>
              <a:latin typeface="Cambr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1714488"/>
            <a:ext cx="4572032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dirty="0" smtClean="0" bmk="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Региональная программа развития населенных пунктов АТО </a:t>
            </a:r>
            <a:r>
              <a:rPr lang="ru-RU" sz="1600" dirty="0" err="1" smtClean="0" bmk="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Гагаузия</a:t>
            </a:r>
            <a:r>
              <a:rPr lang="ru-RU" sz="1600" dirty="0" smtClean="0" bmk="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на 2018-2022 годы;</a:t>
            </a:r>
            <a:endParaRPr lang="ru-RU" sz="1600" dirty="0" smtClean="0" bmk="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dirty="0" smtClean="0" bmk="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Планы действий по стратегическому развитию местных инициативных групп на 2018-2022 годы</a:t>
            </a:r>
            <a:r>
              <a:rPr lang="ru-RU" sz="1600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. </a:t>
            </a:r>
            <a:endParaRPr lang="ru-RU" sz="16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Стратегия Социально-Экономического Развития 2017-2022;</a:t>
            </a:r>
            <a:endParaRPr lang="ru-RU" sz="16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Стратегия Регионального Развития АТО </a:t>
            </a:r>
            <a:r>
              <a:rPr lang="ru-RU" sz="1600" dirty="0" err="1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Гагаузия</a:t>
            </a:r>
            <a:r>
              <a:rPr lang="ru-RU" sz="1600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2017-2020.</a:t>
            </a:r>
            <a:endParaRPr lang="ru-RU" sz="16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C00000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42976" y="3929066"/>
            <a:ext cx="77153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Cambria Math" pitchFamily="18" charset="0"/>
                <a:ea typeface="Cambria Math" pitchFamily="18" charset="0"/>
                <a:cs typeface="Calibri" pitchFamily="34" charset="0"/>
              </a:rPr>
              <a:t>Программа также может финансировать приоритетные проекты, которые четко указаны в местных стратегических документах, а также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  <a:cs typeface="Calibri" pitchFamily="34" charset="0"/>
              </a:rPr>
              <a:t>ощутимо способствуют экономическому развитию!!!</a:t>
            </a:r>
            <a:endParaRPr lang="ru-RU" sz="3600" dirty="0" smtClean="0">
              <a:solidFill>
                <a:srgbClr val="C00000"/>
              </a:solidFill>
              <a:latin typeface="Cambria Math" pitchFamily="18" charset="0"/>
              <a:ea typeface="Cambria Math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357290" y="142852"/>
            <a:ext cx="74295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1071538" y="142852"/>
          <a:ext cx="7929618" cy="6500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5852" y="71414"/>
            <a:ext cx="76438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Общая сумма, выделенная для данного Механизма предоставления грантов, составляет 1 </a:t>
            </a:r>
            <a:r>
              <a:rPr lang="ru-RU" sz="28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млн</a:t>
            </a:r>
            <a:r>
              <a:rPr lang="ru-RU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евро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29698" name="Picture 2" descr="ÐÐ°ÑÑÐ¸Ð½ÐºÐ¸ Ð¿Ð¾ Ð·Ð°Ð¿ÑÐ¾ÑÑ ÐµÐ²ÑÐ¾ Ð³ÑÐ°Ð½Ñ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500174"/>
            <a:ext cx="4064903" cy="2428892"/>
          </a:xfrm>
          <a:prstGeom prst="rect">
            <a:avLst/>
          </a:prstGeom>
          <a:noFill/>
        </p:spPr>
      </p:pic>
      <p:pic>
        <p:nvPicPr>
          <p:cNvPr id="29700" name="Picture 4" descr="ÐÐ°ÑÑÐ¸Ð½ÐºÐ¸ Ð¿Ð¾ Ð·Ð°Ð¿ÑÐ¾ÑÑ ÐµÐ²ÑÐ¾ Ð³ÑÐ°Ð½Ñ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4000504"/>
            <a:ext cx="4286248" cy="254858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357786" y="1928802"/>
            <a:ext cx="35004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  <a:cs typeface="Calibri" pitchFamily="34" charset="0"/>
              </a:rPr>
              <a:t>Минимальная сумма гранта: 20 тыс. евро</a:t>
            </a:r>
            <a:endParaRPr lang="ru-RU" sz="3600" b="1" dirty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4143380"/>
            <a:ext cx="37862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  <a:cs typeface="Calibri" pitchFamily="34" charset="0"/>
              </a:rPr>
              <a:t>Максимальная сумма гранта: 120 тыс. евро</a:t>
            </a:r>
            <a:endParaRPr lang="ru-RU" sz="3600" b="1" dirty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4" y="142852"/>
            <a:ext cx="764386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Требования к </a:t>
            </a:r>
            <a:r>
              <a:rPr lang="ru-RU" sz="2800" b="1" u="sng" dirty="0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со-финансированию</a:t>
            </a:r>
            <a:r>
              <a:rPr lang="ru-RU" sz="2800" b="1" u="sng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u="sng" dirty="0" smtClean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u="sng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u="sng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u="sng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u="sng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u="sng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u="sng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u="sng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u="sng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u="sng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u="sng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22" name="Picture 2" descr="ÐÐ°ÑÑÐ¸Ð½ÐºÐ¸ Ð¿Ð¾ Ð·Ð°Ð¿ÑÐ¾ÑÑ 50: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571480"/>
            <a:ext cx="6429420" cy="321471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30724" name="AutoShape 4" descr="ÐÐ°ÑÑÐ¸Ð½ÐºÐ¸ Ð¿Ð¾ Ð·Ð°Ð¿ÑÐ¾ÑÑ 40%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6" name="AutoShape 6" descr="ÐÐ°ÑÑÐ¸Ð½ÐºÐ¸ Ð¿Ð¾ Ð·Ð°Ð¿ÑÐ¾ÑÑ 40%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8" name="AutoShape 8" descr="ÐÐ°ÑÑÐ¸Ð½ÐºÐ¸ Ð¿Ð¾ Ð·Ð°Ð¿ÑÐ¾ÑÑ 40%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30" name="Picture 10" descr="ÐÐ°ÑÑÐ¸Ð½ÐºÐ¸ Ð¿Ð¾ Ð·Ð°Ð¿ÑÐ¾ÑÑ 40%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500438"/>
            <a:ext cx="3031985" cy="1704409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0734" name="Picture 14" descr="ÐÐ°ÑÑÐ¸Ð½ÐºÐ¸ Ð¿Ð¾ Ð·Ð°Ð¿ÑÐ¾ÑÑ 10%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928934"/>
            <a:ext cx="4214842" cy="2508835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10" name="TextBox 9"/>
          <p:cNvSpPr txBox="1"/>
          <p:nvPr/>
        </p:nvSpPr>
        <p:spPr>
          <a:xfrm>
            <a:off x="571472" y="4786322"/>
            <a:ext cx="371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</a:rPr>
              <a:t>Исполнительный Комитет </a:t>
            </a:r>
            <a:r>
              <a:rPr lang="ru-RU" sz="2400" b="1" dirty="0" err="1" smtClean="0">
                <a:solidFill>
                  <a:srgbClr val="002060"/>
                </a:solidFill>
                <a:latin typeface="Cambria" pitchFamily="18" charset="0"/>
              </a:rPr>
              <a:t>Гагаузии</a:t>
            </a:r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</a:rPr>
              <a:t> (Фонд возмещения контрибуций)</a:t>
            </a:r>
            <a:endParaRPr lang="ru-RU" sz="2400" b="1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00562" y="4786322"/>
            <a:ext cx="4286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</a:rPr>
              <a:t>Местный вклад (бюджет </a:t>
            </a:r>
            <a:r>
              <a:rPr lang="ru-RU" sz="2400" b="1" dirty="0" err="1" smtClean="0">
                <a:solidFill>
                  <a:srgbClr val="002060"/>
                </a:solidFill>
                <a:latin typeface="Cambria" pitchFamily="18" charset="0"/>
              </a:rPr>
              <a:t>примэрии</a:t>
            </a:r>
            <a:r>
              <a:rPr lang="ru-RU" sz="2400" b="1" dirty="0" smtClean="0">
                <a:solidFill>
                  <a:srgbClr val="002060"/>
                </a:solidFill>
                <a:latin typeface="Cambria" pitchFamily="18" charset="0"/>
              </a:rPr>
              <a:t>, местное население, другие доноры, кроме ЕС)</a:t>
            </a:r>
            <a:endParaRPr lang="ru-RU" sz="2400" dirty="0"/>
          </a:p>
        </p:txBody>
      </p:sp>
      <p:sp>
        <p:nvSpPr>
          <p:cNvPr id="19" name="Стрелка влево 18"/>
          <p:cNvSpPr/>
          <p:nvPr/>
        </p:nvSpPr>
        <p:spPr>
          <a:xfrm rot="19886486">
            <a:off x="2313941" y="3035308"/>
            <a:ext cx="1785950" cy="571504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лево 19"/>
          <p:cNvSpPr/>
          <p:nvPr/>
        </p:nvSpPr>
        <p:spPr>
          <a:xfrm rot="12271927">
            <a:off x="4824349" y="3059591"/>
            <a:ext cx="1785950" cy="571504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ÐÐ°ÑÑÐ¸Ð½ÐºÐ¸ Ð¿Ð¾ Ð·Ð°Ð¿ÑÐ¾ÑÑ ÐºÑÐ¸ÑÐµÑÐ¸Ð¸ Ð´Ð»Ñ Ð¿ÑÐ¾ÐµÐºÑÐ¾Ð²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642918"/>
            <a:ext cx="2428892" cy="242889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571472" y="571480"/>
            <a:ext cx="6143668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pPr marL="457200" indent="-457200">
              <a:buAutoNum type="arabicPeriod"/>
            </a:pPr>
            <a:r>
              <a:rPr lang="ru-RU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Проект вытекает из Региональных Стратегий АТО </a:t>
            </a:r>
            <a:r>
              <a:rPr lang="ru-RU" b="1" dirty="0" err="1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Гагаузии</a:t>
            </a:r>
            <a:r>
              <a:rPr lang="ru-RU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, и указан в местной Стратегии социально-экономического развития;</a:t>
            </a:r>
          </a:p>
          <a:p>
            <a:pPr marL="457200" lvl="0" indent="-457200"/>
            <a:endParaRPr lang="ru-RU" b="1" dirty="0" smtClean="0">
              <a:solidFill>
                <a:srgbClr val="002060"/>
              </a:solidFill>
              <a:latin typeface="Cambria Math" pitchFamily="18" charset="0"/>
              <a:ea typeface="Cambria Math" pitchFamily="18" charset="0"/>
              <a:cs typeface="Calibri" pitchFamily="34" charset="0"/>
            </a:endParaRPr>
          </a:p>
          <a:p>
            <a:pPr marL="457200" lvl="0" indent="-457200">
              <a:buAutoNum type="arabicPeriod" startAt="2"/>
            </a:pPr>
            <a:r>
              <a:rPr lang="ru-RU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Calibri" pitchFamily="34" charset="0"/>
              </a:rPr>
              <a:t>Не менее 80% бюджета проекта должны включать работы по инфраструктуре</a:t>
            </a:r>
            <a:r>
              <a:rPr lang="ru-RU" b="1" dirty="0" smtClean="0" bmk="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Calibri" pitchFamily="34" charset="0"/>
              </a:rPr>
              <a:t>;</a:t>
            </a:r>
          </a:p>
          <a:p>
            <a:pPr marL="457200" lvl="0" indent="-457200"/>
            <a:endParaRPr lang="ru-RU" b="1" dirty="0" smtClean="0" bmk="">
              <a:solidFill>
                <a:srgbClr val="002060"/>
              </a:solidFill>
              <a:latin typeface="Cambria Math" pitchFamily="18" charset="0"/>
              <a:ea typeface="Cambria Math" pitchFamily="18" charset="0"/>
              <a:cs typeface="Calibri" pitchFamily="34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AutoNum type="arabicPeriod" startAt="3"/>
            </a:pPr>
            <a:r>
              <a:rPr lang="ru-RU" b="1" dirty="0" smtClean="0" bmk="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Calibri" pitchFamily="34" charset="0"/>
              </a:rPr>
              <a:t>  Проект касается публичной сферы;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 smtClean="0" bmk="">
              <a:solidFill>
                <a:srgbClr val="002060"/>
              </a:solidFill>
              <a:latin typeface="Cambria Math" pitchFamily="18" charset="0"/>
              <a:ea typeface="Cambria Math" pitchFamily="18" charset="0"/>
              <a:cs typeface="Arial" pitchFamily="34" charset="0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AutoNum type="arabicPeriod" startAt="4"/>
            </a:pPr>
            <a:r>
              <a:rPr lang="ru-RU" b="1" dirty="0" smtClean="0" bmk="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Calibri" pitchFamily="34" charset="0"/>
              </a:rPr>
              <a:t>П</a:t>
            </a:r>
            <a:r>
              <a:rPr lang="ru-RU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Calibri" pitchFamily="34" charset="0"/>
              </a:rPr>
              <a:t>роект должен быть осуществлен до 30 июня  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Calibri" pitchFamily="34" charset="0"/>
              </a:rPr>
              <a:t>         2019 г;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002060"/>
              </a:solidFill>
              <a:latin typeface="Cambria Math" pitchFamily="18" charset="0"/>
              <a:ea typeface="Cambria Math" pitchFamily="18" charset="0"/>
              <a:cs typeface="Calibri" pitchFamily="34" charset="0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AutoNum type="arabicPeriod" startAt="5"/>
            </a:pPr>
            <a:r>
              <a:rPr lang="ru-RU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Calibri" pitchFamily="34" charset="0"/>
              </a:rPr>
              <a:t>Удовлетворение фактических потребностей местного сообщества и прогнозируемое улучшение местных условий жизни ;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002060"/>
              </a:solidFill>
              <a:latin typeface="Cambria Math" pitchFamily="18" charset="0"/>
              <a:ea typeface="Cambria Math" pitchFamily="18" charset="0"/>
              <a:cs typeface="Calibri" pitchFamily="34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5"/>
            </a:pPr>
            <a:r>
              <a:rPr lang="ru-RU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Calibri" pitchFamily="34" charset="0"/>
              </a:rPr>
              <a:t>Обеспечение пользы всему местному сообществу или группе местных сообществ, в том числе наиболее уязвимым слоям населения.</a:t>
            </a:r>
            <a:endParaRPr lang="ru-RU" sz="2400" b="1" dirty="0" smtClean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14480" y="142852"/>
            <a:ext cx="65579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Основные критерии для проектов:</a:t>
            </a:r>
          </a:p>
        </p:txBody>
      </p:sp>
      <p:pic>
        <p:nvPicPr>
          <p:cNvPr id="34820" name="Picture 4" descr="ÐÐ°ÑÑÐ¸Ð½ÐºÐ¸ Ð¿Ð¾ Ð·Ð°Ð¿ÑÐ¾ÑÑ ÐºÑÐ¸ÑÐµÑÐ¸Ð¸ Ð´Ð»Ñ Ð¿ÑÐ¾ÐµÐºÑÐ¾Ð²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3714752"/>
            <a:ext cx="2214578" cy="221457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290" y="214290"/>
            <a:ext cx="72152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ambria" pitchFamily="18" charset="0"/>
                <a:ea typeface="Cambria Math" pitchFamily="18" charset="0"/>
              </a:rPr>
              <a:t>ПРИОРИТЕТНЫЕ ПРОБЛЕМЫ СЕЛА ГАЙДАР, СООТВЕТСТВУЮЩИЕ ТРЕБОВАНИЯМ ПРОГРАММЫ МАЛОМАСШТАБНОЙ ИНФРАСТРУКТУРЫ ДЛЯ ОРГАНОВ МЕСТНОГО ПУБЛИЧНОГО УПРАВЛЕНИЯ АТО ГАГАУЗИЯ</a:t>
            </a:r>
            <a:endParaRPr lang="ru-RU" sz="2000" b="1" dirty="0">
              <a:solidFill>
                <a:srgbClr val="FF0000"/>
              </a:solidFill>
              <a:latin typeface="Cambria" pitchFamily="18" charset="0"/>
              <a:ea typeface="Cambria Math" pitchFamily="18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1285852" y="1643050"/>
          <a:ext cx="7572428" cy="500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071670" y="5643578"/>
            <a:ext cx="60722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Cambria" pitchFamily="18" charset="0"/>
                <a:ea typeface="Cambria Math" pitchFamily="18" charset="0"/>
              </a:rPr>
              <a:t>Повышение привлекательности села и улучшение условий жизни граждан</a:t>
            </a:r>
            <a:endParaRPr lang="ru-RU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728</TotalTime>
  <Words>910</Words>
  <Application>Microsoft Office PowerPoint</Application>
  <PresentationFormat>Экран (4:3)</PresentationFormat>
  <Paragraphs>132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Открытая</vt:lpstr>
      <vt:lpstr>Слайд 1</vt:lpstr>
      <vt:lpstr>Публичные слушания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Публичные слушания</dc:title>
  <dc:creator>Drive</dc:creator>
  <cp:lastModifiedBy>Drive</cp:lastModifiedBy>
  <cp:revision>66</cp:revision>
  <dcterms:created xsi:type="dcterms:W3CDTF">2018-07-16T05:26:14Z</dcterms:created>
  <dcterms:modified xsi:type="dcterms:W3CDTF">2019-03-13T15:08:18Z</dcterms:modified>
</cp:coreProperties>
</file>