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14" r:id="rId1"/>
  </p:sldMasterIdLst>
  <p:notesMasterIdLst>
    <p:notesMasterId r:id="rId5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1" r:id="rId14"/>
    <p:sldId id="310" r:id="rId15"/>
    <p:sldId id="275" r:id="rId16"/>
    <p:sldId id="273" r:id="rId17"/>
    <p:sldId id="274" r:id="rId18"/>
    <p:sldId id="339" r:id="rId19"/>
    <p:sldId id="280" r:id="rId20"/>
    <p:sldId id="278" r:id="rId21"/>
    <p:sldId id="279" r:id="rId22"/>
    <p:sldId id="282" r:id="rId23"/>
    <p:sldId id="284" r:id="rId24"/>
    <p:sldId id="286" r:id="rId25"/>
    <p:sldId id="287" r:id="rId26"/>
    <p:sldId id="318" r:id="rId27"/>
    <p:sldId id="340" r:id="rId28"/>
    <p:sldId id="288" r:id="rId29"/>
    <p:sldId id="335" r:id="rId30"/>
    <p:sldId id="289" r:id="rId31"/>
    <p:sldId id="290" r:id="rId32"/>
    <p:sldId id="338" r:id="rId33"/>
    <p:sldId id="292" r:id="rId34"/>
    <p:sldId id="352" r:id="rId35"/>
    <p:sldId id="295" r:id="rId36"/>
    <p:sldId id="348" r:id="rId37"/>
    <p:sldId id="349" r:id="rId38"/>
    <p:sldId id="333" r:id="rId39"/>
    <p:sldId id="345" r:id="rId40"/>
    <p:sldId id="336" r:id="rId41"/>
    <p:sldId id="298" r:id="rId42"/>
    <p:sldId id="350" r:id="rId43"/>
    <p:sldId id="300" r:id="rId44"/>
    <p:sldId id="347" r:id="rId45"/>
    <p:sldId id="324" r:id="rId46"/>
    <p:sldId id="351" r:id="rId47"/>
    <p:sldId id="353" r:id="rId48"/>
    <p:sldId id="354" r:id="rId49"/>
    <p:sldId id="355" r:id="rId50"/>
    <p:sldId id="309" r:id="rId51"/>
    <p:sldId id="306" r:id="rId52"/>
    <p:sldId id="307" r:id="rId5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043" autoAdjust="0"/>
    <p:restoredTop sz="94660"/>
  </p:normalViewPr>
  <p:slideViewPr>
    <p:cSldViewPr snapToGrid="0">
      <p:cViewPr>
        <p:scale>
          <a:sx n="80" d="100"/>
          <a:sy n="80" d="100"/>
        </p:scale>
        <p:origin x="-35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chemeClr val="tx1"/>
                </a:solidFill>
              </a:rPr>
              <a:t>Всего </a:t>
            </a:r>
            <a:r>
              <a:rPr lang="ru-RU" sz="2800" dirty="0" smtClean="0">
                <a:solidFill>
                  <a:schemeClr val="tx1"/>
                </a:solidFill>
              </a:rPr>
              <a:t>домов-1112</a:t>
            </a:r>
            <a:r>
              <a:rPr lang="ru-RU" sz="2800" dirty="0">
                <a:solidFill>
                  <a:schemeClr val="tx1"/>
                </a:solidFill>
              </a:rPr>
              <a:t>, из них:</a:t>
            </a:r>
          </a:p>
        </c:rich>
      </c:tx>
      <c:layout>
        <c:manualLayout>
          <c:xMode val="edge"/>
          <c:yMode val="edge"/>
          <c:x val="0.36018750000000038"/>
          <c:y val="7.2059021585200139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6431373031496203"/>
          <c:y val="0.19625656554938448"/>
          <c:w val="0.4776226624015748"/>
          <c:h val="0.792175007856212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домов-112, из них: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4.6831814358840533E-2"/>
                  <c:y val="-0.22225593705234986"/>
                </c:manualLayout>
              </c:layout>
              <c:tx>
                <c:rich>
                  <a:bodyPr/>
                  <a:lstStyle/>
                  <a:p>
                    <a:r>
                      <a:rPr lang="ru-RU" sz="2400" b="1" dirty="0" smtClean="0"/>
                      <a:t>1017</a:t>
                    </a:r>
                    <a:endParaRPr lang="ru-RU" sz="2400" b="1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жилые</c:v>
                </c:pt>
                <c:pt idx="1">
                  <c:v>временно пустующие</c:v>
                </c:pt>
                <c:pt idx="2">
                  <c:v>пустующие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1017</c:v>
                </c:pt>
                <c:pt idx="1">
                  <c:v>72</c:v>
                </c:pt>
                <c:pt idx="2">
                  <c:v>23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1164906613883627"/>
          <c:y val="0.23429634859547363"/>
          <c:w val="0.26520333956874176"/>
          <c:h val="0.7164645817433855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8749999999999999E-2"/>
          <c:y val="5.156249682809453E-2"/>
          <c:w val="0.81658981299212663"/>
          <c:h val="0.948437503171905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них:</c:v>
                </c:pt>
              </c:strCache>
            </c:strRef>
          </c:tx>
          <c:explosion val="7"/>
          <c:dLbls>
            <c:dLbl>
              <c:idx val="0"/>
              <c:layout>
                <c:manualLayout>
                  <c:x val="-0.2585067667322839"/>
                  <c:y val="-9.8940016059300195E-2"/>
                </c:manualLayout>
              </c:layout>
              <c:tx>
                <c:rich>
                  <a:bodyPr/>
                  <a:lstStyle/>
                  <a:p>
                    <a:r>
                      <a:rPr lang="en-US" sz="3600" dirty="0"/>
                      <a:t>2297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7011718750000032"/>
                  <c:y val="-9.8940016059300195E-2"/>
                </c:manualLayout>
              </c:layout>
              <c:tx>
                <c:rich>
                  <a:bodyPr/>
                  <a:lstStyle/>
                  <a:p>
                    <a:r>
                      <a:rPr lang="en-US" sz="4000" dirty="0"/>
                      <a:t>2306</a:t>
                    </a:r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2297</c:v>
                </c:pt>
                <c:pt idx="1">
                  <c:v>2306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населения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7207899823897338"/>
                  <c:y val="0.1628910761154855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пенсионеры</a:t>
                    </a:r>
                    <a:r>
                      <a:rPr lang="ru-RU" dirty="0" smtClean="0"/>
                      <a:t>+</a:t>
                    </a:r>
                  </a:p>
                  <a:p>
                    <a:r>
                      <a:rPr lang="ru-RU" dirty="0" smtClean="0"/>
                      <a:t>инвалиды</a:t>
                    </a:r>
                    <a:r>
                      <a:rPr lang="ru-RU" dirty="0"/>
                      <a:t>
913
36%</a:t>
                    </a:r>
                  </a:p>
                </c:rich>
              </c:tx>
              <c:showVal val="1"/>
              <c:showCatName val="1"/>
              <c:showPercent val="1"/>
              <c:extLst>
                <c:ext xmlns:c15="http://schemas.microsoft.com/office/drawing/2012/chart" uri="{CE6537A1-D6FC-4f65-9D91-7224C49458BB}">
                  <c15:layout>
                    <c:manualLayout>
                      <c:w val="0.15880682009864447"/>
                      <c:h val="0.3068320301049656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6724709700490573"/>
                  <c:y val="6.08930704495659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выезд</a:t>
                    </a:r>
                    <a:r>
                      <a:rPr lang="ru-RU" dirty="0"/>
                      <a:t>+ безработные
</a:t>
                    </a:r>
                    <a:r>
                      <a:rPr lang="ru-RU" dirty="0" smtClean="0"/>
                      <a:t>920</a:t>
                    </a:r>
                    <a:r>
                      <a:rPr lang="ru-RU" dirty="0"/>
                      <a:t>
36%</a:t>
                    </a:r>
                  </a:p>
                </c:rich>
              </c:tx>
              <c:showVal val="1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6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пенсионеры+инвалиды</c:v>
                </c:pt>
                <c:pt idx="1">
                  <c:v>дети+студенты</c:v>
                </c:pt>
                <c:pt idx="2">
                  <c:v>работники бюджетной сферы</c:v>
                </c:pt>
                <c:pt idx="3">
                  <c:v>выезд+ безработные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913</c:v>
                </c:pt>
                <c:pt idx="1">
                  <c:v>602</c:v>
                </c:pt>
                <c:pt idx="2">
                  <c:v>128</c:v>
                </c:pt>
                <c:pt idx="3">
                  <c:v>922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093188950183623"/>
          <c:y val="7.4545300605752696E-4"/>
          <c:w val="0.82674483898647666"/>
          <c:h val="0.899775825309226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Pt>
            <c:idx val="0"/>
            <c:spPr>
              <a:solidFill>
                <a:srgbClr val="FFFF0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1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Pt>
            <c:idx val="2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35</a:t>
                    </a:r>
                    <a:endParaRPr lang="en-US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443792766373428E-3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40</a:t>
                    </a:r>
                    <a:endParaRPr lang="ru-RU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29</a:t>
                    </a:r>
                    <a:endParaRPr lang="en-US"/>
                  </a:p>
                </c:rich>
              </c:tx>
              <c:dLblPos val="inEnd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40</c:v>
                </c:pt>
                <c:pt idx="2">
                  <c:v>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65"/>
        <c:axId val="68186880"/>
        <c:axId val="68188416"/>
      </c:barChart>
      <c:catAx>
        <c:axId val="681868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188416"/>
        <c:crosses val="autoZero"/>
        <c:auto val="1"/>
        <c:lblAlgn val="ctr"/>
        <c:lblOffset val="100"/>
      </c:catAx>
      <c:valAx>
        <c:axId val="6818841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6818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layout/>
    </c:title>
    <c:view3D>
      <c:rotX val="30"/>
      <c:depthPercent val="100"/>
      <c:perspective val="30"/>
    </c:view3D>
    <c:plotArea>
      <c:layout>
        <c:manualLayout>
          <c:layoutTarget val="inner"/>
          <c:xMode val="edge"/>
          <c:yMode val="edge"/>
          <c:x val="7.3681932731087543E-2"/>
          <c:y val="3.9843747548982143E-2"/>
          <c:w val="0.79951292143700303"/>
          <c:h val="0.903906255911278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бюджета</c:v>
                </c:pt>
              </c:strCache>
            </c:strRef>
          </c:tx>
          <c:explosion val="26"/>
          <c:dPt>
            <c:idx val="0"/>
            <c:explosion val="19"/>
          </c:dPt>
          <c:dPt>
            <c:idx val="1"/>
            <c:explosion val="0"/>
          </c:dPt>
          <c:dLbls>
            <c:delete val="1"/>
          </c:dLbls>
          <c:cat>
            <c:strRef>
              <c:f>Лист1!$A$2:$A$5</c:f>
              <c:strCache>
                <c:ptCount val="2"/>
                <c:pt idx="0">
                  <c:v>трансферты, тыс.леев</c:v>
                </c:pt>
                <c:pt idx="1">
                  <c:v>собственные доходы, тыс.леев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3498.3</c:v>
                </c:pt>
                <c:pt idx="1">
                  <c:v>852.7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4382849688408196"/>
          <c:y val="0.86989752276713073"/>
          <c:w val="0.31657917948016268"/>
          <c:h val="0.13010247723286927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9C03C-6071-4232-ADEF-62D170145C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8A9A74-611E-47C1-8446-295A119A4947}">
      <dgm:prSet phldrT="[Текст]" custT="1"/>
      <dgm:spPr>
        <a:xfrm>
          <a:off x="1719117" y="408217"/>
          <a:ext cx="5219445" cy="110107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D1634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Земельный фонд с. Гайдар </a:t>
          </a:r>
          <a:endParaRPr lang="ru-RU" sz="24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itchFamily="18" charset="0"/>
            <a:ea typeface="+mn-ea"/>
            <a:cs typeface="+mn-cs"/>
          </a:endParaRPr>
        </a:p>
        <a:p>
          <a:pPr algn="ctr"/>
          <a:r>
            <a:rPr lang="ru-R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24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4 079,47 га</a:t>
          </a:r>
        </a:p>
      </dgm:t>
    </dgm:pt>
    <dgm:pt modelId="{EC75489F-6A6A-41E2-B714-D3F9372052D0}" type="par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67EE3EDF-17C8-4C70-AF59-3AF8820398B9}" type="sib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56FB5DB8-E41F-4BA2-A76F-9D92FFCAEEF6}">
      <dgm:prSet phldrT="[Текст]" custT="1"/>
      <dgm:spPr>
        <a:xfrm>
          <a:off x="1110129" y="1848934"/>
          <a:ext cx="1653849" cy="10337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частной собственности  3 462,28га                2249 обл.земель</a:t>
          </a:r>
        </a:p>
      </dgm:t>
    </dgm:pt>
    <dgm:pt modelId="{CC8C52DC-A000-4FE3-B200-B871682233FC}" type="parTrans" cxnId="{D37241A0-2EC4-4217-B8AE-838999DC842F}">
      <dgm:prSet/>
      <dgm:spPr>
        <a:xfrm>
          <a:off x="1837480" y="1414696"/>
          <a:ext cx="2391786" cy="339642"/>
        </a:xfrm>
        <a:custGeom>
          <a:avLst/>
          <a:gdLst/>
          <a:ahLst/>
          <a:cxnLst/>
          <a:rect l="0" t="0" r="0" b="0"/>
          <a:pathLst>
            <a:path>
              <a:moveTo>
                <a:pt x="2391786" y="0"/>
              </a:moveTo>
              <a:lnTo>
                <a:pt x="2391786" y="256623"/>
              </a:lnTo>
              <a:lnTo>
                <a:pt x="0" y="256623"/>
              </a:lnTo>
              <a:lnTo>
                <a:pt x="0" y="339642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F8701024-C120-434C-820C-7765D7A501F8}" type="sib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C45F28D5-C2EA-4138-BF2E-7AF2172D0C16}">
      <dgm:prSet phldrT="[Текст]" custT="1"/>
      <dgm:spPr>
        <a:xfrm>
          <a:off x="61272" y="3079973"/>
          <a:ext cx="1074372" cy="66300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Индивид   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660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1552089E-7479-41ED-B686-0609D5CCE17B}" type="parTrans" cxnId="{8426B997-9349-443A-A261-3954F5AEEB15}">
      <dgm:prSet/>
      <dgm:spPr>
        <a:xfrm>
          <a:off x="498885" y="2788087"/>
          <a:ext cx="1338594" cy="197291"/>
        </a:xfrm>
        <a:custGeom>
          <a:avLst/>
          <a:gdLst/>
          <a:ahLst/>
          <a:cxnLst/>
          <a:rect l="0" t="0" r="0" b="0"/>
          <a:pathLst>
            <a:path>
              <a:moveTo>
                <a:pt x="1338594" y="0"/>
              </a:moveTo>
              <a:lnTo>
                <a:pt x="1338594" y="114271"/>
              </a:lnTo>
              <a:lnTo>
                <a:pt x="0" y="114271"/>
              </a:lnTo>
              <a:lnTo>
                <a:pt x="0" y="197291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682898D7-CE47-4CA1-9770-C9EDCC3F16A9}" type="sib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10EB38EB-D9C4-449D-BCD0-C81A282A99B8}">
      <dgm:prSet phldrT="[Текст]" custT="1"/>
      <dgm:spPr>
        <a:xfrm>
          <a:off x="2779927" y="3022959"/>
          <a:ext cx="1057336" cy="126578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84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Крестьянских 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хозяйств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535,14 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308A9494-2B57-4296-B62C-20F40EC5C0CA}" type="parTrans" cxnId="{D8CF1D69-B0C9-4B17-86B6-A06E47201E46}">
      <dgm:prSet/>
      <dgm:spPr>
        <a:xfrm>
          <a:off x="1837480" y="2788087"/>
          <a:ext cx="1371542" cy="14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7"/>
              </a:lnTo>
              <a:lnTo>
                <a:pt x="1371542" y="57257"/>
              </a:lnTo>
              <a:lnTo>
                <a:pt x="1371542" y="140276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0E04B52A-34B9-45B7-B626-D45D4B17074D}" type="sib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2E157441-7621-4E14-98CF-0EB82A2B70AC}">
      <dgm:prSet phldrT="[Текст]" custT="1"/>
      <dgm:spPr>
        <a:xfrm>
          <a:off x="4152002" y="1832567"/>
          <a:ext cx="1228799" cy="12694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публичной собственности</a:t>
          </a:r>
        </a:p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617,19га</a:t>
          </a:r>
        </a:p>
      </dgm:t>
    </dgm:pt>
    <dgm:pt modelId="{FDDD640B-2833-44B1-B393-2DD935D1B74F}" type="parTrans" cxnId="{8571BE26-FBBA-4736-8CE8-675EBAFA0D5A}">
      <dgm:prSet/>
      <dgm:spPr>
        <a:xfrm>
          <a:off x="4229266" y="1414696"/>
          <a:ext cx="437562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437562" y="240256"/>
              </a:lnTo>
              <a:lnTo>
                <a:pt x="437562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87025F0C-B2DA-4763-9A7F-D7841B14E7E5}" type="sib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33A05971-B263-4E47-98B3-E8C6F1ADB75C}">
      <dgm:prSet phldrT="[Текст]" custT="1"/>
      <dgm:spPr>
        <a:xfrm>
          <a:off x="4169375" y="3370292"/>
          <a:ext cx="1150519" cy="47367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Пастбища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518 га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8F7138D3-FDB3-4641-967E-5462F1017F30}" type="parTrans" cxnId="{83FB68F5-8D73-4E29-8A41-97C3B7DE2C66}">
      <dgm:prSet/>
      <dgm:spPr>
        <a:xfrm>
          <a:off x="4599341" y="3007404"/>
          <a:ext cx="91440" cy="268293"/>
        </a:xfrm>
        <a:custGeom>
          <a:avLst/>
          <a:gdLst/>
          <a:ahLst/>
          <a:cxnLst/>
          <a:rect l="0" t="0" r="0" b="0"/>
          <a:pathLst>
            <a:path>
              <a:moveTo>
                <a:pt x="67487" y="0"/>
              </a:moveTo>
              <a:lnTo>
                <a:pt x="67487" y="185273"/>
              </a:lnTo>
              <a:lnTo>
                <a:pt x="45720" y="185273"/>
              </a:lnTo>
              <a:lnTo>
                <a:pt x="45720" y="268293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B02A9EF7-91D9-48E4-B051-37AB00661EB3}" type="sib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0AD8448B-60E6-4D17-8C9E-6DE29E0909B0}">
      <dgm:prSet custT="1"/>
      <dgm:spPr>
        <a:xfrm>
          <a:off x="2963573" y="1832567"/>
          <a:ext cx="989282" cy="110768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резервного фонда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226,75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 </a:t>
          </a:r>
        </a:p>
      </dgm:t>
    </dgm:pt>
    <dgm:pt modelId="{B3790412-F917-4EF6-AD1A-53D987C74ECD}" type="parTrans" cxnId="{04E9CFC1-12AD-4E9D-9220-16E0A7D6813F}">
      <dgm:prSet/>
      <dgm:spPr>
        <a:xfrm>
          <a:off x="3358641" y="1414696"/>
          <a:ext cx="870625" cy="323276"/>
        </a:xfrm>
        <a:custGeom>
          <a:avLst/>
          <a:gdLst/>
          <a:ahLst/>
          <a:cxnLst/>
          <a:rect l="0" t="0" r="0" b="0"/>
          <a:pathLst>
            <a:path>
              <a:moveTo>
                <a:pt x="870625" y="0"/>
              </a:moveTo>
              <a:lnTo>
                <a:pt x="870625" y="240256"/>
              </a:lnTo>
              <a:lnTo>
                <a:pt x="0" y="240256"/>
              </a:lnTo>
              <a:lnTo>
                <a:pt x="0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CCCE72A4-E1C1-4964-8BF3-9B41FEEFE43A}" type="sib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666C3A12-352D-462B-8C06-739F752115FD}">
      <dgm:prSet custT="1"/>
      <dgm:spPr>
        <a:xfrm>
          <a:off x="1304358" y="3085192"/>
          <a:ext cx="1137175" cy="152929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 обществ с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огран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ответств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.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2266,39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877DA12A-81B8-4282-B71C-AE847E85BD9F}" type="parTrans" cxnId="{0C7C4730-5983-46AB-BEDB-FCE0C913BB7F}">
      <dgm:prSet/>
      <dgm:spPr>
        <a:xfrm>
          <a:off x="1727653" y="2788087"/>
          <a:ext cx="91440" cy="202509"/>
        </a:xfrm>
        <a:custGeom>
          <a:avLst/>
          <a:gdLst/>
          <a:ahLst/>
          <a:cxnLst/>
          <a:rect l="0" t="0" r="0" b="0"/>
          <a:pathLst>
            <a:path>
              <a:moveTo>
                <a:pt x="109826" y="0"/>
              </a:moveTo>
              <a:lnTo>
                <a:pt x="109826" y="119490"/>
              </a:lnTo>
              <a:lnTo>
                <a:pt x="45720" y="119490"/>
              </a:lnTo>
              <a:lnTo>
                <a:pt x="45720" y="202509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C751462-7EA9-43F3-9B00-14134E337A26}" type="sib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D5EA531-6A65-4A34-AE84-206680BA1562}">
      <dgm:prSet custT="1"/>
      <dgm:spPr>
        <a:xfrm>
          <a:off x="5579949" y="1832567"/>
          <a:ext cx="1148476" cy="78691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водного фонда 65 га </a:t>
          </a:r>
        </a:p>
      </dgm:t>
    </dgm:pt>
    <dgm:pt modelId="{AE2B827B-F3D5-43DE-AEC4-472CD93FD1C4}" type="parTrans" cxnId="{CC93718B-1DA1-440C-91A4-18257B7EEEE0}">
      <dgm:prSet/>
      <dgm:spPr>
        <a:xfrm>
          <a:off x="4229266" y="1414696"/>
          <a:ext cx="1825347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1825347" y="240256"/>
              </a:lnTo>
              <a:lnTo>
                <a:pt x="1825347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D6572D2-7337-48C2-BB71-D615EA8774A3}" type="sib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B6669EC1-8B03-4C45-8DD7-06F9F2D6DD53}">
      <dgm:prSet custT="1"/>
      <dgm:spPr>
        <a:xfrm>
          <a:off x="5708436" y="2771274"/>
          <a:ext cx="896162" cy="47302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Аренда  33,41 га</a:t>
          </a:r>
        </a:p>
      </dgm:t>
    </dgm:pt>
    <dgm:pt modelId="{2EC2D8E4-EAC0-496F-9F98-49CA1F8B2F08}" type="parTrans" cxnId="{20DDB923-462E-4AE8-9FF5-92A06D1F3999}">
      <dgm:prSet/>
      <dgm:spPr>
        <a:xfrm>
          <a:off x="6008894" y="2524884"/>
          <a:ext cx="91440" cy="1517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775"/>
              </a:lnTo>
              <a:lnTo>
                <a:pt x="48050" y="68775"/>
              </a:lnTo>
              <a:lnTo>
                <a:pt x="48050" y="151794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7D3727C-862F-4E9C-87C0-FCD63B891B44}" type="sib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9BBF3C27-A6C8-4DE6-BE3A-FDFF21F7D2B7}">
      <dgm:prSet custT="1"/>
      <dgm:spPr>
        <a:xfrm>
          <a:off x="5588342" y="3412429"/>
          <a:ext cx="1077276" cy="10871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Публичн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собств. 31,59 га</a:t>
          </a:r>
        </a:p>
      </dgm:t>
    </dgm:pt>
    <dgm:pt modelId="{2525F693-6FC6-4965-BE60-74CEC8D4B6BD}" type="parTrans" cxnId="{08EB22A2-F135-4465-BFE6-9565F9FC8980}">
      <dgm:prSet/>
      <dgm:spPr>
        <a:xfrm>
          <a:off x="5981686" y="3149707"/>
          <a:ext cx="91440" cy="168126"/>
        </a:xfrm>
        <a:custGeom>
          <a:avLst/>
          <a:gdLst/>
          <a:ahLst/>
          <a:cxnLst/>
          <a:rect l="0" t="0" r="0" b="0"/>
          <a:pathLst>
            <a:path>
              <a:moveTo>
                <a:pt x="75257" y="0"/>
              </a:moveTo>
              <a:lnTo>
                <a:pt x="75257" y="85107"/>
              </a:lnTo>
              <a:lnTo>
                <a:pt x="45720" y="85107"/>
              </a:lnTo>
              <a:lnTo>
                <a:pt x="45720" y="168126"/>
              </a:lnTo>
            </a:path>
          </a:pathLst>
        </a:custGeom>
        <a:noFill/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6A826E11-62E0-48F8-91E3-A4E28B608FB3}" type="sib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43C3F68E-37BB-406E-AB2B-705F6CD75E16}">
      <dgm:prSet custT="1"/>
      <dgm:spPr>
        <a:xfrm>
          <a:off x="7077738" y="1832567"/>
          <a:ext cx="821377" cy="106010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лесного фонда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415,24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3350DDDA-023C-47AE-A15B-12081E4AAA50}" type="parTrans" cxnId="{25BDA995-C0FC-4FCC-974D-5AC4F8A17816}">
      <dgm:prSet/>
      <dgm:spPr>
        <a:xfrm>
          <a:off x="4229266" y="1414696"/>
          <a:ext cx="3159586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3159586" y="240256"/>
              </a:lnTo>
              <a:lnTo>
                <a:pt x="3159586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5DD15435-AB3E-4C8A-A005-DA74A6ED8D62}" type="sib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9493A396-E62D-4823-B531-E47245EE2859}">
      <dgm:prSet custT="1"/>
      <dgm:spPr>
        <a:xfrm>
          <a:off x="6934469" y="3153303"/>
          <a:ext cx="1115408" cy="6580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Гос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собственность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347,1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BDF99AA4-8AE3-45ED-B033-D15A1FBE3184}" type="parTrans" cxnId="{C0DD1D5C-865E-4BE1-A9D4-0BE54DFEC20F}">
      <dgm:prSet/>
      <dgm:spPr>
        <a:xfrm>
          <a:off x="7343133" y="2798074"/>
          <a:ext cx="91440" cy="260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614"/>
              </a:lnTo>
              <a:lnTo>
                <a:pt x="49465" y="177614"/>
              </a:lnTo>
              <a:lnTo>
                <a:pt x="49465" y="260633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3ABF5873-A110-42DE-A3C3-4C01492C6E51}" type="sib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8433ECF7-1655-410E-874D-89C4B23136FE}">
      <dgm:prSet custT="1"/>
      <dgm:spPr>
        <a:xfrm>
          <a:off x="6891973" y="4071956"/>
          <a:ext cx="1192908" cy="6643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Публичная собств. 68,14 га</a:t>
          </a:r>
        </a:p>
      </dgm:t>
    </dgm:pt>
    <dgm:pt modelId="{42ADB79D-145B-45C8-A0A0-CAD765430BCC}" type="parTrans" cxnId="{8D97644C-016B-4C17-A391-3534283FEA4D}">
      <dgm:prSet/>
      <dgm:spPr>
        <a:xfrm>
          <a:off x="7343133" y="3716727"/>
          <a:ext cx="91440" cy="260633"/>
        </a:xfrm>
        <a:custGeom>
          <a:avLst/>
          <a:gdLst/>
          <a:ahLst/>
          <a:cxnLst/>
          <a:rect l="0" t="0" r="0" b="0"/>
          <a:pathLst>
            <a:path>
              <a:moveTo>
                <a:pt x="49465" y="0"/>
              </a:moveTo>
              <a:lnTo>
                <a:pt x="49465" y="177614"/>
              </a:lnTo>
              <a:lnTo>
                <a:pt x="45720" y="177614"/>
              </a:lnTo>
              <a:lnTo>
                <a:pt x="45720" y="260633"/>
              </a:lnTo>
            </a:path>
          </a:pathLst>
        </a:custGeom>
        <a:noFill/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8C254C5A-E4C3-4E8B-812F-24B04BED2DAE}" type="sib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6DA1A63F-AA47-4B37-8068-DC6D4F63D24A}">
      <dgm:prSet phldrT="[Текст]" custT="1"/>
      <dgm:spPr>
        <a:xfrm>
          <a:off x="4145568" y="4065822"/>
          <a:ext cx="1322905" cy="104674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D1634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</a:t>
          </a:r>
          <a:r>
            <a:rPr lang="ru-RU" sz="16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пром-ти,транспорта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и связи</a:t>
          </a:r>
        </a:p>
        <a:p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25,66 га          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5EBDEABA-F33F-400D-8DFE-2CC5CD59C3D8}" type="parTrans" cxnId="{B17DE87B-C8AE-4A1C-80DF-470A5EA85840}">
      <dgm:prSet/>
      <dgm:spPr/>
      <dgm:t>
        <a:bodyPr/>
        <a:lstStyle/>
        <a:p>
          <a:endParaRPr lang="ru-RU"/>
        </a:p>
      </dgm:t>
    </dgm:pt>
    <dgm:pt modelId="{BFFA9B81-AC40-44EB-A3AB-925659FE7FBB}" type="sibTrans" cxnId="{B17DE87B-C8AE-4A1C-80DF-470A5EA85840}">
      <dgm:prSet/>
      <dgm:spPr/>
      <dgm:t>
        <a:bodyPr/>
        <a:lstStyle/>
        <a:p>
          <a:endParaRPr lang="ru-RU"/>
        </a:p>
      </dgm:t>
    </dgm:pt>
    <dgm:pt modelId="{70DF4D28-94CE-40D1-91CA-2E3C649798EA}" type="pres">
      <dgm:prSet presAssocID="{4479C03C-6071-4232-ADEF-62D170145C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E42108-712D-4E1F-BE28-1B5BC4E503B0}" type="pres">
      <dgm:prSet presAssocID="{D18A9A74-611E-47C1-8446-295A119A4947}" presName="hierRoot1" presStyleCnt="0"/>
      <dgm:spPr/>
      <dgm:t>
        <a:bodyPr/>
        <a:lstStyle/>
        <a:p>
          <a:endParaRPr lang="ru-RU"/>
        </a:p>
      </dgm:t>
    </dgm:pt>
    <dgm:pt modelId="{8E8B75E3-2832-4681-AC1F-72B7CCB9B0A5}" type="pres">
      <dgm:prSet presAssocID="{D18A9A74-611E-47C1-8446-295A119A4947}" presName="composite" presStyleCnt="0"/>
      <dgm:spPr/>
      <dgm:t>
        <a:bodyPr/>
        <a:lstStyle/>
        <a:p>
          <a:endParaRPr lang="ru-RU"/>
        </a:p>
      </dgm:t>
    </dgm:pt>
    <dgm:pt modelId="{ED33892B-C10C-41FB-B660-8315732E8470}" type="pres">
      <dgm:prSet presAssocID="{D18A9A74-611E-47C1-8446-295A119A4947}" presName="background" presStyleLbl="node0" presStyleIdx="0" presStyleCnt="2"/>
      <dgm:spPr>
        <a:xfrm>
          <a:off x="1619544" y="313622"/>
          <a:ext cx="5219445" cy="1101074"/>
        </a:xfrm>
        <a:prstGeom prst="roundRect">
          <a:avLst>
            <a:gd name="adj" fmla="val 10000"/>
          </a:avLst>
        </a:prstGeom>
        <a:solidFill>
          <a:srgbClr val="D1634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2DD2B0A-3B51-4632-903D-337ED527002A}" type="pres">
      <dgm:prSet presAssocID="{D18A9A74-611E-47C1-8446-295A119A4947}" presName="text" presStyleLbl="fgAcc0" presStyleIdx="0" presStyleCnt="2" custAng="0" custScaleX="582422" custScaleY="193489" custLinFactNeighborX="-19640" custLinFactNeighborY="-11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07AF12-7B81-433A-A9D6-8BBC324E15C7}" type="pres">
      <dgm:prSet presAssocID="{D18A9A74-611E-47C1-8446-295A119A4947}" presName="hierChild2" presStyleCnt="0"/>
      <dgm:spPr/>
      <dgm:t>
        <a:bodyPr/>
        <a:lstStyle/>
        <a:p>
          <a:endParaRPr lang="ru-RU"/>
        </a:p>
      </dgm:t>
    </dgm:pt>
    <dgm:pt modelId="{6522557D-C4C8-494A-9A5C-EADFC237F30E}" type="pres">
      <dgm:prSet presAssocID="{CC8C52DC-A000-4FE3-B200-B871682233FC}" presName="Name10" presStyleLbl="parChTrans1D2" presStyleIdx="0" presStyleCnt="5"/>
      <dgm:spPr/>
      <dgm:t>
        <a:bodyPr/>
        <a:lstStyle/>
        <a:p>
          <a:endParaRPr lang="ru-RU"/>
        </a:p>
      </dgm:t>
    </dgm:pt>
    <dgm:pt modelId="{FCA0A6BA-0963-4C91-B8BB-9C568A8D54F4}" type="pres">
      <dgm:prSet presAssocID="{56FB5DB8-E41F-4BA2-A76F-9D92FFCAEEF6}" presName="hierRoot2" presStyleCnt="0"/>
      <dgm:spPr/>
      <dgm:t>
        <a:bodyPr/>
        <a:lstStyle/>
        <a:p>
          <a:endParaRPr lang="ru-RU"/>
        </a:p>
      </dgm:t>
    </dgm:pt>
    <dgm:pt modelId="{7716C344-FA12-4D5A-A0DD-D4C35A41927A}" type="pres">
      <dgm:prSet presAssocID="{56FB5DB8-E41F-4BA2-A76F-9D92FFCAEEF6}" presName="composite2" presStyleCnt="0"/>
      <dgm:spPr/>
      <dgm:t>
        <a:bodyPr/>
        <a:lstStyle/>
        <a:p>
          <a:endParaRPr lang="ru-RU"/>
        </a:p>
      </dgm:t>
    </dgm:pt>
    <dgm:pt modelId="{7D306368-7F3E-438A-9520-F7CECC5AE6AA}" type="pres">
      <dgm:prSet presAssocID="{56FB5DB8-E41F-4BA2-A76F-9D92FFCAEEF6}" presName="background2" presStyleLbl="node2" presStyleIdx="0" presStyleCnt="5"/>
      <dgm:spPr>
        <a:xfrm>
          <a:off x="1010555" y="1754339"/>
          <a:ext cx="1653849" cy="1033748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345F5BC-3B5A-459C-B477-683861CF4F31}" type="pres">
      <dgm:prSet presAssocID="{56FB5DB8-E41F-4BA2-A76F-9D92FFCAEEF6}" presName="text2" presStyleLbl="fgAcc2" presStyleIdx="0" presStyleCnt="5" custScaleX="184548" custScaleY="181658" custLinFactNeighborX="-50" custLinFactNeighborY="2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9819CB-949C-4EE2-826F-E42DA6409ED8}" type="pres">
      <dgm:prSet presAssocID="{56FB5DB8-E41F-4BA2-A76F-9D92FFCAEEF6}" presName="hierChild3" presStyleCnt="0"/>
      <dgm:spPr/>
      <dgm:t>
        <a:bodyPr/>
        <a:lstStyle/>
        <a:p>
          <a:endParaRPr lang="ru-RU"/>
        </a:p>
      </dgm:t>
    </dgm:pt>
    <dgm:pt modelId="{2797DD45-6DE8-4ABA-A992-26EAC9FEF62D}" type="pres">
      <dgm:prSet presAssocID="{1552089E-7479-41ED-B686-0609D5CCE17B}" presName="Name17" presStyleLbl="parChTrans1D3" presStyleIdx="0" presStyleCnt="6"/>
      <dgm:spPr/>
      <dgm:t>
        <a:bodyPr/>
        <a:lstStyle/>
        <a:p>
          <a:endParaRPr lang="ru-RU"/>
        </a:p>
      </dgm:t>
    </dgm:pt>
    <dgm:pt modelId="{15EF52EA-D53D-46D7-AE4C-9B052137D9B4}" type="pres">
      <dgm:prSet presAssocID="{C45F28D5-C2EA-4138-BF2E-7AF2172D0C16}" presName="hierRoot3" presStyleCnt="0"/>
      <dgm:spPr/>
      <dgm:t>
        <a:bodyPr/>
        <a:lstStyle/>
        <a:p>
          <a:endParaRPr lang="ru-RU"/>
        </a:p>
      </dgm:t>
    </dgm:pt>
    <dgm:pt modelId="{C74A5E09-F5A0-4851-8CDF-97C9D04F7C64}" type="pres">
      <dgm:prSet presAssocID="{C45F28D5-C2EA-4138-BF2E-7AF2172D0C16}" presName="composite3" presStyleCnt="0"/>
      <dgm:spPr/>
      <dgm:t>
        <a:bodyPr/>
        <a:lstStyle/>
        <a:p>
          <a:endParaRPr lang="ru-RU"/>
        </a:p>
      </dgm:t>
    </dgm:pt>
    <dgm:pt modelId="{4CCD45AD-1F25-40FB-BD12-E31CA2F31BA9}" type="pres">
      <dgm:prSet presAssocID="{C45F28D5-C2EA-4138-BF2E-7AF2172D0C16}" presName="background3" presStyleLbl="node3" presStyleIdx="0" presStyleCnt="6"/>
      <dgm:spPr>
        <a:xfrm>
          <a:off x="-38301" y="2985379"/>
          <a:ext cx="1074372" cy="663009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DD1B7B3-AC62-4B3E-A4E8-BCABAA42925B}" type="pres">
      <dgm:prSet presAssocID="{C45F28D5-C2EA-4138-BF2E-7AF2172D0C16}" presName="text3" presStyleLbl="fgAcc3" presStyleIdx="0" presStyleCnt="6" custScaleX="119886" custScaleY="116509" custLinFactNeighborX="-4758" custLinFactNeighborY="-8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72DCDB-53BE-4976-B670-38CC2098386C}" type="pres">
      <dgm:prSet presAssocID="{C45F28D5-C2EA-4138-BF2E-7AF2172D0C16}" presName="hierChild4" presStyleCnt="0"/>
      <dgm:spPr/>
      <dgm:t>
        <a:bodyPr/>
        <a:lstStyle/>
        <a:p>
          <a:endParaRPr lang="ru-RU"/>
        </a:p>
      </dgm:t>
    </dgm:pt>
    <dgm:pt modelId="{F277917E-D94C-4721-8D3A-C3A2E46BA109}" type="pres">
      <dgm:prSet presAssocID="{877DA12A-81B8-4282-B71C-AE847E85BD9F}" presName="Name17" presStyleLbl="parChTrans1D3" presStyleIdx="1" presStyleCnt="6"/>
      <dgm:spPr/>
      <dgm:t>
        <a:bodyPr/>
        <a:lstStyle/>
        <a:p>
          <a:endParaRPr lang="ru-RU"/>
        </a:p>
      </dgm:t>
    </dgm:pt>
    <dgm:pt modelId="{2AC67115-DBF6-4B74-A12D-F591F3F56ED1}" type="pres">
      <dgm:prSet presAssocID="{666C3A12-352D-462B-8C06-739F752115FD}" presName="hierRoot3" presStyleCnt="0"/>
      <dgm:spPr/>
      <dgm:t>
        <a:bodyPr/>
        <a:lstStyle/>
        <a:p>
          <a:endParaRPr lang="ru-RU"/>
        </a:p>
      </dgm:t>
    </dgm:pt>
    <dgm:pt modelId="{C7C3B907-8BF8-4CA9-98B5-0868454AC0F4}" type="pres">
      <dgm:prSet presAssocID="{666C3A12-352D-462B-8C06-739F752115FD}" presName="composite3" presStyleCnt="0"/>
      <dgm:spPr/>
      <dgm:t>
        <a:bodyPr/>
        <a:lstStyle/>
        <a:p>
          <a:endParaRPr lang="ru-RU"/>
        </a:p>
      </dgm:t>
    </dgm:pt>
    <dgm:pt modelId="{72C88577-649B-4A49-B6D4-7725FEA47B68}" type="pres">
      <dgm:prSet presAssocID="{666C3A12-352D-462B-8C06-739F752115FD}" presName="background3" presStyleLbl="node3" presStyleIdx="1" presStyleCnt="6"/>
      <dgm:spPr>
        <a:xfrm>
          <a:off x="1204785" y="2990597"/>
          <a:ext cx="1137175" cy="1529299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4C12076-FA8C-4E28-B476-9A1DED88F71B}" type="pres">
      <dgm:prSet presAssocID="{666C3A12-352D-462B-8C06-739F752115FD}" presName="text3" presStyleLbl="fgAcc3" presStyleIdx="1" presStyleCnt="6" custScaleX="126894" custScaleY="268740" custLinFactNeighborX="-8154" custLinFactNeighborY="-7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B73D83-1540-42B4-A8CD-B33B59289C32}" type="pres">
      <dgm:prSet presAssocID="{666C3A12-352D-462B-8C06-739F752115FD}" presName="hierChild4" presStyleCnt="0"/>
      <dgm:spPr/>
      <dgm:t>
        <a:bodyPr/>
        <a:lstStyle/>
        <a:p>
          <a:endParaRPr lang="ru-RU"/>
        </a:p>
      </dgm:t>
    </dgm:pt>
    <dgm:pt modelId="{ED597074-3B85-472C-AE5B-60F6409FBEDF}" type="pres">
      <dgm:prSet presAssocID="{308A9494-2B57-4296-B62C-20F40EC5C0CA}" presName="Name17" presStyleLbl="parChTrans1D3" presStyleIdx="2" presStyleCnt="6"/>
      <dgm:spPr/>
      <dgm:t>
        <a:bodyPr/>
        <a:lstStyle/>
        <a:p>
          <a:endParaRPr lang="ru-RU"/>
        </a:p>
      </dgm:t>
    </dgm:pt>
    <dgm:pt modelId="{F025F3B7-DA96-4E47-80D2-AC63CB1A5BD6}" type="pres">
      <dgm:prSet presAssocID="{10EB38EB-D9C4-449D-BCD0-C81A282A99B8}" presName="hierRoot3" presStyleCnt="0"/>
      <dgm:spPr/>
      <dgm:t>
        <a:bodyPr/>
        <a:lstStyle/>
        <a:p>
          <a:endParaRPr lang="ru-RU"/>
        </a:p>
      </dgm:t>
    </dgm:pt>
    <dgm:pt modelId="{88A60E12-13EB-424B-AAC1-7910810031A0}" type="pres">
      <dgm:prSet presAssocID="{10EB38EB-D9C4-449D-BCD0-C81A282A99B8}" presName="composite3" presStyleCnt="0"/>
      <dgm:spPr/>
      <dgm:t>
        <a:bodyPr/>
        <a:lstStyle/>
        <a:p>
          <a:endParaRPr lang="ru-RU"/>
        </a:p>
      </dgm:t>
    </dgm:pt>
    <dgm:pt modelId="{BCDF6CF9-A38D-45C7-93F7-5BC167328C6C}" type="pres">
      <dgm:prSet presAssocID="{10EB38EB-D9C4-449D-BCD0-C81A282A99B8}" presName="background3" presStyleLbl="node3" presStyleIdx="2" presStyleCnt="6"/>
      <dgm:spPr>
        <a:xfrm>
          <a:off x="2680353" y="2928364"/>
          <a:ext cx="1057336" cy="1265783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91924C8-1552-4F94-9960-07FE9A9A1EE3}" type="pres">
      <dgm:prSet presAssocID="{10EB38EB-D9C4-449D-BCD0-C81A282A99B8}" presName="text3" presStyleLbl="fgAcc3" presStyleIdx="2" presStyleCnt="6" custScaleX="117985" custScaleY="222433" custLinFactNeighborX="7384" custLinFactNeighborY="-18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B75565-B563-405D-8154-E15EF43C1AD7}" type="pres">
      <dgm:prSet presAssocID="{10EB38EB-D9C4-449D-BCD0-C81A282A99B8}" presName="hierChild4" presStyleCnt="0"/>
      <dgm:spPr/>
      <dgm:t>
        <a:bodyPr/>
        <a:lstStyle/>
        <a:p>
          <a:endParaRPr lang="ru-RU"/>
        </a:p>
      </dgm:t>
    </dgm:pt>
    <dgm:pt modelId="{F3F3FD76-A671-4C82-AF4D-99775B38583C}" type="pres">
      <dgm:prSet presAssocID="{B3790412-F917-4EF6-AD1A-53D987C74ECD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CB76276-675D-4E0E-8FD8-6A4CD4DFC269}" type="pres">
      <dgm:prSet presAssocID="{0AD8448B-60E6-4D17-8C9E-6DE29E0909B0}" presName="hierRoot2" presStyleCnt="0"/>
      <dgm:spPr/>
      <dgm:t>
        <a:bodyPr/>
        <a:lstStyle/>
        <a:p>
          <a:endParaRPr lang="ru-RU"/>
        </a:p>
      </dgm:t>
    </dgm:pt>
    <dgm:pt modelId="{44FC2252-E339-4842-9ED1-8D1C445DD805}" type="pres">
      <dgm:prSet presAssocID="{0AD8448B-60E6-4D17-8C9E-6DE29E0909B0}" presName="composite2" presStyleCnt="0"/>
      <dgm:spPr/>
      <dgm:t>
        <a:bodyPr/>
        <a:lstStyle/>
        <a:p>
          <a:endParaRPr lang="ru-RU"/>
        </a:p>
      </dgm:t>
    </dgm:pt>
    <dgm:pt modelId="{75ED2287-08FC-4ABC-838B-57906F144477}" type="pres">
      <dgm:prSet presAssocID="{0AD8448B-60E6-4D17-8C9E-6DE29E0909B0}" presName="background2" presStyleLbl="node2" presStyleIdx="1" presStyleCnt="5"/>
      <dgm:spPr>
        <a:xfrm>
          <a:off x="2863999" y="1737973"/>
          <a:ext cx="989282" cy="1107686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4DEE7B7-88BE-4199-B163-C96995F73065}" type="pres">
      <dgm:prSet presAssocID="{0AD8448B-60E6-4D17-8C9E-6DE29E0909B0}" presName="text2" presStyleLbl="fgAcc2" presStyleIdx="1" presStyleCnt="5" custScaleX="110391" custScaleY="194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AFC5DD-F366-463A-88D5-AF953DC65EFB}" type="pres">
      <dgm:prSet presAssocID="{0AD8448B-60E6-4D17-8C9E-6DE29E0909B0}" presName="hierChild3" presStyleCnt="0"/>
      <dgm:spPr/>
      <dgm:t>
        <a:bodyPr/>
        <a:lstStyle/>
        <a:p>
          <a:endParaRPr lang="ru-RU"/>
        </a:p>
      </dgm:t>
    </dgm:pt>
    <dgm:pt modelId="{7552BDA1-82BA-4F8B-A29C-EFA33A3CDDC8}" type="pres">
      <dgm:prSet presAssocID="{FDDD640B-2833-44B1-B393-2DD935D1B74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7A3BEAC7-FF9C-4250-9041-9B6333AB1F95}" type="pres">
      <dgm:prSet presAssocID="{2E157441-7621-4E14-98CF-0EB82A2B70AC}" presName="hierRoot2" presStyleCnt="0"/>
      <dgm:spPr/>
      <dgm:t>
        <a:bodyPr/>
        <a:lstStyle/>
        <a:p>
          <a:endParaRPr lang="ru-RU"/>
        </a:p>
      </dgm:t>
    </dgm:pt>
    <dgm:pt modelId="{AA4F4919-D71A-49F3-BDB6-F6C96817EEB1}" type="pres">
      <dgm:prSet presAssocID="{2E157441-7621-4E14-98CF-0EB82A2B70AC}" presName="composite2" presStyleCnt="0"/>
      <dgm:spPr/>
      <dgm:t>
        <a:bodyPr/>
        <a:lstStyle/>
        <a:p>
          <a:endParaRPr lang="ru-RU"/>
        </a:p>
      </dgm:t>
    </dgm:pt>
    <dgm:pt modelId="{C4A91496-9DCC-4F89-80D4-B8D285A35157}" type="pres">
      <dgm:prSet presAssocID="{2E157441-7621-4E14-98CF-0EB82A2B70AC}" presName="background2" presStyleLbl="node2" presStyleIdx="2" presStyleCnt="5"/>
      <dgm:spPr>
        <a:xfrm>
          <a:off x="4052429" y="1737973"/>
          <a:ext cx="1228799" cy="126943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3F4AABD-3E57-4002-8D8E-DCCB2A0AA1E0}" type="pres">
      <dgm:prSet presAssocID="{2E157441-7621-4E14-98CF-0EB82A2B70AC}" presName="text2" presStyleLbl="fgAcc2" presStyleIdx="2" presStyleCnt="5" custScaleX="137118" custScaleY="223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3004F0-7CA4-4739-95AA-484E7248FAFB}" type="pres">
      <dgm:prSet presAssocID="{2E157441-7621-4E14-98CF-0EB82A2B70AC}" presName="hierChild3" presStyleCnt="0"/>
      <dgm:spPr/>
      <dgm:t>
        <a:bodyPr/>
        <a:lstStyle/>
        <a:p>
          <a:endParaRPr lang="ru-RU"/>
        </a:p>
      </dgm:t>
    </dgm:pt>
    <dgm:pt modelId="{BFCFA1A7-5800-4B6C-BDF7-936CCE2B664D}" type="pres">
      <dgm:prSet presAssocID="{8F7138D3-FDB3-4641-967E-5462F1017F30}" presName="Name17" presStyleLbl="parChTrans1D3" presStyleIdx="3" presStyleCnt="6"/>
      <dgm:spPr/>
      <dgm:t>
        <a:bodyPr/>
        <a:lstStyle/>
        <a:p>
          <a:endParaRPr lang="ru-RU"/>
        </a:p>
      </dgm:t>
    </dgm:pt>
    <dgm:pt modelId="{B890A0C0-D8D1-4EA9-8E6F-6A6E7513BF65}" type="pres">
      <dgm:prSet presAssocID="{33A05971-B263-4E47-98B3-E8C6F1ADB75C}" presName="hierRoot3" presStyleCnt="0"/>
      <dgm:spPr/>
      <dgm:t>
        <a:bodyPr/>
        <a:lstStyle/>
        <a:p>
          <a:endParaRPr lang="ru-RU"/>
        </a:p>
      </dgm:t>
    </dgm:pt>
    <dgm:pt modelId="{3B3FDE92-F91E-4457-8D30-D3377CADCA87}" type="pres">
      <dgm:prSet presAssocID="{33A05971-B263-4E47-98B3-E8C6F1ADB75C}" presName="composite3" presStyleCnt="0"/>
      <dgm:spPr/>
      <dgm:t>
        <a:bodyPr/>
        <a:lstStyle/>
        <a:p>
          <a:endParaRPr lang="ru-RU"/>
        </a:p>
      </dgm:t>
    </dgm:pt>
    <dgm:pt modelId="{EB37C074-07BA-4A17-9839-F560F32925B8}" type="pres">
      <dgm:prSet presAssocID="{33A05971-B263-4E47-98B3-E8C6F1ADB75C}" presName="background3" presStyleLbl="node3" presStyleIdx="3" presStyleCnt="6"/>
      <dgm:spPr>
        <a:xfrm>
          <a:off x="4069801" y="3275697"/>
          <a:ext cx="1150519" cy="473676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B6830EF-F120-4CFC-8E58-EE1ECDD74130}" type="pres">
      <dgm:prSet presAssocID="{33A05971-B263-4E47-98B3-E8C6F1ADB75C}" presName="text3" presStyleLbl="fgAcc3" presStyleIdx="3" presStyleCnt="6" custScaleX="128383" custScaleY="83238" custLinFactNeighborX="-2429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472E9E-7BB8-46D4-9954-D39D5C726563}" type="pres">
      <dgm:prSet presAssocID="{33A05971-B263-4E47-98B3-E8C6F1ADB75C}" presName="hierChild4" presStyleCnt="0"/>
      <dgm:spPr/>
      <dgm:t>
        <a:bodyPr/>
        <a:lstStyle/>
        <a:p>
          <a:endParaRPr lang="ru-RU"/>
        </a:p>
      </dgm:t>
    </dgm:pt>
    <dgm:pt modelId="{A5B0F2D3-B86D-45FD-BCF5-09D1F44B4C2A}" type="pres">
      <dgm:prSet presAssocID="{AE2B827B-F3D5-43DE-AEC4-472CD93FD1C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93325EC8-8129-47A6-A370-80CADBBCC1D9}" type="pres">
      <dgm:prSet presAssocID="{DD5EA531-6A65-4A34-AE84-206680BA1562}" presName="hierRoot2" presStyleCnt="0"/>
      <dgm:spPr/>
      <dgm:t>
        <a:bodyPr/>
        <a:lstStyle/>
        <a:p>
          <a:endParaRPr lang="ru-RU"/>
        </a:p>
      </dgm:t>
    </dgm:pt>
    <dgm:pt modelId="{87385EA6-00F9-4DA3-B0D0-5DCF8A121256}" type="pres">
      <dgm:prSet presAssocID="{DD5EA531-6A65-4A34-AE84-206680BA1562}" presName="composite2" presStyleCnt="0"/>
      <dgm:spPr/>
      <dgm:t>
        <a:bodyPr/>
        <a:lstStyle/>
        <a:p>
          <a:endParaRPr lang="ru-RU"/>
        </a:p>
      </dgm:t>
    </dgm:pt>
    <dgm:pt modelId="{C00F1AB3-FD1E-4A58-8AB2-91174991F666}" type="pres">
      <dgm:prSet presAssocID="{DD5EA531-6A65-4A34-AE84-206680BA1562}" presName="background2" presStyleLbl="node2" presStyleIdx="3" presStyleCnt="5"/>
      <dgm:spPr>
        <a:xfrm>
          <a:off x="5480375" y="1737973"/>
          <a:ext cx="1148476" cy="78691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C5B8A1F-24E2-4FE4-83AE-CD0E3DE86C34}" type="pres">
      <dgm:prSet presAssocID="{DD5EA531-6A65-4A34-AE84-206680BA1562}" presName="text2" presStyleLbl="fgAcc2" presStyleIdx="3" presStyleCnt="5" custScaleX="128155" custScaleY="138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2B359-B448-4ED5-B4F9-12EAD4B7A20F}" type="pres">
      <dgm:prSet presAssocID="{DD5EA531-6A65-4A34-AE84-206680BA1562}" presName="hierChild3" presStyleCnt="0"/>
      <dgm:spPr/>
      <dgm:t>
        <a:bodyPr/>
        <a:lstStyle/>
        <a:p>
          <a:endParaRPr lang="ru-RU"/>
        </a:p>
      </dgm:t>
    </dgm:pt>
    <dgm:pt modelId="{FD304CBC-095F-4019-8670-7AACACE420DE}" type="pres">
      <dgm:prSet presAssocID="{2EC2D8E4-EAC0-496F-9F98-49CA1F8B2F08}" presName="Name17" presStyleLbl="parChTrans1D3" presStyleIdx="4" presStyleCnt="6"/>
      <dgm:spPr/>
      <dgm:t>
        <a:bodyPr/>
        <a:lstStyle/>
        <a:p>
          <a:endParaRPr lang="ru-RU"/>
        </a:p>
      </dgm:t>
    </dgm:pt>
    <dgm:pt modelId="{37A2D0AB-6BAE-48BE-9994-0DF7AE5FF550}" type="pres">
      <dgm:prSet presAssocID="{B6669EC1-8B03-4C45-8DD7-06F9F2D6DD53}" presName="hierRoot3" presStyleCnt="0"/>
      <dgm:spPr/>
      <dgm:t>
        <a:bodyPr/>
        <a:lstStyle/>
        <a:p>
          <a:endParaRPr lang="ru-RU"/>
        </a:p>
      </dgm:t>
    </dgm:pt>
    <dgm:pt modelId="{B71E347C-7A96-463E-8FD6-8E9B0C48482A}" type="pres">
      <dgm:prSet presAssocID="{B6669EC1-8B03-4C45-8DD7-06F9F2D6DD53}" presName="composite3" presStyleCnt="0"/>
      <dgm:spPr/>
      <dgm:t>
        <a:bodyPr/>
        <a:lstStyle/>
        <a:p>
          <a:endParaRPr lang="ru-RU"/>
        </a:p>
      </dgm:t>
    </dgm:pt>
    <dgm:pt modelId="{6ED87670-613E-4E06-B3FB-657C63FF16A5}" type="pres">
      <dgm:prSet presAssocID="{B6669EC1-8B03-4C45-8DD7-06F9F2D6DD53}" presName="background3" presStyleLbl="node3" presStyleIdx="4" presStyleCnt="6"/>
      <dgm:spPr>
        <a:xfrm>
          <a:off x="5608863" y="2676679"/>
          <a:ext cx="896162" cy="473027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183A324-7507-4DBB-98E7-3B2930F4BC61}" type="pres">
      <dgm:prSet presAssocID="{B6669EC1-8B03-4C45-8DD7-06F9F2D6DD53}" presName="text3" presStyleLbl="fgAcc3" presStyleIdx="4" presStyleCnt="6" custScaleY="83124" custLinFactNeighborX="260" custLinFactNeighborY="-19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673BA9-8D83-458B-BD40-9D364D5F5953}" type="pres">
      <dgm:prSet presAssocID="{B6669EC1-8B03-4C45-8DD7-06F9F2D6DD53}" presName="hierChild4" presStyleCnt="0"/>
      <dgm:spPr/>
      <dgm:t>
        <a:bodyPr/>
        <a:lstStyle/>
        <a:p>
          <a:endParaRPr lang="ru-RU"/>
        </a:p>
      </dgm:t>
    </dgm:pt>
    <dgm:pt modelId="{40BEF7BF-2476-4DA9-A1E5-57A30BDF7520}" type="pres">
      <dgm:prSet presAssocID="{2525F693-6FC6-4965-BE60-74CEC8D4B6BD}" presName="Name23" presStyleLbl="parChTrans1D4" presStyleIdx="0" presStyleCnt="2"/>
      <dgm:spPr/>
      <dgm:t>
        <a:bodyPr/>
        <a:lstStyle/>
        <a:p>
          <a:endParaRPr lang="ru-RU"/>
        </a:p>
      </dgm:t>
    </dgm:pt>
    <dgm:pt modelId="{E426BC87-6A50-461F-9639-92E3BDEBC447}" type="pres">
      <dgm:prSet presAssocID="{9BBF3C27-A6C8-4DE6-BE3A-FDFF21F7D2B7}" presName="hierRoot4" presStyleCnt="0"/>
      <dgm:spPr/>
      <dgm:t>
        <a:bodyPr/>
        <a:lstStyle/>
        <a:p>
          <a:endParaRPr lang="ru-RU"/>
        </a:p>
      </dgm:t>
    </dgm:pt>
    <dgm:pt modelId="{3A1BC27B-FD6F-4873-9A17-90525D9A8BB4}" type="pres">
      <dgm:prSet presAssocID="{9BBF3C27-A6C8-4DE6-BE3A-FDFF21F7D2B7}" presName="composite4" presStyleCnt="0"/>
      <dgm:spPr/>
      <dgm:t>
        <a:bodyPr/>
        <a:lstStyle/>
        <a:p>
          <a:endParaRPr lang="ru-RU"/>
        </a:p>
      </dgm:t>
    </dgm:pt>
    <dgm:pt modelId="{FBFE2F98-93B1-4E9A-9A21-ED1D36132466}" type="pres">
      <dgm:prSet presAssocID="{9BBF3C27-A6C8-4DE6-BE3A-FDFF21F7D2B7}" presName="background4" presStyleLbl="node4" presStyleIdx="0" presStyleCnt="2"/>
      <dgm:spPr>
        <a:xfrm>
          <a:off x="5488768" y="3317834"/>
          <a:ext cx="1077276" cy="1087126"/>
        </a:xfrm>
        <a:prstGeom prst="roundRect">
          <a:avLst>
            <a:gd name="adj" fmla="val 10000"/>
          </a:avLst>
        </a:prstGeom>
        <a:solidFill>
          <a:srgbClr val="8C7B7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F6C16D6-FA33-4D95-8312-6B2AEEBFA2E8}" type="pres">
      <dgm:prSet presAssocID="{9BBF3C27-A6C8-4DE6-BE3A-FDFF21F7D2B7}" presName="text4" presStyleLbl="fgAcc4" presStyleIdx="0" presStyleCnt="2" custScaleX="120210" custScaleY="191038" custLinFactNeighborX="-3036" custLinFactNeighborY="-35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ADF5B-FFDA-4276-A6E8-19358CB3F0AC}" type="pres">
      <dgm:prSet presAssocID="{9BBF3C27-A6C8-4DE6-BE3A-FDFF21F7D2B7}" presName="hierChild5" presStyleCnt="0"/>
      <dgm:spPr/>
      <dgm:t>
        <a:bodyPr/>
        <a:lstStyle/>
        <a:p>
          <a:endParaRPr lang="ru-RU"/>
        </a:p>
      </dgm:t>
    </dgm:pt>
    <dgm:pt modelId="{805A2C05-E498-46F0-9A34-2E810C9D8A50}" type="pres">
      <dgm:prSet presAssocID="{3350DDDA-023C-47AE-A15B-12081E4AAA50}" presName="Name10" presStyleLbl="parChTrans1D2" presStyleIdx="4" presStyleCnt="5"/>
      <dgm:spPr/>
      <dgm:t>
        <a:bodyPr/>
        <a:lstStyle/>
        <a:p>
          <a:endParaRPr lang="ru-RU"/>
        </a:p>
      </dgm:t>
    </dgm:pt>
    <dgm:pt modelId="{922C6826-B1D9-407B-A011-117505668F56}" type="pres">
      <dgm:prSet presAssocID="{43C3F68E-37BB-406E-AB2B-705F6CD75E16}" presName="hierRoot2" presStyleCnt="0"/>
      <dgm:spPr/>
      <dgm:t>
        <a:bodyPr/>
        <a:lstStyle/>
        <a:p>
          <a:endParaRPr lang="ru-RU"/>
        </a:p>
      </dgm:t>
    </dgm:pt>
    <dgm:pt modelId="{7A8331B9-86B7-4091-A803-D5B4593E0900}" type="pres">
      <dgm:prSet presAssocID="{43C3F68E-37BB-406E-AB2B-705F6CD75E16}" presName="composite2" presStyleCnt="0"/>
      <dgm:spPr/>
      <dgm:t>
        <a:bodyPr/>
        <a:lstStyle/>
        <a:p>
          <a:endParaRPr lang="ru-RU"/>
        </a:p>
      </dgm:t>
    </dgm:pt>
    <dgm:pt modelId="{5EA8079A-37C7-4D3D-BD15-2B008DCED96A}" type="pres">
      <dgm:prSet presAssocID="{43C3F68E-37BB-406E-AB2B-705F6CD75E16}" presName="background2" presStyleLbl="node2" presStyleIdx="4" presStyleCnt="5"/>
      <dgm:spPr>
        <a:xfrm>
          <a:off x="6978164" y="1737973"/>
          <a:ext cx="821377" cy="106010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6E1FA5E-932C-4FA7-B8E3-BC1D493BE032}" type="pres">
      <dgm:prSet presAssocID="{43C3F68E-37BB-406E-AB2B-705F6CD75E16}" presName="text2" presStyleLbl="fgAcc2" presStyleIdx="4" presStyleCnt="5" custScaleX="91655" custScaleY="1862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EE9690-F012-4C45-936C-791C54432C2D}" type="pres">
      <dgm:prSet presAssocID="{43C3F68E-37BB-406E-AB2B-705F6CD75E16}" presName="hierChild3" presStyleCnt="0"/>
      <dgm:spPr/>
      <dgm:t>
        <a:bodyPr/>
        <a:lstStyle/>
        <a:p>
          <a:endParaRPr lang="ru-RU"/>
        </a:p>
      </dgm:t>
    </dgm:pt>
    <dgm:pt modelId="{0C074257-7034-40E1-8A41-63EE868F0CCF}" type="pres">
      <dgm:prSet presAssocID="{BDF99AA4-8AE3-45ED-B033-D15A1FBE3184}" presName="Name17" presStyleLbl="parChTrans1D3" presStyleIdx="5" presStyleCnt="6"/>
      <dgm:spPr/>
      <dgm:t>
        <a:bodyPr/>
        <a:lstStyle/>
        <a:p>
          <a:endParaRPr lang="ru-RU"/>
        </a:p>
      </dgm:t>
    </dgm:pt>
    <dgm:pt modelId="{C3BFFFC1-8BD5-4E13-B60B-6936F384EE03}" type="pres">
      <dgm:prSet presAssocID="{9493A396-E62D-4823-B531-E47245EE2859}" presName="hierRoot3" presStyleCnt="0"/>
      <dgm:spPr/>
      <dgm:t>
        <a:bodyPr/>
        <a:lstStyle/>
        <a:p>
          <a:endParaRPr lang="ru-RU"/>
        </a:p>
      </dgm:t>
    </dgm:pt>
    <dgm:pt modelId="{1126F6D2-5D77-4E35-86A0-1426156B44C0}" type="pres">
      <dgm:prSet presAssocID="{9493A396-E62D-4823-B531-E47245EE2859}" presName="composite3" presStyleCnt="0"/>
      <dgm:spPr/>
      <dgm:t>
        <a:bodyPr/>
        <a:lstStyle/>
        <a:p>
          <a:endParaRPr lang="ru-RU"/>
        </a:p>
      </dgm:t>
    </dgm:pt>
    <dgm:pt modelId="{A6F84F4D-581A-4BB7-9C45-45D9E53CC642}" type="pres">
      <dgm:prSet presAssocID="{9493A396-E62D-4823-B531-E47245EE2859}" presName="background3" presStyleLbl="node3" presStyleIdx="5" presStyleCnt="6"/>
      <dgm:spPr>
        <a:xfrm>
          <a:off x="6834895" y="3058708"/>
          <a:ext cx="1115408" cy="658018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A465204-736C-454A-8C70-24C0ABB592CB}" type="pres">
      <dgm:prSet presAssocID="{9493A396-E62D-4823-B531-E47245EE2859}" presName="text3" presStyleLbl="fgAcc3" presStyleIdx="5" presStyleCnt="6" custScaleX="124465" custScaleY="115632" custLinFactNeighborX="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F71303-A671-45B1-B4A9-7DCBF9AC248A}" type="pres">
      <dgm:prSet presAssocID="{9493A396-E62D-4823-B531-E47245EE2859}" presName="hierChild4" presStyleCnt="0"/>
      <dgm:spPr/>
      <dgm:t>
        <a:bodyPr/>
        <a:lstStyle/>
        <a:p>
          <a:endParaRPr lang="ru-RU"/>
        </a:p>
      </dgm:t>
    </dgm:pt>
    <dgm:pt modelId="{F43DD2A9-1530-4FAD-A79B-266F90E6B15A}" type="pres">
      <dgm:prSet presAssocID="{42ADB79D-145B-45C8-A0A0-CAD765430BCC}" presName="Name23" presStyleLbl="parChTrans1D4" presStyleIdx="1" presStyleCnt="2"/>
      <dgm:spPr/>
      <dgm:t>
        <a:bodyPr/>
        <a:lstStyle/>
        <a:p>
          <a:endParaRPr lang="ru-RU"/>
        </a:p>
      </dgm:t>
    </dgm:pt>
    <dgm:pt modelId="{925F5491-DC8B-4263-BA60-AF4D39AA3351}" type="pres">
      <dgm:prSet presAssocID="{8433ECF7-1655-410E-874D-89C4B23136FE}" presName="hierRoot4" presStyleCnt="0"/>
      <dgm:spPr/>
      <dgm:t>
        <a:bodyPr/>
        <a:lstStyle/>
        <a:p>
          <a:endParaRPr lang="ru-RU"/>
        </a:p>
      </dgm:t>
    </dgm:pt>
    <dgm:pt modelId="{BC86C6A8-5C36-4EAD-A1AA-CAD761D9A5BE}" type="pres">
      <dgm:prSet presAssocID="{8433ECF7-1655-410E-874D-89C4B23136FE}" presName="composite4" presStyleCnt="0"/>
      <dgm:spPr/>
      <dgm:t>
        <a:bodyPr/>
        <a:lstStyle/>
        <a:p>
          <a:endParaRPr lang="ru-RU"/>
        </a:p>
      </dgm:t>
    </dgm:pt>
    <dgm:pt modelId="{7B83D918-D114-455C-AAAD-069F8364016D}" type="pres">
      <dgm:prSet presAssocID="{8433ECF7-1655-410E-874D-89C4B23136FE}" presName="background4" presStyleLbl="node4" presStyleIdx="1" presStyleCnt="2"/>
      <dgm:spPr>
        <a:xfrm>
          <a:off x="6792399" y="3977361"/>
          <a:ext cx="1192908" cy="664346"/>
        </a:xfrm>
        <a:prstGeom prst="roundRect">
          <a:avLst>
            <a:gd name="adj" fmla="val 10000"/>
          </a:avLst>
        </a:prstGeom>
        <a:solidFill>
          <a:srgbClr val="8C7B7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EDB8809-0998-4A57-927C-C60100C8DB7F}" type="pres">
      <dgm:prSet presAssocID="{8433ECF7-1655-410E-874D-89C4B23136FE}" presName="text4" presStyleLbl="fgAcc4" presStyleIdx="1" presStyleCnt="2" custScaleX="133113" custScaleY="116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D423E5-DCB1-490F-BA05-9BCCC1E1DBF9}" type="pres">
      <dgm:prSet presAssocID="{8433ECF7-1655-410E-874D-89C4B23136FE}" presName="hierChild5" presStyleCnt="0"/>
      <dgm:spPr/>
      <dgm:t>
        <a:bodyPr/>
        <a:lstStyle/>
        <a:p>
          <a:endParaRPr lang="ru-RU"/>
        </a:p>
      </dgm:t>
    </dgm:pt>
    <dgm:pt modelId="{D59FC5B8-D916-4DD1-9D11-AAADA3D69703}" type="pres">
      <dgm:prSet presAssocID="{6DA1A63F-AA47-4B37-8068-DC6D4F63D24A}" presName="hierRoot1" presStyleCnt="0"/>
      <dgm:spPr/>
    </dgm:pt>
    <dgm:pt modelId="{753E3E60-96B7-40E9-82EE-21691251100F}" type="pres">
      <dgm:prSet presAssocID="{6DA1A63F-AA47-4B37-8068-DC6D4F63D24A}" presName="composite" presStyleCnt="0"/>
      <dgm:spPr/>
    </dgm:pt>
    <dgm:pt modelId="{3472438F-B628-4B90-8E89-43408429826E}" type="pres">
      <dgm:prSet presAssocID="{6DA1A63F-AA47-4B37-8068-DC6D4F63D24A}" presName="background" presStyleLbl="node0" presStyleIdx="1" presStyleCnt="2"/>
      <dgm:spPr>
        <a:xfrm>
          <a:off x="4045994" y="3971227"/>
          <a:ext cx="1322905" cy="1046745"/>
        </a:xfrm>
        <a:prstGeom prst="roundRect">
          <a:avLst>
            <a:gd name="adj" fmla="val 10000"/>
          </a:avLst>
        </a:prstGeom>
        <a:solidFill>
          <a:srgbClr val="D1634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F0A6C8D-36EF-4709-A372-84CC0832ED5B}" type="pres">
      <dgm:prSet presAssocID="{6DA1A63F-AA47-4B37-8068-DC6D4F63D24A}" presName="text" presStyleLbl="fgAcc0" presStyleIdx="1" presStyleCnt="2" custFlipVert="0" custScaleX="147619" custScaleY="183942" custLinFactX="-153524" custLinFactY="300000" custLinFactNeighborX="-200000" custLinFactNeighborY="340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A8FE3D-3599-4191-8315-2C5EA4D7C3D6}" type="pres">
      <dgm:prSet presAssocID="{6DA1A63F-AA47-4B37-8068-DC6D4F63D24A}" presName="hierChild2" presStyleCnt="0"/>
      <dgm:spPr/>
    </dgm:pt>
  </dgm:ptLst>
  <dgm:cxnLst>
    <dgm:cxn modelId="{8D97644C-016B-4C17-A391-3534283FEA4D}" srcId="{9493A396-E62D-4823-B531-E47245EE2859}" destId="{8433ECF7-1655-410E-874D-89C4B23136FE}" srcOrd="0" destOrd="0" parTransId="{42ADB79D-145B-45C8-A0A0-CAD765430BCC}" sibTransId="{8C254C5A-E4C3-4E8B-812F-24B04BED2DAE}"/>
    <dgm:cxn modelId="{7F959BB7-D1ED-4CF7-9A37-31B679AD9324}" type="presOf" srcId="{308A9494-2B57-4296-B62C-20F40EC5C0CA}" destId="{ED597074-3B85-472C-AE5B-60F6409FBEDF}" srcOrd="0" destOrd="0" presId="urn:microsoft.com/office/officeart/2005/8/layout/hierarchy1"/>
    <dgm:cxn modelId="{D37241A0-2EC4-4217-B8AE-838999DC842F}" srcId="{D18A9A74-611E-47C1-8446-295A119A4947}" destId="{56FB5DB8-E41F-4BA2-A76F-9D92FFCAEEF6}" srcOrd="0" destOrd="0" parTransId="{CC8C52DC-A000-4FE3-B200-B871682233FC}" sibTransId="{F8701024-C120-434C-820C-7765D7A501F8}"/>
    <dgm:cxn modelId="{AE203C3E-024E-4900-AD55-1A66FDE5A53C}" type="presOf" srcId="{AE2B827B-F3D5-43DE-AEC4-472CD93FD1C4}" destId="{A5B0F2D3-B86D-45FD-BCF5-09D1F44B4C2A}" srcOrd="0" destOrd="0" presId="urn:microsoft.com/office/officeart/2005/8/layout/hierarchy1"/>
    <dgm:cxn modelId="{5FE9C1DB-1E89-4457-B927-5E6A960D1F10}" type="presOf" srcId="{43C3F68E-37BB-406E-AB2B-705F6CD75E16}" destId="{26E1FA5E-932C-4FA7-B8E3-BC1D493BE032}" srcOrd="0" destOrd="0" presId="urn:microsoft.com/office/officeart/2005/8/layout/hierarchy1"/>
    <dgm:cxn modelId="{21AFEF56-484A-428C-9F66-8D7CB0DCC341}" type="presOf" srcId="{BDF99AA4-8AE3-45ED-B033-D15A1FBE3184}" destId="{0C074257-7034-40E1-8A41-63EE868F0CCF}" srcOrd="0" destOrd="0" presId="urn:microsoft.com/office/officeart/2005/8/layout/hierarchy1"/>
    <dgm:cxn modelId="{20DDB923-462E-4AE8-9FF5-92A06D1F3999}" srcId="{DD5EA531-6A65-4A34-AE84-206680BA1562}" destId="{B6669EC1-8B03-4C45-8DD7-06F9F2D6DD53}" srcOrd="0" destOrd="0" parTransId="{2EC2D8E4-EAC0-496F-9F98-49CA1F8B2F08}" sibTransId="{D7D3727C-862F-4E9C-87C0-FCD63B891B44}"/>
    <dgm:cxn modelId="{705B8561-490E-4324-96DF-0500518E91B1}" type="presOf" srcId="{9493A396-E62D-4823-B531-E47245EE2859}" destId="{FA465204-736C-454A-8C70-24C0ABB592CB}" srcOrd="0" destOrd="0" presId="urn:microsoft.com/office/officeart/2005/8/layout/hierarchy1"/>
    <dgm:cxn modelId="{38DF455B-ACDE-4F53-A855-72A3BF669D28}" type="presOf" srcId="{33A05971-B263-4E47-98B3-E8C6F1ADB75C}" destId="{DB6830EF-F120-4CFC-8E58-EE1ECDD74130}" srcOrd="0" destOrd="0" presId="urn:microsoft.com/office/officeart/2005/8/layout/hierarchy1"/>
    <dgm:cxn modelId="{04E9CFC1-12AD-4E9D-9220-16E0A7D6813F}" srcId="{D18A9A74-611E-47C1-8446-295A119A4947}" destId="{0AD8448B-60E6-4D17-8C9E-6DE29E0909B0}" srcOrd="1" destOrd="0" parTransId="{B3790412-F917-4EF6-AD1A-53D987C74ECD}" sibTransId="{CCCE72A4-E1C1-4964-8BF3-9B41FEEFE43A}"/>
    <dgm:cxn modelId="{610DCD30-DB4B-40EB-8605-D701933D14C5}" type="presOf" srcId="{6DA1A63F-AA47-4B37-8068-DC6D4F63D24A}" destId="{1F0A6C8D-36EF-4709-A372-84CC0832ED5B}" srcOrd="0" destOrd="0" presId="urn:microsoft.com/office/officeart/2005/8/layout/hierarchy1"/>
    <dgm:cxn modelId="{9D905484-1F4D-48B6-914B-73D787DF950F}" type="presOf" srcId="{4479C03C-6071-4232-ADEF-62D170145CB9}" destId="{70DF4D28-94CE-40D1-91CA-2E3C649798EA}" srcOrd="0" destOrd="0" presId="urn:microsoft.com/office/officeart/2005/8/layout/hierarchy1"/>
    <dgm:cxn modelId="{8571BE26-FBBA-4736-8CE8-675EBAFA0D5A}" srcId="{D18A9A74-611E-47C1-8446-295A119A4947}" destId="{2E157441-7621-4E14-98CF-0EB82A2B70AC}" srcOrd="2" destOrd="0" parTransId="{FDDD640B-2833-44B1-B393-2DD935D1B74F}" sibTransId="{87025F0C-B2DA-4763-9A7F-D7841B14E7E5}"/>
    <dgm:cxn modelId="{1A9D2865-513A-413F-BF0C-1CE903672431}" type="presOf" srcId="{C45F28D5-C2EA-4138-BF2E-7AF2172D0C16}" destId="{0DD1B7B3-AC62-4B3E-A4E8-BCABAA42925B}" srcOrd="0" destOrd="0" presId="urn:microsoft.com/office/officeart/2005/8/layout/hierarchy1"/>
    <dgm:cxn modelId="{EC74736D-4C27-492F-BC29-FCFF9794BFD7}" type="presOf" srcId="{D18A9A74-611E-47C1-8446-295A119A4947}" destId="{32DD2B0A-3B51-4632-903D-337ED527002A}" srcOrd="0" destOrd="0" presId="urn:microsoft.com/office/officeart/2005/8/layout/hierarchy1"/>
    <dgm:cxn modelId="{B13EFCA0-7FDF-4783-9922-4A32A42F7B3F}" type="presOf" srcId="{2EC2D8E4-EAC0-496F-9F98-49CA1F8B2F08}" destId="{FD304CBC-095F-4019-8670-7AACACE420DE}" srcOrd="0" destOrd="0" presId="urn:microsoft.com/office/officeart/2005/8/layout/hierarchy1"/>
    <dgm:cxn modelId="{25BDA995-C0FC-4FCC-974D-5AC4F8A17816}" srcId="{D18A9A74-611E-47C1-8446-295A119A4947}" destId="{43C3F68E-37BB-406E-AB2B-705F6CD75E16}" srcOrd="4" destOrd="0" parTransId="{3350DDDA-023C-47AE-A15B-12081E4AAA50}" sibTransId="{5DD15435-AB3E-4C8A-A005-DA74A6ED8D62}"/>
    <dgm:cxn modelId="{B17DE87B-C8AE-4A1C-80DF-470A5EA85840}" srcId="{4479C03C-6071-4232-ADEF-62D170145CB9}" destId="{6DA1A63F-AA47-4B37-8068-DC6D4F63D24A}" srcOrd="1" destOrd="0" parTransId="{5EBDEABA-F33F-400D-8DFE-2CC5CD59C3D8}" sibTransId="{BFFA9B81-AC40-44EB-A3AB-925659FE7FBB}"/>
    <dgm:cxn modelId="{C8294AF9-66A0-474F-9ED6-653A06A5246F}" type="presOf" srcId="{CC8C52DC-A000-4FE3-B200-B871682233FC}" destId="{6522557D-C4C8-494A-9A5C-EADFC237F30E}" srcOrd="0" destOrd="0" presId="urn:microsoft.com/office/officeart/2005/8/layout/hierarchy1"/>
    <dgm:cxn modelId="{345E6AFF-6117-4168-A397-67767246B68F}" type="presOf" srcId="{9BBF3C27-A6C8-4DE6-BE3A-FDFF21F7D2B7}" destId="{DF6C16D6-FA33-4D95-8312-6B2AEEBFA2E8}" srcOrd="0" destOrd="0" presId="urn:microsoft.com/office/officeart/2005/8/layout/hierarchy1"/>
    <dgm:cxn modelId="{9E346676-82C3-490A-8814-2C07A4DA9FF8}" type="presOf" srcId="{2E157441-7621-4E14-98CF-0EB82A2B70AC}" destId="{E3F4AABD-3E57-4002-8D8E-DCCB2A0AA1E0}" srcOrd="0" destOrd="0" presId="urn:microsoft.com/office/officeart/2005/8/layout/hierarchy1"/>
    <dgm:cxn modelId="{37A2185D-7861-4FAF-BE21-B9CBD37DD18B}" type="presOf" srcId="{8433ECF7-1655-410E-874D-89C4B23136FE}" destId="{BEDB8809-0998-4A57-927C-C60100C8DB7F}" srcOrd="0" destOrd="0" presId="urn:microsoft.com/office/officeart/2005/8/layout/hierarchy1"/>
    <dgm:cxn modelId="{CC93718B-1DA1-440C-91A4-18257B7EEEE0}" srcId="{D18A9A74-611E-47C1-8446-295A119A4947}" destId="{DD5EA531-6A65-4A34-AE84-206680BA1562}" srcOrd="3" destOrd="0" parTransId="{AE2B827B-F3D5-43DE-AEC4-472CD93FD1C4}" sibTransId="{DD6572D2-7337-48C2-BB71-D615EA8774A3}"/>
    <dgm:cxn modelId="{645D8F87-3B1C-4BE4-AB9D-808D88D971AF}" srcId="{4479C03C-6071-4232-ADEF-62D170145CB9}" destId="{D18A9A74-611E-47C1-8446-295A119A4947}" srcOrd="0" destOrd="0" parTransId="{EC75489F-6A6A-41E2-B714-D3F9372052D0}" sibTransId="{67EE3EDF-17C8-4C70-AF59-3AF8820398B9}"/>
    <dgm:cxn modelId="{50F464F0-E150-472B-8162-3413D744676B}" type="presOf" srcId="{10EB38EB-D9C4-449D-BCD0-C81A282A99B8}" destId="{E91924C8-1552-4F94-9960-07FE9A9A1EE3}" srcOrd="0" destOrd="0" presId="urn:microsoft.com/office/officeart/2005/8/layout/hierarchy1"/>
    <dgm:cxn modelId="{9E7B79F5-BEA7-42E5-8C1A-CFDC60777A37}" type="presOf" srcId="{DD5EA531-6A65-4A34-AE84-206680BA1562}" destId="{5C5B8A1F-24E2-4FE4-83AE-CD0E3DE86C34}" srcOrd="0" destOrd="0" presId="urn:microsoft.com/office/officeart/2005/8/layout/hierarchy1"/>
    <dgm:cxn modelId="{8426B997-9349-443A-A261-3954F5AEEB15}" srcId="{56FB5DB8-E41F-4BA2-A76F-9D92FFCAEEF6}" destId="{C45F28D5-C2EA-4138-BF2E-7AF2172D0C16}" srcOrd="0" destOrd="0" parTransId="{1552089E-7479-41ED-B686-0609D5CCE17B}" sibTransId="{682898D7-CE47-4CA1-9770-C9EDCC3F16A9}"/>
    <dgm:cxn modelId="{2C738309-4845-43D8-96EA-17F50D74B59A}" type="presOf" srcId="{B3790412-F917-4EF6-AD1A-53D987C74ECD}" destId="{F3F3FD76-A671-4C82-AF4D-99775B38583C}" srcOrd="0" destOrd="0" presId="urn:microsoft.com/office/officeart/2005/8/layout/hierarchy1"/>
    <dgm:cxn modelId="{F9305FE2-8D3A-49C2-9264-8C02419DA79D}" type="presOf" srcId="{877DA12A-81B8-4282-B71C-AE847E85BD9F}" destId="{F277917E-D94C-4721-8D3A-C3A2E46BA109}" srcOrd="0" destOrd="0" presId="urn:microsoft.com/office/officeart/2005/8/layout/hierarchy1"/>
    <dgm:cxn modelId="{CCE43045-BB69-4428-8938-2AB0A85CAB6E}" type="presOf" srcId="{3350DDDA-023C-47AE-A15B-12081E4AAA50}" destId="{805A2C05-E498-46F0-9A34-2E810C9D8A50}" srcOrd="0" destOrd="0" presId="urn:microsoft.com/office/officeart/2005/8/layout/hierarchy1"/>
    <dgm:cxn modelId="{3EDF4FCF-6732-4CFD-BBBC-6ABEB824780C}" type="presOf" srcId="{8F7138D3-FDB3-4641-967E-5462F1017F30}" destId="{BFCFA1A7-5800-4B6C-BDF7-936CCE2B664D}" srcOrd="0" destOrd="0" presId="urn:microsoft.com/office/officeart/2005/8/layout/hierarchy1"/>
    <dgm:cxn modelId="{8183C5F2-2006-4B34-AC08-48E4E17EE2FA}" type="presOf" srcId="{B6669EC1-8B03-4C45-8DD7-06F9F2D6DD53}" destId="{7183A324-7507-4DBB-98E7-3B2930F4BC61}" srcOrd="0" destOrd="0" presId="urn:microsoft.com/office/officeart/2005/8/layout/hierarchy1"/>
    <dgm:cxn modelId="{303D2A2C-D6F3-46EA-A0F4-F567ABB9E1DE}" type="presOf" srcId="{0AD8448B-60E6-4D17-8C9E-6DE29E0909B0}" destId="{A4DEE7B7-88BE-4199-B163-C96995F73065}" srcOrd="0" destOrd="0" presId="urn:microsoft.com/office/officeart/2005/8/layout/hierarchy1"/>
    <dgm:cxn modelId="{DF507DD8-E9B8-4741-8FE6-77FB52828BCA}" type="presOf" srcId="{2525F693-6FC6-4965-BE60-74CEC8D4B6BD}" destId="{40BEF7BF-2476-4DA9-A1E5-57A30BDF7520}" srcOrd="0" destOrd="0" presId="urn:microsoft.com/office/officeart/2005/8/layout/hierarchy1"/>
    <dgm:cxn modelId="{08EB22A2-F135-4465-BFE6-9565F9FC8980}" srcId="{B6669EC1-8B03-4C45-8DD7-06F9F2D6DD53}" destId="{9BBF3C27-A6C8-4DE6-BE3A-FDFF21F7D2B7}" srcOrd="0" destOrd="0" parTransId="{2525F693-6FC6-4965-BE60-74CEC8D4B6BD}" sibTransId="{6A826E11-62E0-48F8-91E3-A4E28B608FB3}"/>
    <dgm:cxn modelId="{8AE4BB2F-E315-480F-A894-76C4DFD9961D}" type="presOf" srcId="{FDDD640B-2833-44B1-B393-2DD935D1B74F}" destId="{7552BDA1-82BA-4F8B-A29C-EFA33A3CDDC8}" srcOrd="0" destOrd="0" presId="urn:microsoft.com/office/officeart/2005/8/layout/hierarchy1"/>
    <dgm:cxn modelId="{83FB68F5-8D73-4E29-8A41-97C3B7DE2C66}" srcId="{2E157441-7621-4E14-98CF-0EB82A2B70AC}" destId="{33A05971-B263-4E47-98B3-E8C6F1ADB75C}" srcOrd="0" destOrd="0" parTransId="{8F7138D3-FDB3-4641-967E-5462F1017F30}" sibTransId="{B02A9EF7-91D9-48E4-B051-37AB00661EB3}"/>
    <dgm:cxn modelId="{AB588806-89AF-43D4-8B69-73370B2EAAF1}" type="presOf" srcId="{42ADB79D-145B-45C8-A0A0-CAD765430BCC}" destId="{F43DD2A9-1530-4FAD-A79B-266F90E6B15A}" srcOrd="0" destOrd="0" presId="urn:microsoft.com/office/officeart/2005/8/layout/hierarchy1"/>
    <dgm:cxn modelId="{776CCD91-D320-4753-A6A9-E57E7102EA74}" type="presOf" srcId="{1552089E-7479-41ED-B686-0609D5CCE17B}" destId="{2797DD45-6DE8-4ABA-A992-26EAC9FEF62D}" srcOrd="0" destOrd="0" presId="urn:microsoft.com/office/officeart/2005/8/layout/hierarchy1"/>
    <dgm:cxn modelId="{C0DD1D5C-865E-4BE1-A9D4-0BE54DFEC20F}" srcId="{43C3F68E-37BB-406E-AB2B-705F6CD75E16}" destId="{9493A396-E62D-4823-B531-E47245EE2859}" srcOrd="0" destOrd="0" parTransId="{BDF99AA4-8AE3-45ED-B033-D15A1FBE3184}" sibTransId="{3ABF5873-A110-42DE-A3C3-4C01492C6E51}"/>
    <dgm:cxn modelId="{0C911B01-E0B2-4583-96F1-B4295B74E98C}" type="presOf" srcId="{666C3A12-352D-462B-8C06-739F752115FD}" destId="{94C12076-FA8C-4E28-B476-9A1DED88F71B}" srcOrd="0" destOrd="0" presId="urn:microsoft.com/office/officeart/2005/8/layout/hierarchy1"/>
    <dgm:cxn modelId="{C64B0B7F-DCC4-4906-8A22-D80A867DBEF1}" type="presOf" srcId="{56FB5DB8-E41F-4BA2-A76F-9D92FFCAEEF6}" destId="{0345F5BC-3B5A-459C-B477-683861CF4F31}" srcOrd="0" destOrd="0" presId="urn:microsoft.com/office/officeart/2005/8/layout/hierarchy1"/>
    <dgm:cxn modelId="{D8CF1D69-B0C9-4B17-86B6-A06E47201E46}" srcId="{56FB5DB8-E41F-4BA2-A76F-9D92FFCAEEF6}" destId="{10EB38EB-D9C4-449D-BCD0-C81A282A99B8}" srcOrd="2" destOrd="0" parTransId="{308A9494-2B57-4296-B62C-20F40EC5C0CA}" sibTransId="{0E04B52A-34B9-45B7-B626-D45D4B17074D}"/>
    <dgm:cxn modelId="{0C7C4730-5983-46AB-BEDB-FCE0C913BB7F}" srcId="{56FB5DB8-E41F-4BA2-A76F-9D92FFCAEEF6}" destId="{666C3A12-352D-462B-8C06-739F752115FD}" srcOrd="1" destOrd="0" parTransId="{877DA12A-81B8-4282-B71C-AE847E85BD9F}" sibTransId="{DC751462-7EA9-43F3-9B00-14134E337A26}"/>
    <dgm:cxn modelId="{4D7FC476-5927-4EAF-A145-910AA280EFBE}" type="presParOf" srcId="{70DF4D28-94CE-40D1-91CA-2E3C649798EA}" destId="{C3E42108-712D-4E1F-BE28-1B5BC4E503B0}" srcOrd="0" destOrd="0" presId="urn:microsoft.com/office/officeart/2005/8/layout/hierarchy1"/>
    <dgm:cxn modelId="{19D5D15E-EA13-4FEE-841E-4C5A6F8ADC0F}" type="presParOf" srcId="{C3E42108-712D-4E1F-BE28-1B5BC4E503B0}" destId="{8E8B75E3-2832-4681-AC1F-72B7CCB9B0A5}" srcOrd="0" destOrd="0" presId="urn:microsoft.com/office/officeart/2005/8/layout/hierarchy1"/>
    <dgm:cxn modelId="{ED66D9C2-BC12-4B6A-B625-301816745DE9}" type="presParOf" srcId="{8E8B75E3-2832-4681-AC1F-72B7CCB9B0A5}" destId="{ED33892B-C10C-41FB-B660-8315732E8470}" srcOrd="0" destOrd="0" presId="urn:microsoft.com/office/officeart/2005/8/layout/hierarchy1"/>
    <dgm:cxn modelId="{F9A61660-7478-409B-96CA-B93A25BBC4FE}" type="presParOf" srcId="{8E8B75E3-2832-4681-AC1F-72B7CCB9B0A5}" destId="{32DD2B0A-3B51-4632-903D-337ED527002A}" srcOrd="1" destOrd="0" presId="urn:microsoft.com/office/officeart/2005/8/layout/hierarchy1"/>
    <dgm:cxn modelId="{AD486AF5-5199-43DF-B868-DDC995BF0F64}" type="presParOf" srcId="{C3E42108-712D-4E1F-BE28-1B5BC4E503B0}" destId="{5A07AF12-7B81-433A-A9D6-8BBC324E15C7}" srcOrd="1" destOrd="0" presId="urn:microsoft.com/office/officeart/2005/8/layout/hierarchy1"/>
    <dgm:cxn modelId="{81DFDC58-7F1E-4E1E-8F56-D91CA7AF7204}" type="presParOf" srcId="{5A07AF12-7B81-433A-A9D6-8BBC324E15C7}" destId="{6522557D-C4C8-494A-9A5C-EADFC237F30E}" srcOrd="0" destOrd="0" presId="urn:microsoft.com/office/officeart/2005/8/layout/hierarchy1"/>
    <dgm:cxn modelId="{11AA92F3-A47A-4396-B935-722E59E41402}" type="presParOf" srcId="{5A07AF12-7B81-433A-A9D6-8BBC324E15C7}" destId="{FCA0A6BA-0963-4C91-B8BB-9C568A8D54F4}" srcOrd="1" destOrd="0" presId="urn:microsoft.com/office/officeart/2005/8/layout/hierarchy1"/>
    <dgm:cxn modelId="{F6D03ACB-D843-4A89-A6FB-D8AAEC01683A}" type="presParOf" srcId="{FCA0A6BA-0963-4C91-B8BB-9C568A8D54F4}" destId="{7716C344-FA12-4D5A-A0DD-D4C35A41927A}" srcOrd="0" destOrd="0" presId="urn:microsoft.com/office/officeart/2005/8/layout/hierarchy1"/>
    <dgm:cxn modelId="{3C4FE3AD-533F-4FF1-BFAD-2F07C09CFB73}" type="presParOf" srcId="{7716C344-FA12-4D5A-A0DD-D4C35A41927A}" destId="{7D306368-7F3E-438A-9520-F7CECC5AE6AA}" srcOrd="0" destOrd="0" presId="urn:microsoft.com/office/officeart/2005/8/layout/hierarchy1"/>
    <dgm:cxn modelId="{A4543CFA-43BC-41CA-A16F-AE8B202D5CDA}" type="presParOf" srcId="{7716C344-FA12-4D5A-A0DD-D4C35A41927A}" destId="{0345F5BC-3B5A-459C-B477-683861CF4F31}" srcOrd="1" destOrd="0" presId="urn:microsoft.com/office/officeart/2005/8/layout/hierarchy1"/>
    <dgm:cxn modelId="{8D3EBEB9-D026-49AC-A483-A3A018616A79}" type="presParOf" srcId="{FCA0A6BA-0963-4C91-B8BB-9C568A8D54F4}" destId="{869819CB-949C-4EE2-826F-E42DA6409ED8}" srcOrd="1" destOrd="0" presId="urn:microsoft.com/office/officeart/2005/8/layout/hierarchy1"/>
    <dgm:cxn modelId="{794E6D35-B567-418C-9409-3FFAB032F309}" type="presParOf" srcId="{869819CB-949C-4EE2-826F-E42DA6409ED8}" destId="{2797DD45-6DE8-4ABA-A992-26EAC9FEF62D}" srcOrd="0" destOrd="0" presId="urn:microsoft.com/office/officeart/2005/8/layout/hierarchy1"/>
    <dgm:cxn modelId="{7C554E42-9EDD-41B6-8350-C62AF17F5BDB}" type="presParOf" srcId="{869819CB-949C-4EE2-826F-E42DA6409ED8}" destId="{15EF52EA-D53D-46D7-AE4C-9B052137D9B4}" srcOrd="1" destOrd="0" presId="urn:microsoft.com/office/officeart/2005/8/layout/hierarchy1"/>
    <dgm:cxn modelId="{656A2E05-7620-470F-B8F4-B40EB2373EA5}" type="presParOf" srcId="{15EF52EA-D53D-46D7-AE4C-9B052137D9B4}" destId="{C74A5E09-F5A0-4851-8CDF-97C9D04F7C64}" srcOrd="0" destOrd="0" presId="urn:microsoft.com/office/officeart/2005/8/layout/hierarchy1"/>
    <dgm:cxn modelId="{99E85BE6-A5AF-44ED-A4D2-AF7BED66EBA1}" type="presParOf" srcId="{C74A5E09-F5A0-4851-8CDF-97C9D04F7C64}" destId="{4CCD45AD-1F25-40FB-BD12-E31CA2F31BA9}" srcOrd="0" destOrd="0" presId="urn:microsoft.com/office/officeart/2005/8/layout/hierarchy1"/>
    <dgm:cxn modelId="{60B16931-2062-48DA-BACD-051762E8BF05}" type="presParOf" srcId="{C74A5E09-F5A0-4851-8CDF-97C9D04F7C64}" destId="{0DD1B7B3-AC62-4B3E-A4E8-BCABAA42925B}" srcOrd="1" destOrd="0" presId="urn:microsoft.com/office/officeart/2005/8/layout/hierarchy1"/>
    <dgm:cxn modelId="{2D54C531-3ACF-42B3-B4A4-D4854F906802}" type="presParOf" srcId="{15EF52EA-D53D-46D7-AE4C-9B052137D9B4}" destId="{C672DCDB-53BE-4976-B670-38CC2098386C}" srcOrd="1" destOrd="0" presId="urn:microsoft.com/office/officeart/2005/8/layout/hierarchy1"/>
    <dgm:cxn modelId="{28D05C16-5575-4AA9-8A74-5E08361034B8}" type="presParOf" srcId="{869819CB-949C-4EE2-826F-E42DA6409ED8}" destId="{F277917E-D94C-4721-8D3A-C3A2E46BA109}" srcOrd="2" destOrd="0" presId="urn:microsoft.com/office/officeart/2005/8/layout/hierarchy1"/>
    <dgm:cxn modelId="{FBB8E7B4-610C-44CE-96CC-7A691E3A0AA2}" type="presParOf" srcId="{869819CB-949C-4EE2-826F-E42DA6409ED8}" destId="{2AC67115-DBF6-4B74-A12D-F591F3F56ED1}" srcOrd="3" destOrd="0" presId="urn:microsoft.com/office/officeart/2005/8/layout/hierarchy1"/>
    <dgm:cxn modelId="{14878D31-9792-4E8A-B513-189EA2F6153F}" type="presParOf" srcId="{2AC67115-DBF6-4B74-A12D-F591F3F56ED1}" destId="{C7C3B907-8BF8-4CA9-98B5-0868454AC0F4}" srcOrd="0" destOrd="0" presId="urn:microsoft.com/office/officeart/2005/8/layout/hierarchy1"/>
    <dgm:cxn modelId="{7E6CA89F-2F4E-4D6E-88D7-27294C92F31B}" type="presParOf" srcId="{C7C3B907-8BF8-4CA9-98B5-0868454AC0F4}" destId="{72C88577-649B-4A49-B6D4-7725FEA47B68}" srcOrd="0" destOrd="0" presId="urn:microsoft.com/office/officeart/2005/8/layout/hierarchy1"/>
    <dgm:cxn modelId="{40AC1B20-AEFF-4A2E-AB38-6A4E6C80FFD6}" type="presParOf" srcId="{C7C3B907-8BF8-4CA9-98B5-0868454AC0F4}" destId="{94C12076-FA8C-4E28-B476-9A1DED88F71B}" srcOrd="1" destOrd="0" presId="urn:microsoft.com/office/officeart/2005/8/layout/hierarchy1"/>
    <dgm:cxn modelId="{0C93F49C-BFB6-4372-B7AD-066B7D40A632}" type="presParOf" srcId="{2AC67115-DBF6-4B74-A12D-F591F3F56ED1}" destId="{5EB73D83-1540-42B4-A8CD-B33B59289C32}" srcOrd="1" destOrd="0" presId="urn:microsoft.com/office/officeart/2005/8/layout/hierarchy1"/>
    <dgm:cxn modelId="{F661FFB7-340F-4A9D-9E06-A93B20454B3B}" type="presParOf" srcId="{869819CB-949C-4EE2-826F-E42DA6409ED8}" destId="{ED597074-3B85-472C-AE5B-60F6409FBEDF}" srcOrd="4" destOrd="0" presId="urn:microsoft.com/office/officeart/2005/8/layout/hierarchy1"/>
    <dgm:cxn modelId="{7D1F8F0F-5283-421C-9B8B-7E382FB40C15}" type="presParOf" srcId="{869819CB-949C-4EE2-826F-E42DA6409ED8}" destId="{F025F3B7-DA96-4E47-80D2-AC63CB1A5BD6}" srcOrd="5" destOrd="0" presId="urn:microsoft.com/office/officeart/2005/8/layout/hierarchy1"/>
    <dgm:cxn modelId="{D9625F73-A2DE-4558-B3F3-FF803894786D}" type="presParOf" srcId="{F025F3B7-DA96-4E47-80D2-AC63CB1A5BD6}" destId="{88A60E12-13EB-424B-AAC1-7910810031A0}" srcOrd="0" destOrd="0" presId="urn:microsoft.com/office/officeart/2005/8/layout/hierarchy1"/>
    <dgm:cxn modelId="{7EEACD64-78DE-497B-9FC4-A8AE9DFC0188}" type="presParOf" srcId="{88A60E12-13EB-424B-AAC1-7910810031A0}" destId="{BCDF6CF9-A38D-45C7-93F7-5BC167328C6C}" srcOrd="0" destOrd="0" presId="urn:microsoft.com/office/officeart/2005/8/layout/hierarchy1"/>
    <dgm:cxn modelId="{08AE0EB8-FDE5-4600-849D-C090D7F67FBD}" type="presParOf" srcId="{88A60E12-13EB-424B-AAC1-7910810031A0}" destId="{E91924C8-1552-4F94-9960-07FE9A9A1EE3}" srcOrd="1" destOrd="0" presId="urn:microsoft.com/office/officeart/2005/8/layout/hierarchy1"/>
    <dgm:cxn modelId="{9F1995E9-120A-4969-8BA7-A497FCD9E39A}" type="presParOf" srcId="{F025F3B7-DA96-4E47-80D2-AC63CB1A5BD6}" destId="{77B75565-B563-405D-8154-E15EF43C1AD7}" srcOrd="1" destOrd="0" presId="urn:microsoft.com/office/officeart/2005/8/layout/hierarchy1"/>
    <dgm:cxn modelId="{5F3C98AC-B05F-4177-93DB-D70731C6C372}" type="presParOf" srcId="{5A07AF12-7B81-433A-A9D6-8BBC324E15C7}" destId="{F3F3FD76-A671-4C82-AF4D-99775B38583C}" srcOrd="2" destOrd="0" presId="urn:microsoft.com/office/officeart/2005/8/layout/hierarchy1"/>
    <dgm:cxn modelId="{4B09AB7F-F9C7-4FB1-84D6-5FA165BD61EF}" type="presParOf" srcId="{5A07AF12-7B81-433A-A9D6-8BBC324E15C7}" destId="{2CB76276-675D-4E0E-8FD8-6A4CD4DFC269}" srcOrd="3" destOrd="0" presId="urn:microsoft.com/office/officeart/2005/8/layout/hierarchy1"/>
    <dgm:cxn modelId="{0FAA76C8-24B8-4F50-A325-E25A196DD916}" type="presParOf" srcId="{2CB76276-675D-4E0E-8FD8-6A4CD4DFC269}" destId="{44FC2252-E339-4842-9ED1-8D1C445DD805}" srcOrd="0" destOrd="0" presId="urn:microsoft.com/office/officeart/2005/8/layout/hierarchy1"/>
    <dgm:cxn modelId="{1C7F31AE-0334-4588-829E-BBB6353321DA}" type="presParOf" srcId="{44FC2252-E339-4842-9ED1-8D1C445DD805}" destId="{75ED2287-08FC-4ABC-838B-57906F144477}" srcOrd="0" destOrd="0" presId="urn:microsoft.com/office/officeart/2005/8/layout/hierarchy1"/>
    <dgm:cxn modelId="{0C6CCA1B-7454-47A2-A3C1-107AF1AEE556}" type="presParOf" srcId="{44FC2252-E339-4842-9ED1-8D1C445DD805}" destId="{A4DEE7B7-88BE-4199-B163-C96995F73065}" srcOrd="1" destOrd="0" presId="urn:microsoft.com/office/officeart/2005/8/layout/hierarchy1"/>
    <dgm:cxn modelId="{F42EDE73-C75F-4E28-B03D-AF35940597DC}" type="presParOf" srcId="{2CB76276-675D-4E0E-8FD8-6A4CD4DFC269}" destId="{35AFC5DD-F366-463A-88D5-AF953DC65EFB}" srcOrd="1" destOrd="0" presId="urn:microsoft.com/office/officeart/2005/8/layout/hierarchy1"/>
    <dgm:cxn modelId="{A8AC0125-034C-499D-B341-6CC3B8B0961A}" type="presParOf" srcId="{5A07AF12-7B81-433A-A9D6-8BBC324E15C7}" destId="{7552BDA1-82BA-4F8B-A29C-EFA33A3CDDC8}" srcOrd="4" destOrd="0" presId="urn:microsoft.com/office/officeart/2005/8/layout/hierarchy1"/>
    <dgm:cxn modelId="{173FD6F6-4FE5-4514-8E0E-AC7CDB2121C0}" type="presParOf" srcId="{5A07AF12-7B81-433A-A9D6-8BBC324E15C7}" destId="{7A3BEAC7-FF9C-4250-9041-9B6333AB1F95}" srcOrd="5" destOrd="0" presId="urn:microsoft.com/office/officeart/2005/8/layout/hierarchy1"/>
    <dgm:cxn modelId="{88574DC1-F2CE-48AC-B2B0-01208431DD00}" type="presParOf" srcId="{7A3BEAC7-FF9C-4250-9041-9B6333AB1F95}" destId="{AA4F4919-D71A-49F3-BDB6-F6C96817EEB1}" srcOrd="0" destOrd="0" presId="urn:microsoft.com/office/officeart/2005/8/layout/hierarchy1"/>
    <dgm:cxn modelId="{73905E08-1051-4058-BA19-21BE02C6E0AD}" type="presParOf" srcId="{AA4F4919-D71A-49F3-BDB6-F6C96817EEB1}" destId="{C4A91496-9DCC-4F89-80D4-B8D285A35157}" srcOrd="0" destOrd="0" presId="urn:microsoft.com/office/officeart/2005/8/layout/hierarchy1"/>
    <dgm:cxn modelId="{4B8BF2DE-D9F4-48D2-A153-F2CD0CE213A5}" type="presParOf" srcId="{AA4F4919-D71A-49F3-BDB6-F6C96817EEB1}" destId="{E3F4AABD-3E57-4002-8D8E-DCCB2A0AA1E0}" srcOrd="1" destOrd="0" presId="urn:microsoft.com/office/officeart/2005/8/layout/hierarchy1"/>
    <dgm:cxn modelId="{E5537F89-1E7B-402F-8C14-D9A84BC752D2}" type="presParOf" srcId="{7A3BEAC7-FF9C-4250-9041-9B6333AB1F95}" destId="{E93004F0-7CA4-4739-95AA-484E7248FAFB}" srcOrd="1" destOrd="0" presId="urn:microsoft.com/office/officeart/2005/8/layout/hierarchy1"/>
    <dgm:cxn modelId="{8266A7C2-214E-4C4B-90F7-2CAB05A721CA}" type="presParOf" srcId="{E93004F0-7CA4-4739-95AA-484E7248FAFB}" destId="{BFCFA1A7-5800-4B6C-BDF7-936CCE2B664D}" srcOrd="0" destOrd="0" presId="urn:microsoft.com/office/officeart/2005/8/layout/hierarchy1"/>
    <dgm:cxn modelId="{F446B903-353B-4AEA-9669-61F45224D8BE}" type="presParOf" srcId="{E93004F0-7CA4-4739-95AA-484E7248FAFB}" destId="{B890A0C0-D8D1-4EA9-8E6F-6A6E7513BF65}" srcOrd="1" destOrd="0" presId="urn:microsoft.com/office/officeart/2005/8/layout/hierarchy1"/>
    <dgm:cxn modelId="{A3031D91-2D7C-4D62-94C5-B2F0F8039C74}" type="presParOf" srcId="{B890A0C0-D8D1-4EA9-8E6F-6A6E7513BF65}" destId="{3B3FDE92-F91E-4457-8D30-D3377CADCA87}" srcOrd="0" destOrd="0" presId="urn:microsoft.com/office/officeart/2005/8/layout/hierarchy1"/>
    <dgm:cxn modelId="{91961CF6-4966-4063-AB18-C5267BE73F5F}" type="presParOf" srcId="{3B3FDE92-F91E-4457-8D30-D3377CADCA87}" destId="{EB37C074-07BA-4A17-9839-F560F32925B8}" srcOrd="0" destOrd="0" presId="urn:microsoft.com/office/officeart/2005/8/layout/hierarchy1"/>
    <dgm:cxn modelId="{70E71EC9-7D2B-45B5-94E1-BE97288C0A03}" type="presParOf" srcId="{3B3FDE92-F91E-4457-8D30-D3377CADCA87}" destId="{DB6830EF-F120-4CFC-8E58-EE1ECDD74130}" srcOrd="1" destOrd="0" presId="urn:microsoft.com/office/officeart/2005/8/layout/hierarchy1"/>
    <dgm:cxn modelId="{8269AEC2-6786-47FE-9C1B-D74C177507F6}" type="presParOf" srcId="{B890A0C0-D8D1-4EA9-8E6F-6A6E7513BF65}" destId="{9B472E9E-7BB8-46D4-9954-D39D5C726563}" srcOrd="1" destOrd="0" presId="urn:microsoft.com/office/officeart/2005/8/layout/hierarchy1"/>
    <dgm:cxn modelId="{0C55F7C3-142F-49FB-A4E4-D5F92226156A}" type="presParOf" srcId="{5A07AF12-7B81-433A-A9D6-8BBC324E15C7}" destId="{A5B0F2D3-B86D-45FD-BCF5-09D1F44B4C2A}" srcOrd="6" destOrd="0" presId="urn:microsoft.com/office/officeart/2005/8/layout/hierarchy1"/>
    <dgm:cxn modelId="{7A49A622-3794-4EDF-A372-FF06E8FB7926}" type="presParOf" srcId="{5A07AF12-7B81-433A-A9D6-8BBC324E15C7}" destId="{93325EC8-8129-47A6-A370-80CADBBCC1D9}" srcOrd="7" destOrd="0" presId="urn:microsoft.com/office/officeart/2005/8/layout/hierarchy1"/>
    <dgm:cxn modelId="{9011DDF0-F5A7-4C2A-A1AD-9B17D7891260}" type="presParOf" srcId="{93325EC8-8129-47A6-A370-80CADBBCC1D9}" destId="{87385EA6-00F9-4DA3-B0D0-5DCF8A121256}" srcOrd="0" destOrd="0" presId="urn:microsoft.com/office/officeart/2005/8/layout/hierarchy1"/>
    <dgm:cxn modelId="{915534B4-F8F8-4C1F-9BDC-1AC2A7D754D5}" type="presParOf" srcId="{87385EA6-00F9-4DA3-B0D0-5DCF8A121256}" destId="{C00F1AB3-FD1E-4A58-8AB2-91174991F666}" srcOrd="0" destOrd="0" presId="urn:microsoft.com/office/officeart/2005/8/layout/hierarchy1"/>
    <dgm:cxn modelId="{93A2E2BC-4368-4A17-97E0-9E08946C0345}" type="presParOf" srcId="{87385EA6-00F9-4DA3-B0D0-5DCF8A121256}" destId="{5C5B8A1F-24E2-4FE4-83AE-CD0E3DE86C34}" srcOrd="1" destOrd="0" presId="urn:microsoft.com/office/officeart/2005/8/layout/hierarchy1"/>
    <dgm:cxn modelId="{203D0FF6-621D-4ED7-886C-4A4652D0BACC}" type="presParOf" srcId="{93325EC8-8129-47A6-A370-80CADBBCC1D9}" destId="{C282B359-B448-4ED5-B4F9-12EAD4B7A20F}" srcOrd="1" destOrd="0" presId="urn:microsoft.com/office/officeart/2005/8/layout/hierarchy1"/>
    <dgm:cxn modelId="{25A6DCBF-1BD8-4D7C-BAA2-8B1AF098B827}" type="presParOf" srcId="{C282B359-B448-4ED5-B4F9-12EAD4B7A20F}" destId="{FD304CBC-095F-4019-8670-7AACACE420DE}" srcOrd="0" destOrd="0" presId="urn:microsoft.com/office/officeart/2005/8/layout/hierarchy1"/>
    <dgm:cxn modelId="{A2099487-EBED-40B9-8C55-18C58E5DFA57}" type="presParOf" srcId="{C282B359-B448-4ED5-B4F9-12EAD4B7A20F}" destId="{37A2D0AB-6BAE-48BE-9994-0DF7AE5FF550}" srcOrd="1" destOrd="0" presId="urn:microsoft.com/office/officeart/2005/8/layout/hierarchy1"/>
    <dgm:cxn modelId="{68905DCE-26F0-4710-A53A-903D7297E1C8}" type="presParOf" srcId="{37A2D0AB-6BAE-48BE-9994-0DF7AE5FF550}" destId="{B71E347C-7A96-463E-8FD6-8E9B0C48482A}" srcOrd="0" destOrd="0" presId="urn:microsoft.com/office/officeart/2005/8/layout/hierarchy1"/>
    <dgm:cxn modelId="{419C8159-80DE-42EC-A11D-1AF27E8666FC}" type="presParOf" srcId="{B71E347C-7A96-463E-8FD6-8E9B0C48482A}" destId="{6ED87670-613E-4E06-B3FB-657C63FF16A5}" srcOrd="0" destOrd="0" presId="urn:microsoft.com/office/officeart/2005/8/layout/hierarchy1"/>
    <dgm:cxn modelId="{B4697B99-E522-4324-9179-C9E9D9DA6726}" type="presParOf" srcId="{B71E347C-7A96-463E-8FD6-8E9B0C48482A}" destId="{7183A324-7507-4DBB-98E7-3B2930F4BC61}" srcOrd="1" destOrd="0" presId="urn:microsoft.com/office/officeart/2005/8/layout/hierarchy1"/>
    <dgm:cxn modelId="{18648685-3316-4886-BE61-F0F670522542}" type="presParOf" srcId="{37A2D0AB-6BAE-48BE-9994-0DF7AE5FF550}" destId="{5F673BA9-8D83-458B-BD40-9D364D5F5953}" srcOrd="1" destOrd="0" presId="urn:microsoft.com/office/officeart/2005/8/layout/hierarchy1"/>
    <dgm:cxn modelId="{1D64541E-1634-47C0-BFB5-E0B86481BF9D}" type="presParOf" srcId="{5F673BA9-8D83-458B-BD40-9D364D5F5953}" destId="{40BEF7BF-2476-4DA9-A1E5-57A30BDF7520}" srcOrd="0" destOrd="0" presId="urn:microsoft.com/office/officeart/2005/8/layout/hierarchy1"/>
    <dgm:cxn modelId="{A25673D0-4730-413B-8908-CA9976E1237F}" type="presParOf" srcId="{5F673BA9-8D83-458B-BD40-9D364D5F5953}" destId="{E426BC87-6A50-461F-9639-92E3BDEBC447}" srcOrd="1" destOrd="0" presId="urn:microsoft.com/office/officeart/2005/8/layout/hierarchy1"/>
    <dgm:cxn modelId="{5FCA7425-39B6-41A4-ADD1-9FDA41C00E66}" type="presParOf" srcId="{E426BC87-6A50-461F-9639-92E3BDEBC447}" destId="{3A1BC27B-FD6F-4873-9A17-90525D9A8BB4}" srcOrd="0" destOrd="0" presId="urn:microsoft.com/office/officeart/2005/8/layout/hierarchy1"/>
    <dgm:cxn modelId="{E46B26F0-246F-4C8E-8C1D-A291DD73FAF3}" type="presParOf" srcId="{3A1BC27B-FD6F-4873-9A17-90525D9A8BB4}" destId="{FBFE2F98-93B1-4E9A-9A21-ED1D36132466}" srcOrd="0" destOrd="0" presId="urn:microsoft.com/office/officeart/2005/8/layout/hierarchy1"/>
    <dgm:cxn modelId="{761F765B-090F-47B9-93CE-C3B48EF17295}" type="presParOf" srcId="{3A1BC27B-FD6F-4873-9A17-90525D9A8BB4}" destId="{DF6C16D6-FA33-4D95-8312-6B2AEEBFA2E8}" srcOrd="1" destOrd="0" presId="urn:microsoft.com/office/officeart/2005/8/layout/hierarchy1"/>
    <dgm:cxn modelId="{A21E8C6E-2B8E-4AB7-8984-228F5DEC7605}" type="presParOf" srcId="{E426BC87-6A50-461F-9639-92E3BDEBC447}" destId="{F8FADF5B-FFDA-4276-A6E8-19358CB3F0AC}" srcOrd="1" destOrd="0" presId="urn:microsoft.com/office/officeart/2005/8/layout/hierarchy1"/>
    <dgm:cxn modelId="{47266AC8-FC94-4986-9034-CC79290AFACF}" type="presParOf" srcId="{5A07AF12-7B81-433A-A9D6-8BBC324E15C7}" destId="{805A2C05-E498-46F0-9A34-2E810C9D8A50}" srcOrd="8" destOrd="0" presId="urn:microsoft.com/office/officeart/2005/8/layout/hierarchy1"/>
    <dgm:cxn modelId="{83C9A1C9-A179-43CD-8C5D-955E4621F959}" type="presParOf" srcId="{5A07AF12-7B81-433A-A9D6-8BBC324E15C7}" destId="{922C6826-B1D9-407B-A011-117505668F56}" srcOrd="9" destOrd="0" presId="urn:microsoft.com/office/officeart/2005/8/layout/hierarchy1"/>
    <dgm:cxn modelId="{78D2AE7B-3917-4782-BF8A-E6568BEF935D}" type="presParOf" srcId="{922C6826-B1D9-407B-A011-117505668F56}" destId="{7A8331B9-86B7-4091-A803-D5B4593E0900}" srcOrd="0" destOrd="0" presId="urn:microsoft.com/office/officeart/2005/8/layout/hierarchy1"/>
    <dgm:cxn modelId="{8BFD2293-D52C-4244-8891-13AE92530096}" type="presParOf" srcId="{7A8331B9-86B7-4091-A803-D5B4593E0900}" destId="{5EA8079A-37C7-4D3D-BD15-2B008DCED96A}" srcOrd="0" destOrd="0" presId="urn:microsoft.com/office/officeart/2005/8/layout/hierarchy1"/>
    <dgm:cxn modelId="{96ED0BE0-4384-475A-8E7D-CB0A66F6E94C}" type="presParOf" srcId="{7A8331B9-86B7-4091-A803-D5B4593E0900}" destId="{26E1FA5E-932C-4FA7-B8E3-BC1D493BE032}" srcOrd="1" destOrd="0" presId="urn:microsoft.com/office/officeart/2005/8/layout/hierarchy1"/>
    <dgm:cxn modelId="{C201C88A-6DAC-4722-A76E-13B1963C94EC}" type="presParOf" srcId="{922C6826-B1D9-407B-A011-117505668F56}" destId="{B5EE9690-F012-4C45-936C-791C54432C2D}" srcOrd="1" destOrd="0" presId="urn:microsoft.com/office/officeart/2005/8/layout/hierarchy1"/>
    <dgm:cxn modelId="{3DA59EAE-FE8A-430C-84E7-7CFED8DB1CEC}" type="presParOf" srcId="{B5EE9690-F012-4C45-936C-791C54432C2D}" destId="{0C074257-7034-40E1-8A41-63EE868F0CCF}" srcOrd="0" destOrd="0" presId="urn:microsoft.com/office/officeart/2005/8/layout/hierarchy1"/>
    <dgm:cxn modelId="{F2755CAB-EB80-408E-92A9-24177A69308E}" type="presParOf" srcId="{B5EE9690-F012-4C45-936C-791C54432C2D}" destId="{C3BFFFC1-8BD5-4E13-B60B-6936F384EE03}" srcOrd="1" destOrd="0" presId="urn:microsoft.com/office/officeart/2005/8/layout/hierarchy1"/>
    <dgm:cxn modelId="{C01A0831-0A1D-43AF-ABA9-617FE0B09E08}" type="presParOf" srcId="{C3BFFFC1-8BD5-4E13-B60B-6936F384EE03}" destId="{1126F6D2-5D77-4E35-86A0-1426156B44C0}" srcOrd="0" destOrd="0" presId="urn:microsoft.com/office/officeart/2005/8/layout/hierarchy1"/>
    <dgm:cxn modelId="{A5C3FB27-9FD4-471E-B351-E0533D43A865}" type="presParOf" srcId="{1126F6D2-5D77-4E35-86A0-1426156B44C0}" destId="{A6F84F4D-581A-4BB7-9C45-45D9E53CC642}" srcOrd="0" destOrd="0" presId="urn:microsoft.com/office/officeart/2005/8/layout/hierarchy1"/>
    <dgm:cxn modelId="{A28C3B7B-6452-4A9F-AF2A-F222FFCDF3BC}" type="presParOf" srcId="{1126F6D2-5D77-4E35-86A0-1426156B44C0}" destId="{FA465204-736C-454A-8C70-24C0ABB592CB}" srcOrd="1" destOrd="0" presId="urn:microsoft.com/office/officeart/2005/8/layout/hierarchy1"/>
    <dgm:cxn modelId="{1EA26916-0F48-41C5-9ED4-726F5372C00F}" type="presParOf" srcId="{C3BFFFC1-8BD5-4E13-B60B-6936F384EE03}" destId="{41F71303-A671-45B1-B4A9-7DCBF9AC248A}" srcOrd="1" destOrd="0" presId="urn:microsoft.com/office/officeart/2005/8/layout/hierarchy1"/>
    <dgm:cxn modelId="{8EEE91C5-84EE-4F7B-8C8A-82DB14595122}" type="presParOf" srcId="{41F71303-A671-45B1-B4A9-7DCBF9AC248A}" destId="{F43DD2A9-1530-4FAD-A79B-266F90E6B15A}" srcOrd="0" destOrd="0" presId="urn:microsoft.com/office/officeart/2005/8/layout/hierarchy1"/>
    <dgm:cxn modelId="{BC5FF2FD-C483-41EC-8E5A-B01F25AA179C}" type="presParOf" srcId="{41F71303-A671-45B1-B4A9-7DCBF9AC248A}" destId="{925F5491-DC8B-4263-BA60-AF4D39AA3351}" srcOrd="1" destOrd="0" presId="urn:microsoft.com/office/officeart/2005/8/layout/hierarchy1"/>
    <dgm:cxn modelId="{F0B733D3-0AEC-4821-B0E1-AE202351D783}" type="presParOf" srcId="{925F5491-DC8B-4263-BA60-AF4D39AA3351}" destId="{BC86C6A8-5C36-4EAD-A1AA-CAD761D9A5BE}" srcOrd="0" destOrd="0" presId="urn:microsoft.com/office/officeart/2005/8/layout/hierarchy1"/>
    <dgm:cxn modelId="{5A3D21A2-5F65-4E11-A367-37AD63CBA93D}" type="presParOf" srcId="{BC86C6A8-5C36-4EAD-A1AA-CAD761D9A5BE}" destId="{7B83D918-D114-455C-AAAD-069F8364016D}" srcOrd="0" destOrd="0" presId="urn:microsoft.com/office/officeart/2005/8/layout/hierarchy1"/>
    <dgm:cxn modelId="{538E8F0C-C623-471B-88E6-8D8EB843F648}" type="presParOf" srcId="{BC86C6A8-5C36-4EAD-A1AA-CAD761D9A5BE}" destId="{BEDB8809-0998-4A57-927C-C60100C8DB7F}" srcOrd="1" destOrd="0" presId="urn:microsoft.com/office/officeart/2005/8/layout/hierarchy1"/>
    <dgm:cxn modelId="{91D724AB-E400-483B-8248-A2F350715F67}" type="presParOf" srcId="{925F5491-DC8B-4263-BA60-AF4D39AA3351}" destId="{F9D423E5-DCB1-490F-BA05-9BCCC1E1DBF9}" srcOrd="1" destOrd="0" presId="urn:microsoft.com/office/officeart/2005/8/layout/hierarchy1"/>
    <dgm:cxn modelId="{A724CD75-A54B-47F5-B808-19890CDD3E45}" type="presParOf" srcId="{70DF4D28-94CE-40D1-91CA-2E3C649798EA}" destId="{D59FC5B8-D916-4DD1-9D11-AAADA3D69703}" srcOrd="1" destOrd="0" presId="urn:microsoft.com/office/officeart/2005/8/layout/hierarchy1"/>
    <dgm:cxn modelId="{E3D9A1C7-FFB7-4CED-8442-88E8C4F5A2EC}" type="presParOf" srcId="{D59FC5B8-D916-4DD1-9D11-AAADA3D69703}" destId="{753E3E60-96B7-40E9-82EE-21691251100F}" srcOrd="0" destOrd="0" presId="urn:microsoft.com/office/officeart/2005/8/layout/hierarchy1"/>
    <dgm:cxn modelId="{95CE92BD-7FBC-4B1C-A6EA-1B7AF1A6048F}" type="presParOf" srcId="{753E3E60-96B7-40E9-82EE-21691251100F}" destId="{3472438F-B628-4B90-8E89-43408429826E}" srcOrd="0" destOrd="0" presId="urn:microsoft.com/office/officeart/2005/8/layout/hierarchy1"/>
    <dgm:cxn modelId="{EF48393A-1066-47DF-A467-9206750F2C4C}" type="presParOf" srcId="{753E3E60-96B7-40E9-82EE-21691251100F}" destId="{1F0A6C8D-36EF-4709-A372-84CC0832ED5B}" srcOrd="1" destOrd="0" presId="urn:microsoft.com/office/officeart/2005/8/layout/hierarchy1"/>
    <dgm:cxn modelId="{EF8BAED3-DC38-4D68-BBA4-A63A0AF99169}" type="presParOf" srcId="{D59FC5B8-D916-4DD1-9D11-AAADA3D69703}" destId="{32A8FE3D-3599-4191-8315-2C5EA4D7C3D6}" srcOrd="1" destOrd="0" presId="urn:microsoft.com/office/officeart/2005/8/layout/hierarchy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596" tIns="48298" rIns="96596" bIns="4829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1" y="0"/>
            <a:ext cx="2984870" cy="502755"/>
          </a:xfrm>
          <a:prstGeom prst="rect">
            <a:avLst/>
          </a:prstGeom>
        </p:spPr>
        <p:txBody>
          <a:bodyPr vert="horz" lIns="96596" tIns="48298" rIns="96596" bIns="48298" rtlCol="0"/>
          <a:lstStyle>
            <a:lvl1pPr algn="r">
              <a:defRPr sz="1300"/>
            </a:lvl1pPr>
          </a:lstStyle>
          <a:p>
            <a:fld id="{205E3870-4165-46CD-A1FE-0E7F2EFE9655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50950"/>
            <a:ext cx="6015037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6" tIns="48298" rIns="96596" bIns="4829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8" y="4822271"/>
            <a:ext cx="5510530" cy="3945493"/>
          </a:xfrm>
          <a:prstGeom prst="rect">
            <a:avLst/>
          </a:prstGeom>
        </p:spPr>
        <p:txBody>
          <a:bodyPr vert="horz" lIns="96596" tIns="48298" rIns="96596" bIns="4829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5"/>
            <a:ext cx="2984870" cy="502755"/>
          </a:xfrm>
          <a:prstGeom prst="rect">
            <a:avLst/>
          </a:prstGeom>
        </p:spPr>
        <p:txBody>
          <a:bodyPr vert="horz" lIns="96596" tIns="48298" rIns="96596" bIns="4829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1" y="9517545"/>
            <a:ext cx="2984870" cy="502755"/>
          </a:xfrm>
          <a:prstGeom prst="rect">
            <a:avLst/>
          </a:prstGeom>
        </p:spPr>
        <p:txBody>
          <a:bodyPr vert="horz" lIns="96596" tIns="48298" rIns="96596" bIns="48298" rtlCol="0" anchor="b"/>
          <a:lstStyle>
            <a:lvl1pPr algn="r">
              <a:defRPr sz="1300"/>
            </a:lvl1pPr>
          </a:lstStyle>
          <a:p>
            <a:fld id="{AFAD2F37-DB52-4BA1-B0D7-263A31228B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0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6563" y="1250950"/>
            <a:ext cx="6015037" cy="33829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D2F37-DB52-4BA1-B0D7-263A31228BE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222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79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02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16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885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47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946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682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16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5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62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5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1A4C-9FD2-48AF-BB50-4BBC05F706C8}" type="datetimeFigureOut">
              <a:rPr lang="ru-RU" smtClean="0"/>
              <a:pPr/>
              <a:t>17.02.2017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452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749300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2910" y="2136338"/>
            <a:ext cx="992617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ОТЧЕТ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</a:br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О работе </a:t>
            </a:r>
            <a:r>
              <a:rPr lang="ru-RU" sz="3200" i="1" dirty="0" err="1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примэрии</a:t>
            </a:r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села Гайдар </a:t>
            </a:r>
          </a:p>
          <a:p>
            <a:pPr algn="ctr"/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по обеспечению социально-экономического развития</a:t>
            </a:r>
          </a:p>
          <a:p>
            <a:pPr algn="ctr"/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на подведомственной территории за </a:t>
            </a: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  <a:t/>
            </a:r>
            <a:b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</a:b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itchFamily="18" charset="0"/>
              </a:rPr>
              <a:t> </a:t>
            </a:r>
            <a:r>
              <a:rPr lang="ru-RU" sz="4800" b="1" i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2016 </a:t>
            </a:r>
            <a:r>
              <a:rPr lang="ru-RU" sz="4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год</a:t>
            </a:r>
            <a:endParaRPr lang="ru-RU" sz="4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3959" y="189177"/>
            <a:ext cx="62440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Примэрия</a:t>
            </a: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 села Гайдар,</a:t>
            </a:r>
            <a:b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</a:b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АТО </a:t>
            </a:r>
            <a:r>
              <a:rPr lang="ru-RU" sz="28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Гагаузия</a:t>
            </a: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, Республика Молдова</a:t>
            </a:r>
            <a:endParaRPr lang="ru-RU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2800" y="5703695"/>
            <a:ext cx="638386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3600" b="1" i="1" dirty="0">
              <a:ln w="22225">
                <a:solidFill>
                  <a:srgbClr val="0070C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lvl="0" algn="ctr"/>
            <a:r>
              <a:rPr lang="ru-RU" sz="3200" b="1" i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Киося</a:t>
            </a:r>
            <a:r>
              <a:rPr lang="ru-RU" sz="3200" b="1" i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Илья Георгиевич, </a:t>
            </a:r>
            <a:r>
              <a:rPr lang="ru-RU" sz="3200" b="1" i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примар</a:t>
            </a:r>
            <a:endParaRPr lang="ru-RU" sz="3200" b="1" dirty="0">
              <a:ln w="22225">
                <a:solidFill>
                  <a:srgbClr val="0070C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http://www.heraldicum.ru/moldova/images/gaida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985" y="1245870"/>
            <a:ext cx="1216024" cy="15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29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9934" y="543595"/>
            <a:ext cx="10754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III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. </a:t>
            </a:r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Анализ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исполнения бюджета за  </a:t>
            </a:r>
            <a:r>
              <a:rPr lang="ru-RU" sz="3600" b="1" i="1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2016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год</a:t>
            </a:r>
            <a:r>
              <a:rPr lang="ru-RU" sz="4400" dirty="0">
                <a:solidFill>
                  <a:srgbClr val="646B86"/>
                </a:solidFill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lang="ru-RU" sz="4400" dirty="0">
                <a:solidFill>
                  <a:srgbClr val="646B86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4199755324"/>
              </p:ext>
            </p:extLst>
          </p:nvPr>
        </p:nvGraphicFramePr>
        <p:xfrm>
          <a:off x="698375" y="1227365"/>
          <a:ext cx="1050877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493623" y="3500845"/>
            <a:ext cx="384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Cambria" pitchFamily="18" charset="0"/>
              </a:rPr>
              <a:t>3498,3 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Cambria" pitchFamily="18" charset="0"/>
              </a:rPr>
              <a:t>80%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3760" y="1812612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Cambria" pitchFamily="18" charset="0"/>
              </a:rPr>
              <a:t>852,7 </a:t>
            </a:r>
          </a:p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Cambria" pitchFamily="18" charset="0"/>
              </a:rPr>
              <a:t>20%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754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842" y="0"/>
            <a:ext cx="10508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D19049">
                    <a:lumMod val="50000"/>
                  </a:srgb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доходных статей бюджета за </a:t>
            </a:r>
            <a:r>
              <a:rPr lang="ru-RU" sz="4000" b="1" i="1" dirty="0" smtClean="0">
                <a:solidFill>
                  <a:srgbClr val="D19049">
                    <a:lumMod val="50000"/>
                  </a:srgb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2016 </a:t>
            </a:r>
            <a:r>
              <a:rPr lang="ru-RU" sz="4000" b="1" i="1" dirty="0">
                <a:solidFill>
                  <a:srgbClr val="D19049">
                    <a:lumMod val="50000"/>
                  </a:srgb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год</a:t>
            </a:r>
            <a:r>
              <a:rPr lang="ru-RU" sz="4400" dirty="0">
                <a:solidFill>
                  <a:srgbClr val="FF0000"/>
                </a:solidFill>
                <a:latin typeface="Cambria" pitchFamily="18" charset="0"/>
                <a:ea typeface="+mj-ea"/>
                <a:cs typeface="Arial" pitchFamily="34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Cambria" pitchFamily="18" charset="0"/>
                <a:ea typeface="+mj-ea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2004877"/>
              </p:ext>
            </p:extLst>
          </p:nvPr>
        </p:nvGraphicFramePr>
        <p:xfrm>
          <a:off x="846162" y="1280029"/>
          <a:ext cx="10624457" cy="5569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479"/>
                <a:gridCol w="4476530"/>
                <a:gridCol w="2598059"/>
                <a:gridCol w="2602389"/>
              </a:tblGrid>
              <a:tr h="578117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№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Статья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Исполнено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FF00"/>
                          </a:solidFill>
                        </a:rPr>
                        <a:t>% выполнения</a:t>
                      </a:r>
                      <a:endParaRPr lang="ru-RU" sz="24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57811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Подоходный налог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267,8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137,3</a:t>
                      </a:r>
                      <a:endParaRPr lang="ru-RU" sz="2000" dirty="0"/>
                    </a:p>
                  </a:txBody>
                  <a:tcPr/>
                </a:tc>
              </a:tr>
              <a:tr h="57811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Земельный налог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371,4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100,8</a:t>
                      </a:r>
                      <a:endParaRPr lang="ru-RU" sz="2000" dirty="0"/>
                    </a:p>
                  </a:txBody>
                  <a:tcPr/>
                </a:tc>
              </a:tr>
              <a:tr h="57811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121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Аренда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73,4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145,4</a:t>
                      </a:r>
                      <a:endParaRPr lang="ru-RU" sz="2000" dirty="0"/>
                    </a:p>
                  </a:txBody>
                  <a:tcPr/>
                </a:tc>
              </a:tr>
              <a:tr h="57811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122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Прочие сборы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140,1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106,0</a:t>
                      </a:r>
                      <a:endParaRPr lang="ru-RU" sz="2000" dirty="0"/>
                    </a:p>
                  </a:txBody>
                  <a:tcPr/>
                </a:tc>
              </a:tr>
              <a:tr h="57811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151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Спец. счета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290,3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98,1</a:t>
                      </a:r>
                      <a:endParaRPr lang="ru-RU" sz="2000" dirty="0"/>
                    </a:p>
                  </a:txBody>
                  <a:tcPr/>
                </a:tc>
              </a:tr>
              <a:tr h="578117">
                <a:tc rowSpan="3">
                  <a:txBody>
                    <a:bodyPr/>
                    <a:lstStyle/>
                    <a:p>
                      <a:r>
                        <a:rPr lang="ru-RU" sz="2000" dirty="0" smtClean="0"/>
                        <a:t>ИТОГО</a:t>
                      </a:r>
                      <a:endParaRPr lang="ru-RU" sz="2000" dirty="0"/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Собственные доходы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852,7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118,7</a:t>
                      </a:r>
                      <a:endParaRPr lang="ru-RU" sz="2000" dirty="0"/>
                    </a:p>
                  </a:txBody>
                  <a:tcPr/>
                </a:tc>
              </a:tr>
              <a:tr h="578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Трансферты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3498,3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110,0</a:t>
                      </a:r>
                      <a:endParaRPr lang="ru-RU" sz="2000" dirty="0"/>
                    </a:p>
                  </a:txBody>
                  <a:tcPr/>
                </a:tc>
              </a:tr>
              <a:tr h="809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Всего доходы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4641,3</a:t>
                      </a:r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C00000"/>
                          </a:solidFill>
                        </a:rPr>
                        <a:t>116,6</a:t>
                      </a:r>
                    </a:p>
                    <a:p>
                      <a:endParaRPr lang="ru-RU" sz="2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48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1787071" y="411156"/>
            <a:ext cx="8153400" cy="2880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Доли постатейных расходов</a:t>
            </a:r>
            <a:r>
              <a:rPr lang="ru-RU" sz="3600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endParaRPr lang="ru-RU" sz="3600" dirty="0">
              <a:solidFill>
                <a:srgbClr val="646B86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67994986"/>
              </p:ext>
            </p:extLst>
          </p:nvPr>
        </p:nvGraphicFramePr>
        <p:xfrm>
          <a:off x="957944" y="699186"/>
          <a:ext cx="10421256" cy="5904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2756"/>
                <a:gridCol w="2691204"/>
                <a:gridCol w="2877296"/>
              </a:tblGrid>
              <a:tr h="728977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FFFF00"/>
                          </a:solidFill>
                        </a:rPr>
                        <a:t>2016 год</a:t>
                      </a:r>
                      <a:endParaRPr lang="ru-RU" sz="3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1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План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% </a:t>
                      </a:r>
                      <a:r>
                        <a:rPr lang="ru-RU" sz="2000" b="1" dirty="0" err="1" smtClean="0"/>
                        <a:t>выполн</a:t>
                      </a:r>
                      <a:r>
                        <a:rPr lang="ru-RU" sz="2000" b="1" dirty="0" smtClean="0"/>
                        <a:t>.</a:t>
                      </a:r>
                      <a:endParaRPr lang="ru-RU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381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Заработная </a:t>
                      </a:r>
                      <a:r>
                        <a:rPr lang="ru-RU" sz="2400" b="1" dirty="0" err="1" smtClean="0"/>
                        <a:t>плата+отчисления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err="1" smtClean="0"/>
                        <a:t>тыс.лей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</a:rPr>
                        <a:t>1442,3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97,3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898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Питание, тыс. 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377,0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72,5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25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Энергоресурсы, тыс. 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373,3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92,5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25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Кап. ремонт, </a:t>
                      </a:r>
                      <a:r>
                        <a:rPr lang="ru-RU" sz="2400" b="1" dirty="0" err="1" smtClean="0"/>
                        <a:t>тыс.лей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87,2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63,0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725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Остальные расходы, </a:t>
                      </a:r>
                      <a:r>
                        <a:rPr lang="ru-RU" sz="2400" b="1" dirty="0" err="1" smtClean="0"/>
                        <a:t>тыс.лей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1274,6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C00000"/>
                          </a:solidFill>
                        </a:rPr>
                        <a:t>89,1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3812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8087" y="1441156"/>
            <a:ext cx="25090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ДЕТСКИЙ САД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7783" y="2283080"/>
            <a:ext cx="11293642" cy="4208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в 2016 году посещали 177 детей, в том числе: 74 детей-в основном здании, 43 детей –в филиале.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отчетный период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были проделаны следующие виды работ:</a:t>
            </a:r>
          </a:p>
          <a:p>
            <a:r>
              <a:rPr lang="ru-RU" sz="2400" u="sng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и ремонт </a:t>
            </a:r>
            <a:r>
              <a:rPr lang="ru-RU" sz="2400" u="sng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учреждения:</a:t>
            </a:r>
            <a:endParaRPr lang="ru-RU" sz="2400" dirty="0" smtClean="0"/>
          </a:p>
          <a:p>
            <a:r>
              <a:rPr lang="ru-RU" sz="2400" dirty="0" smtClean="0">
                <a:latin typeface="Cambria" pitchFamily="18" charset="0"/>
              </a:rPr>
              <a:t> 1.косметический ремонт помещений д/с, </a:t>
            </a:r>
          </a:p>
          <a:p>
            <a:r>
              <a:rPr lang="ru-RU" sz="2400" dirty="0" smtClean="0">
                <a:latin typeface="Cambria" pitchFamily="18" charset="0"/>
              </a:rPr>
              <a:t> 2.замена полов в складских помещениях, </a:t>
            </a:r>
          </a:p>
          <a:p>
            <a:r>
              <a:rPr lang="ru-RU" sz="2400" dirty="0" smtClean="0">
                <a:latin typeface="Cambria" pitchFamily="18" charset="0"/>
              </a:rPr>
              <a:t> 3.замена уличного ограждения,</a:t>
            </a:r>
          </a:p>
          <a:p>
            <a:r>
              <a:rPr lang="ru-RU" sz="2400" dirty="0" smtClean="0">
                <a:latin typeface="Cambria" pitchFamily="18" charset="0"/>
              </a:rPr>
              <a:t> 4.установка ограждения хоздвора;</a:t>
            </a:r>
          </a:p>
          <a:p>
            <a:r>
              <a:rPr lang="ru-RU" sz="2400" dirty="0" smtClean="0">
                <a:latin typeface="Cambria" pitchFamily="18" charset="0"/>
              </a:rPr>
              <a:t> 5.приобретение материалов для утепления спален основного здания;</a:t>
            </a:r>
          </a:p>
          <a:p>
            <a:r>
              <a:rPr lang="ru-RU" sz="2400" dirty="0" smtClean="0">
                <a:latin typeface="Cambria" pitchFamily="18" charset="0"/>
              </a:rPr>
              <a:t> 6.установка навеса над ступеньками правого крыла.</a:t>
            </a:r>
            <a:endParaRPr lang="ru-RU" sz="2400" u="sng" dirty="0">
              <a:solidFill>
                <a:srgbClr val="C00000"/>
              </a:solidFill>
              <a:latin typeface="Cambria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331" y="237198"/>
            <a:ext cx="10881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Cambria" pitchFamily="18" charset="0"/>
              </a:rPr>
              <a:t>IV. </a:t>
            </a: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</a:rPr>
              <a:t>Достижения примэрии на протяжении 2016 года в области генеральной инфраструктуры.</a:t>
            </a:r>
            <a:r>
              <a:rPr lang="ru-RU" sz="2800" dirty="0" smtClean="0">
                <a:solidFill>
                  <a:srgbClr val="646B86"/>
                </a:solidFill>
                <a:latin typeface="Calibri" panose="020F0502020204030204" pitchFamily="34" charset="0"/>
              </a:rPr>
              <a:t/>
            </a:r>
            <a:br>
              <a:rPr lang="ru-RU" sz="2800" dirty="0" smtClean="0">
                <a:solidFill>
                  <a:srgbClr val="646B86"/>
                </a:solidFill>
                <a:latin typeface="Calibri" panose="020F0502020204030204" pitchFamily="34" charset="0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93621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053" y="327870"/>
            <a:ext cx="1150218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риобретения: </a:t>
            </a:r>
          </a:p>
          <a:p>
            <a:r>
              <a:rPr lang="ru-RU" sz="2000" dirty="0" smtClean="0">
                <a:latin typeface="Cambria" pitchFamily="18" charset="0"/>
              </a:rPr>
              <a:t>1)  витринный морозильник </a:t>
            </a:r>
          </a:p>
          <a:p>
            <a:r>
              <a:rPr lang="ru-RU" sz="2000" dirty="0" smtClean="0">
                <a:latin typeface="Cambria" pitchFamily="18" charset="0"/>
              </a:rPr>
              <a:t>2)  2 пылесоса </a:t>
            </a:r>
          </a:p>
          <a:p>
            <a:r>
              <a:rPr lang="ru-RU" sz="2000" dirty="0" smtClean="0">
                <a:latin typeface="Cambria" pitchFamily="18" charset="0"/>
              </a:rPr>
              <a:t>3)  2 стиральные машины</a:t>
            </a:r>
          </a:p>
          <a:p>
            <a:r>
              <a:rPr lang="ru-RU" sz="2000" dirty="0" smtClean="0">
                <a:latin typeface="Cambria" pitchFamily="18" charset="0"/>
              </a:rPr>
              <a:t>4)  кастрюля алюминиевая 20 литровая</a:t>
            </a:r>
          </a:p>
          <a:p>
            <a:r>
              <a:rPr lang="ru-RU" sz="2000" dirty="0" smtClean="0">
                <a:latin typeface="Cambria" pitchFamily="18" charset="0"/>
              </a:rPr>
              <a:t>5) 2 вытяжки </a:t>
            </a:r>
          </a:p>
          <a:p>
            <a:r>
              <a:rPr lang="ru-RU" sz="2000" dirty="0" smtClean="0">
                <a:latin typeface="Cambria" pitchFamily="18" charset="0"/>
              </a:rPr>
              <a:t>6) 36м² паласа в муз. зал, </a:t>
            </a:r>
          </a:p>
          <a:p>
            <a:r>
              <a:rPr lang="ru-RU" sz="2000" dirty="0" smtClean="0">
                <a:latin typeface="Cambria" pitchFamily="18" charset="0"/>
              </a:rPr>
              <a:t>7) 2 ноутбука (1-спонсоркая помощь)</a:t>
            </a:r>
          </a:p>
          <a:p>
            <a:r>
              <a:rPr lang="ru-RU" sz="2000" dirty="0" smtClean="0">
                <a:latin typeface="Cambria" pitchFamily="18" charset="0"/>
              </a:rPr>
              <a:t>8) 4 стоячие магнитные доски</a:t>
            </a:r>
          </a:p>
          <a:p>
            <a:r>
              <a:rPr lang="ru-RU" sz="2000" dirty="0" smtClean="0">
                <a:latin typeface="Cambria" pitchFamily="18" charset="0"/>
              </a:rPr>
              <a:t>9) 2 утюга</a:t>
            </a:r>
          </a:p>
          <a:p>
            <a:r>
              <a:rPr lang="ru-RU" sz="2000" dirty="0" smtClean="0">
                <a:latin typeface="Cambria" pitchFamily="18" charset="0"/>
              </a:rPr>
              <a:t>10) кухонная посуда и оборудование.</a:t>
            </a:r>
          </a:p>
          <a:p>
            <a:endParaRPr lang="ru-RU" sz="2000" dirty="0" smtClean="0"/>
          </a:p>
          <a:p>
            <a:r>
              <a:rPr lang="ru-RU" sz="2000" b="1" dirty="0" smtClean="0"/>
              <a:t>   </a:t>
            </a:r>
          </a:p>
          <a:p>
            <a:r>
              <a:rPr lang="ru-RU" sz="2000" b="1" dirty="0" smtClean="0"/>
              <a:t> </a:t>
            </a:r>
          </a:p>
          <a:p>
            <a:endParaRPr lang="ru-RU" sz="2000" dirty="0" smtClean="0"/>
          </a:p>
          <a:p>
            <a:r>
              <a:rPr lang="ru-RU" sz="2000" dirty="0" smtClean="0"/>
              <a:t> 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613955" y="5826032"/>
            <a:ext cx="104633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Cambria" pitchFamily="18" charset="0"/>
              </a:rPr>
              <a:t> В стадии разработки проектно -сметная документация по замене  системы электропроводки.</a:t>
            </a:r>
          </a:p>
          <a:p>
            <a:endParaRPr lang="ru-RU" dirty="0" smtClean="0">
              <a:latin typeface="Cambria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Cambria" pitchFamily="18" charset="0"/>
              </a:rPr>
              <a:t> В реализации проект по установке солнечных панелей </a:t>
            </a:r>
            <a:endParaRPr lang="ru-RU" dirty="0"/>
          </a:p>
        </p:txBody>
      </p:sp>
      <p:sp>
        <p:nvSpPr>
          <p:cNvPr id="49154" name="AutoShape 2" descr="https://docviewer.yandex.ru/htmlimage?id=295n2-dq4r9ijnrulgrffvj0jwlkrxwnw4mbwfslqv5uol3f2es8amqtdsdkm6dtztkifksq6pnp2sc6r8cq5azt4azlox798s8ecsj83&amp;name=image-KDhmQMeTdjdelbnj1J.jpg&amp;uid=120698794"/>
          <p:cNvSpPr>
            <a:spLocks noChangeAspect="1" noChangeArrowheads="1"/>
          </p:cNvSpPr>
          <p:nvPr/>
        </p:nvSpPr>
        <p:spPr bwMode="auto">
          <a:xfrm>
            <a:off x="155575" y="-2446338"/>
            <a:ext cx="6791325" cy="5095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https://docviewer.yandex.ru/htmlimage?id=295n2-dq4r9ijnrulgrffvj0jwlkrxwnw4mbwfslqv5uol3f2es8amqtdsdkm6dtztkifksq6pnp2sc6r8cq5azt4azlox798s8ecsj83&amp;name=image-KDhmQMeTdjdelbnj1J.jpg&amp;uid=12069879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F:\DCIM\129_PANA\P129097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2159" y="182879"/>
            <a:ext cx="2795451" cy="15152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 descr="F:\DCIM\129_PANA\P12909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6630" y="1920238"/>
            <a:ext cx="2116318" cy="1894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F:\DCIM\129_PANA\P12909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6834" y="1894114"/>
            <a:ext cx="2303555" cy="18810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 descr="F:\DCIM\129_PANA\P12909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5623" y="209006"/>
            <a:ext cx="2586446" cy="15022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 descr="F:\DCIM\129_PANA\P129095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27202" y="1894116"/>
            <a:ext cx="2281918" cy="18686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 descr="F:\DCIM\129_PANA\P129095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056017" y="3585757"/>
            <a:ext cx="1711236" cy="23774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 descr="F:\DCIM\129_PANA\P129094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58694" y="3944982"/>
            <a:ext cx="2558689" cy="1684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F:\DCIM\129_PANA\P129095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70172" y="3958046"/>
            <a:ext cx="2638698" cy="16644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73801" y="5138447"/>
            <a:ext cx="1837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Проекты:</a:t>
            </a:r>
            <a:endParaRPr lang="ru-RU" sz="2800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6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771" y="0"/>
            <a:ext cx="1148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детском саду</a:t>
            </a:r>
            <a:br>
              <a:rPr lang="ru-RU" sz="3200" b="1" i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509" y="6858000"/>
            <a:ext cx="10130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smtClean="0"/>
              <a:t> </a:t>
            </a:r>
            <a:endParaRPr lang="ru-RU" sz="1200" dirty="0">
              <a:latin typeface="Cambria" panose="02040503050406030204" pitchFamily="18" charset="0"/>
            </a:endParaRPr>
          </a:p>
        </p:txBody>
      </p:sp>
      <p:sp>
        <p:nvSpPr>
          <p:cNvPr id="48130" name="AutoShape 2" descr="https://docviewer.yandex.ru/htmlimage?id=295n2-dq4r9ijnrulgrffvj0jwlkrxwnw4mbwfslqv5uol3f2es8amqtdsdkm6dtztkifksq6pnp2sc6r8cq5azt4azlox798s8ecsj83&amp;name=image-KDhmQMeTdjdelbnj1J.jpg&amp;uid=12069879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https://docviewer.yandex.ru/htmlimage?id=295n2-dq4r9ijnrulgrffvj0jwlkrxwnw4mbwfslqv5uol3f2es8amqtdsdkm6dtztkifksq6pnp2sc6r8cq5azt4azlox798s8ecsj83&amp;name=image-KDhmQMeTdjdelbnj1J.jpg&amp;uid=120698794"/>
          <p:cNvSpPr>
            <a:spLocks noChangeAspect="1" noChangeArrowheads="1"/>
          </p:cNvSpPr>
          <p:nvPr/>
        </p:nvSpPr>
        <p:spPr bwMode="auto">
          <a:xfrm>
            <a:off x="194764" y="-1662566"/>
            <a:ext cx="6791325" cy="5095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1" y="666207"/>
            <a:ext cx="2573382" cy="1809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P120016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115" y="2743200"/>
            <a:ext cx="2460987" cy="19594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C:\Users\Ромашка\Documents\ФОТО МАЙ\P121093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551" y="2743199"/>
            <a:ext cx="2541216" cy="1972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 descr="C:\Users\Ромашка\Documents\ФОТО МАЙ\P122077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8961" y="627016"/>
            <a:ext cx="2677885" cy="18169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 descr="P121059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2834" y="2769324"/>
            <a:ext cx="2442754" cy="1933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 descr="C:\Users\Ромашка\Documents\ФОТО МАЙ\P122039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257" y="4937760"/>
            <a:ext cx="2625635" cy="1698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 descr="P122082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5851" y="574766"/>
            <a:ext cx="2508069" cy="1799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 descr="НОЯБРЬ 2016 34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50086" y="470264"/>
            <a:ext cx="2436222" cy="1852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 descr="C:\Users\Ромашка\Documents\Мэрцишор\P119066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8147" y="4963887"/>
            <a:ext cx="2539229" cy="172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595360" y="2604254"/>
            <a:ext cx="33310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" pitchFamily="18" charset="0"/>
                <a:cs typeface="Times New Roman" pitchFamily="18" charset="0"/>
              </a:rPr>
              <a:t>На протяжении 2016 года в детском саду было проведено большое количество познавательно-развлекательных  и  спортивных мероприятий мероприятий , таких как: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73783" y="4826675"/>
            <a:ext cx="64182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latin typeface="Cambria" pitchFamily="18" charset="0"/>
              </a:rPr>
              <a:t>«Под крышей дома своего» , </a:t>
            </a:r>
            <a:r>
              <a:rPr lang="ro-RO" b="1" dirty="0" smtClean="0">
                <a:latin typeface="Cambria" pitchFamily="18" charset="0"/>
              </a:rPr>
              <a:t>«Именины </a:t>
            </a:r>
            <a:r>
              <a:rPr lang="ru-RU" b="1" dirty="0" smtClean="0">
                <a:latin typeface="Cambria" pitchFamily="18" charset="0"/>
              </a:rPr>
              <a:t> у </a:t>
            </a:r>
            <a:r>
              <a:rPr lang="ro-RO" b="1" dirty="0" smtClean="0">
                <a:latin typeface="Cambria" pitchFamily="18" charset="0"/>
              </a:rPr>
              <a:t>Земли»</a:t>
            </a:r>
            <a:r>
              <a:rPr lang="ru-RU" b="1" dirty="0" smtClean="0">
                <a:latin typeface="Cambria" pitchFamily="18" charset="0"/>
              </a:rPr>
              <a:t>, </a:t>
            </a:r>
            <a:r>
              <a:rPr lang="ro-RO" b="1" dirty="0" smtClean="0">
                <a:latin typeface="Cambria" pitchFamily="18" charset="0"/>
              </a:rPr>
              <a:t> «Осенний бал»</a:t>
            </a:r>
            <a:r>
              <a:rPr lang="ru-RU" b="1" dirty="0" smtClean="0">
                <a:latin typeface="Cambria" pitchFamily="18" charset="0"/>
              </a:rPr>
              <a:t>, д</a:t>
            </a:r>
            <a:r>
              <a:rPr lang="ro-RO" b="1" dirty="0" smtClean="0">
                <a:latin typeface="Cambria" pitchFamily="18" charset="0"/>
              </a:rPr>
              <a:t>осуг  «Дорожка здоровья»</a:t>
            </a:r>
            <a:r>
              <a:rPr lang="ru-RU" b="1" dirty="0" smtClean="0">
                <a:latin typeface="Cambria" pitchFamily="18" charset="0"/>
              </a:rPr>
              <a:t> ,  Олимпиада «Быстрее, выше, сильнее», «День победы – славный праздник», «День смеха», «Светлая Пасха» , «Праздник наших мам » и др. </a:t>
            </a:r>
            <a:endParaRPr lang="ru-RU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3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022" y="121081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rgbClr val="002060"/>
                </a:solidFill>
                <a:latin typeface="Cambria" pitchFamily="18" charset="0"/>
              </a:rPr>
              <a:t>ГИМНАЗИЯ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1010" y="557407"/>
            <a:ext cx="1108781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ambria" panose="020405030504060A0204" pitchFamily="18" charset="0"/>
              </a:rPr>
              <a:t>За </a:t>
            </a:r>
            <a:r>
              <a:rPr lang="ru-RU" sz="2000" b="1" i="1" dirty="0" smtClean="0">
                <a:latin typeface="Cambria" panose="020405030504060A0204" pitchFamily="18" charset="0"/>
              </a:rPr>
              <a:t>2016 год в гимназии </a:t>
            </a:r>
            <a:r>
              <a:rPr lang="ru-RU" sz="2000" b="1" i="1" dirty="0">
                <a:latin typeface="Cambria" panose="020405030504060A0204" pitchFamily="18" charset="0"/>
              </a:rPr>
              <a:t>осуществлены следующие виды работ и приобретения:</a:t>
            </a:r>
          </a:p>
          <a:p>
            <a:endParaRPr lang="ru-RU" i="1" dirty="0">
              <a:effectLst/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49384" y="1109627"/>
          <a:ext cx="11426847" cy="5504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6025"/>
                <a:gridCol w="1445482"/>
                <a:gridCol w="1829833"/>
                <a:gridCol w="1285315"/>
                <a:gridCol w="1430192"/>
              </a:tblGrid>
              <a:tr h="116260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Виды работ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Расходы из бюджета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Региональный компонент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Спонсорская помощь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Финансовая поддержка родительской ассоциации</a:t>
                      </a:r>
                      <a:endParaRPr lang="ru-RU" sz="1400" dirty="0"/>
                    </a:p>
                  </a:txBody>
                  <a:tcPr marL="68580" marR="68580" marT="34290" marB="34290"/>
                </a:tc>
              </a:tr>
              <a:tr h="403720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Капитальный ремонт актового зала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70 000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100 000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70 000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3</a:t>
                      </a:r>
                      <a:r>
                        <a:rPr lang="ru-RU" sz="1600" b="1" baseline="0" dirty="0" smtClean="0"/>
                        <a:t> ноутбуков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21 000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350522"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Косметический ремонт крыши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30 000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350522"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холодильника в пункт питания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7 000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стендов в холл и кабинеты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13 000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Текущий ремонт учебного заведения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 </a:t>
                      </a:r>
                      <a:r>
                        <a:rPr lang="ru-RU" sz="1600" b="1" baseline="0" dirty="0" smtClean="0"/>
                        <a:t> 000</a:t>
                      </a:r>
                      <a:r>
                        <a:rPr lang="ru-RU" sz="1600" b="1" dirty="0" smtClean="0"/>
                        <a:t>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163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спортивного оборудования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6 000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07481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Приобретение покрытия</a:t>
                      </a:r>
                      <a:r>
                        <a:rPr lang="ru-RU" sz="1600" b="1" baseline="0" dirty="0" smtClean="0"/>
                        <a:t> для пола (</a:t>
                      </a:r>
                      <a:r>
                        <a:rPr lang="ru-RU" sz="1600" b="1" baseline="0" dirty="0" err="1" smtClean="0"/>
                        <a:t>ламинат</a:t>
                      </a:r>
                      <a:r>
                        <a:rPr lang="ru-RU" sz="1600" b="1" baseline="0" dirty="0" smtClean="0"/>
                        <a:t>) 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17 000</a:t>
                      </a:r>
                      <a:r>
                        <a:rPr lang="ru-RU" sz="1600" b="1" baseline="0" dirty="0" smtClean="0"/>
                        <a:t> </a:t>
                      </a:r>
                      <a:r>
                        <a:rPr lang="ru-RU" sz="1600" b="1" dirty="0" smtClean="0"/>
                        <a:t> лей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 marL="68580" marR="68580" marT="34290" marB="34290"/>
                </a:tc>
              </a:tr>
              <a:tr h="420277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Итого </a:t>
                      </a:r>
                      <a:endParaRPr lang="ru-RU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158 000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100 000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80 000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</a:rPr>
                        <a:t>10 000 лей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0949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171" y="122184"/>
            <a:ext cx="10595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43" y="1007416"/>
            <a:ext cx="3594100" cy="2695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7291" y="981748"/>
            <a:ext cx="3628324" cy="27212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508" y="1101175"/>
            <a:ext cx="29404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Осенняя ярмарка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2300" y="3107976"/>
            <a:ext cx="5092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«День борьбы с диабетом»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6" y="3944685"/>
            <a:ext cx="4753962" cy="26933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1493" y="6114806"/>
            <a:ext cx="32784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«Все в твоих руках»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852" y="1007415"/>
            <a:ext cx="3594100" cy="2695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748" y="3933209"/>
            <a:ext cx="3606423" cy="27048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176801" y="6157067"/>
            <a:ext cx="274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Последний звонок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14789" y="3125602"/>
            <a:ext cx="35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Поездка в лагерь отдыха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867" y="1022192"/>
            <a:ext cx="3444920" cy="2785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049" y="998850"/>
            <a:ext cx="37185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Презентация книги С.С.Булгара</a:t>
            </a:r>
            <a:br>
              <a:rPr lang="ru-RU" b="1" dirty="0" smtClean="0">
                <a:solidFill>
                  <a:srgbClr val="FFC000"/>
                </a:solidFill>
              </a:rPr>
            </a:br>
            <a:r>
              <a:rPr lang="ru-RU" b="1" i="1" dirty="0" smtClean="0">
                <a:solidFill>
                  <a:srgbClr val="FFC000"/>
                </a:solidFill>
              </a:rPr>
              <a:t>«Гагаузские женщины в Великой Отечественной войне 1941-45 г.г.»</a:t>
            </a:r>
            <a:r>
              <a:rPr lang="ru-RU" i="1" dirty="0" smtClean="0">
                <a:solidFill>
                  <a:srgbClr val="FFFF00"/>
                </a:solidFill>
              </a:rPr>
              <a:t/>
            </a:r>
            <a:br>
              <a:rPr lang="ru-RU" i="1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2090" y="1062213"/>
            <a:ext cx="3238736" cy="2834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82348" y="1073526"/>
            <a:ext cx="26438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Constantia" pitchFamily="18" charset="0"/>
              </a:rPr>
              <a:t>Марш с георгиевской </a:t>
            </a:r>
          </a:p>
          <a:p>
            <a:r>
              <a:rPr lang="ru-RU" b="1" i="1" dirty="0" smtClean="0">
                <a:solidFill>
                  <a:srgbClr val="FFC000"/>
                </a:solidFill>
                <a:latin typeface="Constantia" pitchFamily="18" charset="0"/>
              </a:rPr>
              <a:t>лентой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9516" y="1218408"/>
            <a:ext cx="3653807" cy="269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775719" y="1198343"/>
            <a:ext cx="377862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FFC000"/>
                </a:solidFill>
              </a:rPr>
              <a:t>Организация встреч с известными людьми. Внеклассное мероприятие «Все в твоих руках»</a:t>
            </a:r>
            <a:endParaRPr lang="ru-RU" sz="1400" b="1" i="1" dirty="0">
              <a:solidFill>
                <a:srgbClr val="FFC000"/>
              </a:solidFill>
            </a:endParaRPr>
          </a:p>
        </p:txBody>
      </p:sp>
      <p:pic>
        <p:nvPicPr>
          <p:cNvPr id="8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74" y="3991299"/>
            <a:ext cx="3496960" cy="2622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99109" y="3995297"/>
            <a:ext cx="3444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C000"/>
                </a:solidFill>
              </a:rPr>
              <a:t>Выступление на школьном фестивале «Алло! Мы ищем таланты»</a:t>
            </a:r>
            <a:endParaRPr lang="ru-RU" b="1" i="1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4145" y="4025735"/>
            <a:ext cx="3682876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16835" y="4209797"/>
            <a:ext cx="24827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175-ти летний юбилей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учебного заведения. 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3805" y="4141264"/>
            <a:ext cx="3335720" cy="2501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082568" y="4150421"/>
            <a:ext cx="3081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Образовательный проект 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«Энергия и биомасса в Молдове»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96628" y="204251"/>
            <a:ext cx="5939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500" y="87581"/>
            <a:ext cx="1150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V.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Социальная политика</a:t>
            </a: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600" y="889913"/>
            <a:ext cx="11518900" cy="391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 прежде, в истекшем году, </a:t>
            </a:r>
            <a:r>
              <a:rPr lang="ru-RU" sz="2400" dirty="0" err="1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примэрией</a:t>
            </a: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лично </a:t>
            </a:r>
            <a:r>
              <a:rPr lang="ru-RU" sz="2400" dirty="0" err="1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примаром</a:t>
            </a: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соблюдались главные принципы работы, где в центре внимания был человек. Потому приоритет был отдан социальным вопросам, 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оказание социальной  помощи малоимущему населению, многодетным семьям, пенсионерам и инвалидам.   </a:t>
            </a:r>
            <a:b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обслуживании социальных работников 16 одиноких пенсионеров.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u="sng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Итоги </a:t>
            </a:r>
            <a:r>
              <a:rPr lang="ru-RU" sz="3200" b="1" i="1" u="sng" dirty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деятельности социальной службы</a:t>
            </a:r>
            <a:r>
              <a:rPr lang="ru-RU" sz="3200" b="1" i="1" u="sng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Cambria" pitchFamily="18" charset="0"/>
                <a:cs typeface="Times New Roman" pitchFamily="18" charset="0"/>
              </a:rPr>
              <a:t>В конце 2016 комиссией было решено выделить дрова по льготной цене </a:t>
            </a: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148</a:t>
            </a:r>
            <a:r>
              <a:rPr lang="ru-RU" sz="2000" b="1" i="1" dirty="0" smtClean="0">
                <a:latin typeface="Cambria" pitchFamily="18" charset="0"/>
                <a:cs typeface="Times New Roman" pitchFamily="18" charset="0"/>
              </a:rPr>
              <a:t> семьям по </a:t>
            </a: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atin typeface="Cambria" pitchFamily="18" charset="0"/>
                <a:cs typeface="Times New Roman" pitchFamily="18" charset="0"/>
              </a:rPr>
              <a:t> складометра; но в связи с погодными условиями дрова будут выделены в 2017 г. </a:t>
            </a: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185 </a:t>
            </a:r>
            <a:r>
              <a:rPr lang="ru-RU" sz="2000" b="1" i="1" dirty="0" smtClean="0">
                <a:latin typeface="Cambria" pitchFamily="18" charset="0"/>
                <a:cs typeface="Times New Roman" pitchFamily="18" charset="0"/>
              </a:rPr>
              <a:t>с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емей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были оформлены на социальное 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пособие и  </a:t>
            </a:r>
            <a:endParaRPr lang="ru-RU" sz="2000" b="1" i="1" dirty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компенсацию </a:t>
            </a:r>
            <a:r>
              <a:rPr lang="ru-RU" sz="2000" b="1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на  </a:t>
            </a:r>
            <a:r>
              <a:rPr lang="ru-RU" sz="2000" b="1" i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холодный период года</a:t>
            </a:r>
            <a:endParaRPr lang="ru-RU" sz="2000" b="1" i="1" dirty="0">
              <a:solidFill>
                <a:srgbClr val="CCB400">
                  <a:lumMod val="50000"/>
                </a:srgbClr>
              </a:solidFill>
              <a:latin typeface="Cambria" pitchFamily="18" charset="0"/>
              <a:cs typeface="Arial" pitchFamily="34" charset="0"/>
            </a:endParaRPr>
          </a:p>
          <a:p>
            <a:pPr>
              <a:lnSpc>
                <a:spcPts val="2025"/>
              </a:lnSpc>
              <a:spcAft>
                <a:spcPts val="1500"/>
              </a:spcAft>
            </a:pPr>
            <a:endParaRPr lang="ru-RU" sz="2400" dirty="0">
              <a:latin typeface="Cambria" panose="020405030504060A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889" y="4641893"/>
            <a:ext cx="11198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kern="0" dirty="0" smtClean="0">
                <a:latin typeface="Cambria" pitchFamily="18" charset="0"/>
              </a:rPr>
              <a:t>        Регулярно Башканом Гагаузии И.Ф. Влах предоставляется помощь социально-          уязвимым слоям населения: инвалидам, многодетным семьям, пенсионерам.</a:t>
            </a:r>
          </a:p>
          <a:p>
            <a:r>
              <a:rPr lang="ru-RU" sz="2000" b="1" i="1" kern="0" dirty="0" smtClean="0">
                <a:latin typeface="Cambria" pitchFamily="18" charset="0"/>
              </a:rPr>
              <a:t>В 2016 г. от Башкана получили подарки 120 инвалидов и пенсионеров и 50 многодетных семей.</a:t>
            </a:r>
            <a:endParaRPr lang="ru-RU" sz="20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6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0375" y="1295400"/>
            <a:ext cx="11731625" cy="9239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                                                                    </a:t>
            </a:r>
            <a:b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УВАЖАЕМЫЕ ЖИТЕЛИ СЕЛА ГАЙДАР!</a:t>
            </a:r>
            <a: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   </a:t>
            </a:r>
            <a:b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036" y="1757500"/>
            <a:ext cx="1186069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25"/>
              </a:lnSpc>
              <a:spcAft>
                <a:spcPts val="1500"/>
              </a:spcAft>
            </a:pPr>
            <a:r>
              <a:rPr lang="ru-RU" sz="15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500" b="1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Согласно Закона « О местном публичном управлении»,  представляю Вам отчет примэрии села Гайдар о проделанной работе за  </a:t>
            </a:r>
            <a:r>
              <a:rPr lang="ru-RU" sz="15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2016 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год.</a:t>
            </a:r>
            <a:r>
              <a:rPr lang="ru-RU" sz="15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Данная презентация рассчитана на широкий круг лиц, и, каждый из Вас, ознакомившись с ней, сможет дать оценку проделанной работе и высказать свое мнение, предложение и т.п.</a:t>
            </a:r>
          </a:p>
          <a:p>
            <a:pPr>
              <a:lnSpc>
                <a:spcPts val="2025"/>
              </a:lnSpc>
              <a:spcAft>
                <a:spcPts val="150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Главной своей задачей  считаю работу, направленную на  повышение  уровня жизни нашего села, улучшение социально-экономического развития.  Постараюсь подвести итоги, останавливаясь на главных делах и проектах, над которыми работала  наша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проанализировать, что нам удалось сделать и над чем надо ещё поработать.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 Хочу  отметить, что наш  Совет -  это  слаженный механизм, в  котором в единстве и добром согласии  работают  Совет и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,  в котором  стал обязательным добросовестный повседневный труд всех  работников 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Несмотря на то, что в </a:t>
            </a:r>
            <a:r>
              <a:rPr lang="ru-RU" sz="15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2016 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году наблюдалось много серьёзных проблем, мы старались находить выход из кризисных ситуаций. На протяжении всего отчетного периода команда  примэрии  Гайдар с </a:t>
            </a:r>
            <a:r>
              <a:rPr lang="ru-RU" sz="1500" b="1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 честью 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выполняла взятые обязательства.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Совет провели значительную работу. Мы старались благоустраивать село, привлекать инвестиции доноров для реализации различных проектов, мы проводили общественно – полезные мероприятия, реализовали социальные программы. Несмотря на это, ещё очень многое нам предстоит сделать, имеем немало задач на будущее.  </a:t>
            </a:r>
            <a:b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Обо всем этом хочу отчитаться, представив факты, что было сделано за это время, избрав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транспарентность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(прозрачность) основным условием деятельности любой структуры.</a:t>
            </a:r>
            <a:endParaRPr lang="ru-RU" sz="1500" b="1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1502" y="19878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2025"/>
              </a:lnSpc>
              <a:spcAft>
                <a:spcPts val="1500"/>
              </a:spcAft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являемся частью человеческого</a:t>
            </a:r>
            <a:b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сообщества, и, общаясь, выявляем</a:t>
            </a:r>
            <a:b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проблемы, затем совместно решаем их.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6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6318079"/>
              </p:ext>
            </p:extLst>
          </p:nvPr>
        </p:nvGraphicFramePr>
        <p:xfrm>
          <a:off x="355417" y="2077036"/>
          <a:ext cx="11248572" cy="3970669"/>
        </p:xfrm>
        <a:graphic>
          <a:graphicData uri="http://schemas.openxmlformats.org/drawingml/2006/table">
            <a:tbl>
              <a:tblPr firstRow="1" firstCol="1" bandRow="1"/>
              <a:tblGrid>
                <a:gridCol w="6516642"/>
                <a:gridCol w="2409190"/>
                <a:gridCol w="2322740"/>
              </a:tblGrid>
              <a:tr h="342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(лей)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02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 из ФСПН (по заявлениям)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32400,0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Транспортная компенсация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135469,0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инвалидов 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28600,0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защиты детей  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2800,0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пожилого человека из 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4000,0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Школьники на (1 сентября)из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15400,0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Германия</a:t>
                      </a:r>
                      <a:r>
                        <a:rPr lang="ru-RU" sz="18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новогодние 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54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США-</a:t>
                      </a:r>
                      <a:r>
                        <a:rPr lang="ru-RU" sz="18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новогодние подарки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защиты детей из примэрии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46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пожилого человека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(лидеры)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Храм села, спорт. Мероприятия из примэрии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19280,0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2290" y="575463"/>
            <a:ext cx="115168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выдачи материальной и гуманитарной помощи за </a:t>
            </a:r>
            <a:r>
              <a:rPr lang="ru-RU" alt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alt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44493"/>
              </p:ext>
            </p:extLst>
          </p:nvPr>
        </p:nvGraphicFramePr>
        <p:xfrm>
          <a:off x="13505793" y="666881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36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624" y="178131"/>
            <a:ext cx="1150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Получатели пенсий и пособий на </a:t>
            </a:r>
            <a:r>
              <a:rPr lang="ru-RU" sz="3600" b="1" kern="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01.01.2017 </a:t>
            </a:r>
            <a:r>
              <a:rPr lang="ru-RU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г.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863595" y="1376023"/>
            <a:ext cx="731520" cy="856112"/>
          </a:xfrm>
          <a:prstGeom prst="curvedRight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8370219" y="1441471"/>
            <a:ext cx="936104" cy="79208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63679" y="885102"/>
            <a:ext cx="4353552" cy="164241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Получатели пенсий и пособий</a:t>
            </a:r>
          </a:p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967 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69215" y="2527514"/>
            <a:ext cx="2520280" cy="136815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Инвалиды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483 </a:t>
            </a: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чел.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13575" y="2527514"/>
            <a:ext cx="2376264" cy="136815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Пенсионеры по возрасту</a:t>
            </a:r>
          </a:p>
          <a:p>
            <a:pPr algn="ctr">
              <a:defRPr/>
            </a:pPr>
            <a:r>
              <a:rPr lang="ru-RU" sz="2400" b="1" kern="0" smtClean="0">
                <a:solidFill>
                  <a:srgbClr val="002060"/>
                </a:solidFill>
                <a:latin typeface="Calibri" panose="020F0502020204030204" pitchFamily="34" charset="0"/>
              </a:rPr>
              <a:t>456 </a:t>
            </a: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чел.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2304" y="4845907"/>
            <a:ext cx="1728192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детства до 18 лет  - </a:t>
            </a:r>
          </a:p>
          <a:p>
            <a:pPr algn="ctr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22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350576" y="4890257"/>
            <a:ext cx="1656184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1-ой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30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195066" y="4869160"/>
            <a:ext cx="1728192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2-ой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393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191330" y="4845907"/>
            <a:ext cx="1656184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3-ей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38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05086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01112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81684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77710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70709" y="4191045"/>
            <a:ext cx="6491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59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510" y="141920"/>
            <a:ext cx="5010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VI.</a:t>
            </a:r>
            <a:r>
              <a:rPr lang="ru-RU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Землеустройство</a:t>
            </a: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784431523"/>
              </p:ext>
            </p:extLst>
          </p:nvPr>
        </p:nvGraphicFramePr>
        <p:xfrm>
          <a:off x="1166648" y="788251"/>
          <a:ext cx="10294883" cy="588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8036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6746" y="322120"/>
            <a:ext cx="10925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Распределение земель по с/х предприятиям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7173020"/>
              </p:ext>
            </p:extLst>
          </p:nvPr>
        </p:nvGraphicFramePr>
        <p:xfrm>
          <a:off x="914400" y="968451"/>
          <a:ext cx="10058400" cy="5690741"/>
        </p:xfrm>
        <a:graphic>
          <a:graphicData uri="http://schemas.openxmlformats.org/drawingml/2006/table">
            <a:tbl>
              <a:tblPr>
                <a:solidFill>
                  <a:srgbClr val="CCB400">
                    <a:lumMod val="20000"/>
                    <a:lumOff val="80000"/>
                  </a:srgbClr>
                </a:soli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712948"/>
                <a:gridCol w="3239664"/>
                <a:gridCol w="1307284"/>
                <a:gridCol w="1428287"/>
                <a:gridCol w="1801474"/>
                <a:gridCol w="1568743"/>
              </a:tblGrid>
              <a:tr h="863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№ </a:t>
                      </a:r>
                      <a:r>
                        <a:rPr lang="ru-RU" sz="2000" dirty="0" err="1"/>
                        <a:t>п</a:t>
                      </a:r>
                      <a:r>
                        <a:rPr lang="ru-RU" sz="2000" dirty="0"/>
                        <a:t>/</a:t>
                      </a:r>
                      <a:r>
                        <a:rPr lang="ru-RU" sz="2000" dirty="0" err="1"/>
                        <a:t>п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Наименование предприятия</a:t>
                      </a:r>
                      <a:endParaRPr lang="ru-RU" sz="2000" b="1" dirty="0">
                        <a:ln>
                          <a:solidFill>
                            <a:schemeClr val="tx1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Всего, га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Пашня, га</a:t>
                      </a:r>
                      <a:endParaRPr lang="ru-RU" sz="20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Виноградники, 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Сад, 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ООО</a:t>
                      </a:r>
                      <a:r>
                        <a:rPr lang="ru-RU" b="1" baseline="0" dirty="0" smtClean="0"/>
                        <a:t> «Айдар-</a:t>
                      </a:r>
                      <a:r>
                        <a:rPr lang="ru-RU" b="1" baseline="0" dirty="0" err="1" smtClean="0"/>
                        <a:t>Мерасы</a:t>
                      </a:r>
                      <a:r>
                        <a:rPr lang="ru-RU" b="1" baseline="0" dirty="0" smtClean="0"/>
                        <a:t>»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865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970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ООО </a:t>
                      </a:r>
                      <a:r>
                        <a:rPr lang="ru-RU" sz="1800" b="1" dirty="0"/>
                        <a:t>«</a:t>
                      </a:r>
                      <a:r>
                        <a:rPr lang="ru-RU" sz="1800" b="1" dirty="0" err="1"/>
                        <a:t>Узвиг</a:t>
                      </a:r>
                      <a:r>
                        <a:rPr lang="ru-RU" sz="1800" b="1" dirty="0"/>
                        <a:t> - Ком»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1110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684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29,3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14,7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«Топал - </a:t>
                      </a:r>
                      <a:r>
                        <a:rPr lang="ru-RU" sz="1800" b="1" dirty="0" err="1"/>
                        <a:t>Берекет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113,2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100,5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12,7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</a:t>
                      </a:r>
                      <a:r>
                        <a:rPr lang="ru-RU" sz="1800" b="1" dirty="0" err="1" smtClean="0"/>
                        <a:t>Месут</a:t>
                      </a:r>
                      <a:r>
                        <a:rPr lang="ru-RU" sz="1800" b="1" dirty="0" smtClean="0"/>
                        <a:t>-Агро»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114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114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Меделян</a:t>
                      </a: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-Агро»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41,8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ООО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Varmeyva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22,28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22,28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КХ </a:t>
                      </a:r>
                      <a:r>
                        <a:rPr lang="ru-RU" sz="1800" b="1" dirty="0" smtClean="0"/>
                        <a:t>«Гагауз</a:t>
                      </a:r>
                      <a:r>
                        <a:rPr lang="ru-RU" sz="1800" b="1" baseline="0" dirty="0" smtClean="0"/>
                        <a:t> Иван</a:t>
                      </a:r>
                      <a:r>
                        <a:rPr lang="ru-RU" sz="1800" b="1" dirty="0" smtClean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94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93,1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0,9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КХ «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Курдогло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Илья»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41,5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36,66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4,84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КХ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Терзи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Николай»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Другие</a:t>
                      </a:r>
                      <a:r>
                        <a:rPr lang="ru-RU" sz="1800" b="1" baseline="0" dirty="0" smtClean="0">
                          <a:latin typeface="Calibri"/>
                          <a:ea typeface="+mn-ea"/>
                          <a:cs typeface="+mn-cs"/>
                        </a:rPr>
                        <a:t> К/Х (81)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410,19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344,25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65,94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Индив.</a:t>
                      </a:r>
                      <a:r>
                        <a:rPr lang="ru-RU" sz="1800" b="1" baseline="0" dirty="0" smtClean="0">
                          <a:latin typeface="Calibri"/>
                          <a:ea typeface="+mn-ea"/>
                          <a:cs typeface="+mn-cs"/>
                        </a:rPr>
                        <a:t> хозяйства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660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638,1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21,9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Итого: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3440,57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3002,83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251,38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25,1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3316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565" y="181128"/>
            <a:ext cx="54663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Земельные проблемы</a:t>
            </a:r>
            <a:endParaRPr lang="ru-RU" kern="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789" y="1043334"/>
            <a:ext cx="10977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i="1" kern="0" dirty="0" smtClean="0">
                <a:latin typeface="Calibri" panose="020F0502020204030204" pitchFamily="34" charset="0"/>
              </a:rPr>
              <a:t>    </a:t>
            </a:r>
            <a:r>
              <a:rPr lang="ru-RU" sz="2800" b="1" i="1" kern="0" dirty="0" smtClean="0">
                <a:latin typeface="Cambria" panose="02040503050406030204" pitchFamily="18" charset="0"/>
              </a:rPr>
              <a:t>На протяжении 2016 г. всё ещё продолжаются некоторые спорно-земельные вопросы между руководителем ООО «Айдар-Мерасы», примэрией и советом села, которые находятся на стадии судебного разбирательства.</a:t>
            </a:r>
            <a:endParaRPr lang="en-US" sz="2800" b="1" i="1" kern="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2800" b="1" i="1" kern="0" dirty="0" smtClean="0">
                <a:latin typeface="Cambria" panose="02040503050406030204" pitchFamily="18" charset="0"/>
              </a:rPr>
              <a:t>   За 2016 г</a:t>
            </a:r>
            <a:r>
              <a:rPr lang="en-US" sz="2800" b="1" i="1" kern="0" dirty="0">
                <a:latin typeface="Cambria" panose="02040503050406030204" pitchFamily="18" charset="0"/>
              </a:rPr>
              <a:t>.</a:t>
            </a:r>
            <a:r>
              <a:rPr lang="ru-RU" sz="2800" b="1" i="1" kern="0" dirty="0" smtClean="0">
                <a:latin typeface="Cambria" panose="02040503050406030204" pitchFamily="18" charset="0"/>
              </a:rPr>
              <a:t> - 12 </a:t>
            </a:r>
            <a:r>
              <a:rPr lang="ru-RU" sz="2800" b="1" i="1" kern="0" dirty="0">
                <a:latin typeface="Cambria" panose="02040503050406030204" pitchFamily="18" charset="0"/>
              </a:rPr>
              <a:t>процессов суда в г. Чадыр-Лунга, 2 процесса в </a:t>
            </a:r>
            <a:r>
              <a:rPr lang="ru-RU" sz="2800" b="1" i="1" kern="0" dirty="0" smtClean="0">
                <a:latin typeface="Cambria" panose="02040503050406030204" pitchFamily="18" charset="0"/>
              </a:rPr>
              <a:t>Апелляционной палате </a:t>
            </a:r>
            <a:r>
              <a:rPr lang="ru-RU" sz="2800" b="1" i="1" kern="0" dirty="0">
                <a:latin typeface="Cambria" panose="02040503050406030204" pitchFamily="18" charset="0"/>
              </a:rPr>
              <a:t>г. </a:t>
            </a:r>
            <a:r>
              <a:rPr lang="ru-RU" sz="2800" b="1" i="1" kern="0" dirty="0" smtClean="0">
                <a:latin typeface="Cambria" panose="02040503050406030204" pitchFamily="18" charset="0"/>
              </a:rPr>
              <a:t>Комрат </a:t>
            </a:r>
            <a:r>
              <a:rPr lang="ru-RU" sz="2800" b="1" i="1" kern="0" dirty="0">
                <a:latin typeface="Cambria" panose="02040503050406030204" pitchFamily="18" charset="0"/>
              </a:rPr>
              <a:t>. Все  претензии от «Айдар-</a:t>
            </a:r>
            <a:r>
              <a:rPr lang="ru-RU" sz="2800" b="1" i="1" kern="0" dirty="0" err="1">
                <a:latin typeface="Cambria" panose="02040503050406030204" pitchFamily="18" charset="0"/>
              </a:rPr>
              <a:t>Мерасы</a:t>
            </a:r>
            <a:r>
              <a:rPr lang="ru-RU" sz="2800" b="1" i="1" kern="0" dirty="0">
                <a:latin typeface="Cambria" panose="02040503050406030204" pitchFamily="18" charset="0"/>
              </a:rPr>
              <a:t>» к Совету и </a:t>
            </a:r>
            <a:r>
              <a:rPr lang="ru-RU" sz="2800" b="1" i="1" kern="0" dirty="0" err="1">
                <a:latin typeface="Cambria" panose="02040503050406030204" pitchFamily="18" charset="0"/>
              </a:rPr>
              <a:t>примэрии</a:t>
            </a:r>
            <a:r>
              <a:rPr lang="ru-RU" sz="2800" b="1" i="1" kern="0" dirty="0">
                <a:latin typeface="Cambria" panose="02040503050406030204" pitchFamily="18" charset="0"/>
              </a:rPr>
              <a:t> об отмене решений </a:t>
            </a:r>
            <a:r>
              <a:rPr lang="ru-RU" sz="2800" b="1" i="1" kern="0" dirty="0" smtClean="0">
                <a:latin typeface="Cambria" panose="02040503050406030204" pitchFamily="18" charset="0"/>
              </a:rPr>
              <a:t>совета. </a:t>
            </a:r>
          </a:p>
          <a:p>
            <a:pPr algn="just"/>
            <a:endParaRPr lang="ru-RU" sz="2800" b="1" i="1" kern="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7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609" y="253786"/>
            <a:ext cx="57054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Сельхозпроизводство</a:t>
            </a:r>
          </a:p>
          <a:p>
            <a:pPr algn="ctr">
              <a:defRPr/>
            </a:pPr>
            <a:r>
              <a:rPr lang="ru-RU" sz="28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Итоги объезда полей</a:t>
            </a:r>
            <a:endParaRPr lang="ru-RU" sz="2800" kern="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271" y="1454115"/>
            <a:ext cx="102721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latin typeface="Cambria" pitchFamily="18" charset="0"/>
              </a:rPr>
              <a:t>     </a:t>
            </a:r>
            <a:r>
              <a:rPr lang="ru-RU" sz="2000" b="1" i="1" dirty="0" smtClean="0">
                <a:latin typeface="Cambria" pitchFamily="18" charset="0"/>
              </a:rPr>
              <a:t>По итогам 2016 года в целом все с/х производители показали неплохие показатели.</a:t>
            </a:r>
          </a:p>
          <a:p>
            <a:pPr algn="just"/>
            <a:r>
              <a:rPr lang="ru-RU" sz="2000" b="1" i="1" dirty="0" smtClean="0">
                <a:latin typeface="Cambria" pitchFamily="18" charset="0"/>
              </a:rPr>
              <a:t>     По результатам проверки выявлено хорошее состояние полей. По полеводству во всех агрохозяйствах  показаны высокие результаты по состоянию с/х культур.  В отдельных хозяйствах в результате хорошей защиты были получены высокие урожаи среди многолетних культур. Хорошую работу можно отметить среди крупных хозяйств, таких как : ООО «UZVIG-COM», ООО « ТОПАЛ-БЕРЕКЕТ», ООО«МE</a:t>
            </a:r>
            <a:r>
              <a:rPr lang="en-US" sz="2000" b="1" i="1" dirty="0" smtClean="0">
                <a:latin typeface="Cambria" pitchFamily="18" charset="0"/>
              </a:rPr>
              <a:t>S</a:t>
            </a:r>
            <a:r>
              <a:rPr lang="ru-RU" sz="2000" b="1" i="1" dirty="0" smtClean="0">
                <a:latin typeface="Cambria" pitchFamily="18" charset="0"/>
              </a:rPr>
              <a:t>UT- A</a:t>
            </a:r>
            <a:r>
              <a:rPr lang="en-US" sz="2000" b="1" i="1" dirty="0" smtClean="0">
                <a:latin typeface="Cambria" pitchFamily="18" charset="0"/>
              </a:rPr>
              <a:t>GRO</a:t>
            </a:r>
            <a:r>
              <a:rPr lang="ru-RU" sz="2000" b="1" i="1" dirty="0" smtClean="0">
                <a:latin typeface="Cambria" pitchFamily="18" charset="0"/>
              </a:rPr>
              <a:t>», ООО «Айдар- Мерасы»,среди к/х  можно отметить: к/х «Гагауз И.Н»,к/х «Чеботарь И.Г.»,к/х «Курдогло И.И.»,к/х  «Терзи Н.В.» и др.</a:t>
            </a:r>
            <a:endParaRPr lang="ru-RU" sz="20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4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63632" y="0"/>
            <a:ext cx="3498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Объезд полей 2016 г.</a:t>
            </a:r>
            <a:endParaRPr lang="ru-RU" sz="2800" kern="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6540" y="4741656"/>
            <a:ext cx="11280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Отмечена хорошая работа следующих сельхозпроизводителей: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Узун Н. И. (</a:t>
            </a:r>
            <a:r>
              <a:rPr lang="ru-RU" sz="2400" dirty="0" err="1">
                <a:solidFill>
                  <a:prstClr val="black"/>
                </a:solidFill>
                <a:latin typeface="Cambria" panose="020405030504060A0204" pitchFamily="18" charset="0"/>
              </a:rPr>
              <a:t>Попаз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З. И.), Топал Г.Н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A0204" pitchFamily="18" charset="0"/>
              </a:rPr>
              <a:t>, Капсомун П.К.,  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Капсомун Г.Г, Чеботарь В.И.,  Капсомун Д.Г., 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A0204" pitchFamily="18" charset="0"/>
              </a:rPr>
              <a:t>Терзи Н.В., Курдогло И.И., Гагауз 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И. Н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A0204" pitchFamily="18" charset="0"/>
              </a:rPr>
              <a:t>., Киося А.С. и 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др.</a:t>
            </a:r>
          </a:p>
        </p:txBody>
      </p:sp>
      <p:pic>
        <p:nvPicPr>
          <p:cNvPr id="1027" name="Picture 3" descr="D:\Объезд полей 24.05.16г\IMG_20160524_163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0550" y="509452"/>
            <a:ext cx="2473234" cy="1854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D:\Объезд полей 24.05.16г\IMG_20160524_183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920" y="515983"/>
            <a:ext cx="2429691" cy="1822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D:\Объезд полей 24.05.16г\IMG_20160524_145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9646" y="522514"/>
            <a:ext cx="2420982" cy="1815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4" name="Picture 10" descr="D:\Объезд полей 24.05.16г\IMG_20160524_162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846" y="522515"/>
            <a:ext cx="2434045" cy="182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6" name="Picture 12" descr="D:\Объезд полей 24.05.16г\IMG_20160524_1838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4379" y="2788920"/>
            <a:ext cx="2603862" cy="1952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7" name="Picture 13" descr="D:\Объезд полей 24.05.16г\IMG_20160524_1838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13520" y="2792183"/>
            <a:ext cx="2547259" cy="1988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9" name="Picture 15" descr="D:\Объезд полей 24.05.16г\IMG_20160524_1821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187336" y="2754534"/>
            <a:ext cx="2560319" cy="2046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1" name="Picture 17" descr="D:\Объезд полей 24.05.16г\IMG_20160524_1621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2" y="2782388"/>
            <a:ext cx="2682241" cy="2011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4199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312425" y="294087"/>
            <a:ext cx="1098100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Также в 2016 году в области землеустройства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выполнены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следующие работы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5014" y="4229986"/>
            <a:ext cx="3906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Строительство элеватора в ООО «</a:t>
            </a:r>
            <a:r>
              <a:rPr lang="en-US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Uzvig-Com</a:t>
            </a:r>
            <a:r>
              <a:rPr lang="ru-RU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3131" y="1120676"/>
            <a:ext cx="1156656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Введены в оборот и сданы в аренду земли резервного фонда в количестве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62   га.</a:t>
            </a:r>
            <a:endParaRPr lang="ru-RU" b="1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Сформированы и переведены на баланс Примэрии  артскважины.</a:t>
            </a:r>
            <a:endParaRPr lang="ru-RU" b="1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Сдана в аренду  часть здания в филиале д/с.</a:t>
            </a:r>
            <a:endParaRPr lang="ru-RU" b="1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 На конечной стадии находится работа по изготовлению технического паспорта озер. В результате чего озера будут сформированы и переведены на баланс примэрии.</a:t>
            </a:r>
            <a:endParaRPr lang="ru-RU" b="1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рассмотрены поданные в адрес примэриии заявления квотчиков на самостоятельную обработку в кол-ве 241 чел.</a:t>
            </a:r>
            <a:endParaRPr lang="ru-RU" b="1" dirty="0" smtClean="0">
              <a:latin typeface="Cambria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- ведется совместная работа по рассмотрению жалоб и петиций  от жителей села и с/х предприятий, расположенных на территории примэрии . </a:t>
            </a:r>
            <a:r>
              <a:rPr lang="ru-RU" sz="2400" b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	 </a:t>
            </a:r>
            <a:endParaRPr lang="ru-RU" sz="2400" b="1" dirty="0" smtClean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5" name="Picture 2" descr="C:\Users\MegaBait\Desktop\для отчета\IMG_20161102_131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6623" y="4013859"/>
            <a:ext cx="3523014" cy="26422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3548" y="52433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Cambria" pitchFamily="18" charset="0"/>
                <a:cs typeface="Times New Roman" pitchFamily="18" charset="0"/>
              </a:rPr>
              <a:t>Были установлены 4 емкости объемом 1800 т. каждая, для хранения зерна.</a:t>
            </a:r>
            <a:endParaRPr lang="ru-RU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7629" y="377649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i="1" dirty="0">
                <a:solidFill>
                  <a:srgbClr val="C00000"/>
                </a:solidFill>
                <a:latin typeface="Cambria" pitchFamily="18" charset="0"/>
              </a:rPr>
              <a:t>VII.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Налоги и сборы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6884726"/>
              </p:ext>
            </p:extLst>
          </p:nvPr>
        </p:nvGraphicFramePr>
        <p:xfrm>
          <a:off x="1170589" y="1084646"/>
          <a:ext cx="9976945" cy="5672786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D19049">
                        <a:tint val="35000"/>
                        <a:satMod val="253000"/>
                      </a:srgbClr>
                    </a:gs>
                    <a:gs pos="50000">
                      <a:srgbClr val="D19049">
                        <a:tint val="42000"/>
                        <a:satMod val="255000"/>
                      </a:srgbClr>
                    </a:gs>
                    <a:gs pos="97000">
                      <a:srgbClr val="D19049">
                        <a:tint val="53000"/>
                        <a:satMod val="260000"/>
                      </a:srgbClr>
                    </a:gs>
                    <a:gs pos="100000">
                      <a:srgbClr val="D19049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3668962"/>
                <a:gridCol w="2045833"/>
                <a:gridCol w="2045833"/>
                <a:gridCol w="2216317"/>
              </a:tblGrid>
              <a:tr h="38114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Вид налога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/>
                        <a:t>2016 г.</a:t>
                      </a:r>
                      <a:endParaRPr lang="ru-RU" sz="2800" b="1" dirty="0"/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 smtClean="0"/>
                        <a:t>Начисл</a:t>
                      </a:r>
                      <a:r>
                        <a:rPr lang="ru-RU" sz="2800" b="1" dirty="0" smtClean="0"/>
                        <a:t>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/>
                        <a:t>Собр.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% </a:t>
                      </a:r>
                      <a:r>
                        <a:rPr lang="ru-RU" sz="2800" b="1" dirty="0" err="1" smtClean="0"/>
                        <a:t>вып</a:t>
                      </a:r>
                      <a:r>
                        <a:rPr lang="ru-RU" sz="2800" b="1" dirty="0" smtClean="0"/>
                        <a:t>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Земельный налог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21778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24445,0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112,19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Налог на недвижимость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13837,7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15092,83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109,07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Налог на </a:t>
                      </a:r>
                      <a:r>
                        <a:rPr lang="ru-RU" sz="2800" b="1" dirty="0" err="1"/>
                        <a:t>неопределивш</a:t>
                      </a:r>
                      <a:r>
                        <a:rPr lang="ru-RU" sz="2800" b="1" dirty="0"/>
                        <a:t>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36317,7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36927,2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101,68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Налог на КФХ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31906,75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31906,75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100,0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/>
                        <a:t>Налог  на пастбища </a:t>
                      </a:r>
                      <a:endParaRPr lang="ru-RU" sz="28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1563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1529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97,82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  <a:tr h="760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</a:rPr>
                        <a:t>Итого по налогам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1005413,15</a:t>
                      </a:r>
                      <a:endParaRPr lang="ru-RU" sz="2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latin typeface="Cambria" panose="020405030504060A0204" pitchFamily="18" charset="0"/>
                        </a:rPr>
                        <a:t>109900,9</a:t>
                      </a:r>
                      <a:endParaRPr lang="ru-RU" sz="2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104,5</a:t>
                      </a:r>
                      <a:endParaRPr lang="ru-RU" sz="2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93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948" y="225287"/>
            <a:ext cx="11557000" cy="631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села зарегистрировано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Крестьянских Хозяйства(КХ)  ,на которые начисляется сбор на благоустройство территории-10 лей. Начислено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580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лей,  т.к. учредители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КХ- пенсионеры, которые освобождаются от данного сбора.             </a:t>
            </a:r>
          </a:p>
          <a:p>
            <a:pPr marL="9017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Торговые </a:t>
            </a: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предприятия </a:t>
            </a:r>
            <a:endParaRPr lang="ru-RU" sz="2400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 на территории села действовало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мельницы,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торговых  предприятий ,из которых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предприятий работали на кассовых аппаратах, 3 на   налоговом свидетельстве.  Поступление  от  предприятий , работающих на налоговых свидетельствах согласно начисления составило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16,3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лей. По статье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114418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«Сбор за  размещение объектов торговли»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поступило 47 059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лей.</a:t>
            </a:r>
          </a:p>
          <a:p>
            <a:pPr marL="9017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Патенты</a:t>
            </a:r>
            <a:r>
              <a:rPr lang="ru-RU" sz="2400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течение года действовало  17 предпринимательских патента .По  статье 121,37 «Предпринимательский патент»   было начислено и  поступило </a:t>
            </a:r>
            <a:r>
              <a:rPr lang="ru-RU" sz="2400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8150  </a:t>
            </a:r>
            <a:r>
              <a:rPr lang="ru-RU" sz="24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лей </a:t>
            </a:r>
            <a:endParaRPr lang="ru-RU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1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791" y="8568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i="1" dirty="0">
                <a:solidFill>
                  <a:srgbClr val="D16349">
                    <a:lumMod val="50000"/>
                  </a:srgbClr>
                </a:solidFill>
              </a:rPr>
              <a:t>Структура отчета:</a:t>
            </a:r>
            <a:r>
              <a:rPr lang="ru-RU" sz="4400" i="1" dirty="0">
                <a:solidFill>
                  <a:srgbClr val="D16349">
                    <a:lumMod val="50000"/>
                  </a:srgbClr>
                </a:solidFill>
              </a:rPr>
              <a:t/>
            </a:r>
            <a:br>
              <a:rPr lang="ru-RU" sz="4400" i="1" dirty="0">
                <a:solidFill>
                  <a:srgbClr val="D16349">
                    <a:lumMod val="50000"/>
                  </a:srgbClr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31235" y="914400"/>
            <a:ext cx="9448800" cy="56056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79924" y="969718"/>
            <a:ext cx="878619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Основные показатели социально-экономического развития  села Гайдар на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01.01.2017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Итоги основной деятельности за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2016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Анализ исполнения бюджета за отчетный  период.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Достижения примэрии на протяжении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2016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года  в области генеральной инфраструктуры.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Социальная политика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Землеустройство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Налоги и сборы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Коммунальное хозяйство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IX.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Деятельность местного совета за  отчетный период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X.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Криминогенная обстановка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XI.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Экология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 благоустройство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Реализация инвестиционных проектов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XIV.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Задачи на 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2017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год</a:t>
            </a: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00" b="1" i="1" dirty="0" smtClean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Заключение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9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61257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VIII. </a:t>
            </a:r>
            <a:r>
              <a:rPr lang="ru-RU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Коммунальное хозяйство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40107" y="871962"/>
            <a:ext cx="4572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0" dirty="0" smtClean="0">
                <a:solidFill>
                  <a:srgbClr val="0070C0"/>
                </a:solidFill>
                <a:latin typeface="Cambria" pitchFamily="18" charset="0"/>
              </a:rPr>
              <a:t>МП «</a:t>
            </a:r>
            <a:r>
              <a:rPr lang="en-US" sz="2800" b="1" i="1" kern="0" dirty="0" err="1" smtClean="0">
                <a:solidFill>
                  <a:srgbClr val="0070C0"/>
                </a:solidFill>
                <a:latin typeface="Cambria" pitchFamily="18" charset="0"/>
              </a:rPr>
              <a:t>Aydar-Suyu</a:t>
            </a:r>
            <a:r>
              <a:rPr lang="ru-RU" sz="2800" b="1" i="1" kern="0" dirty="0" smtClean="0">
                <a:solidFill>
                  <a:srgbClr val="0070C0"/>
                </a:solidFill>
                <a:latin typeface="Cambria" pitchFamily="18" charset="0"/>
              </a:rPr>
              <a:t>»</a:t>
            </a: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422154"/>
            <a:ext cx="1192282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kern="0" dirty="0" smtClean="0">
                <a:latin typeface="Cambria" pitchFamily="18" charset="0"/>
              </a:rPr>
              <a:t>    </a:t>
            </a:r>
            <a:r>
              <a:rPr lang="ru-RU" sz="2000" b="1" i="1" kern="0" dirty="0" smtClean="0">
                <a:latin typeface="Cambria" pitchFamily="18" charset="0"/>
              </a:rPr>
              <a:t>За 2016 год была проделана следующая работа: заделка и утепление колодцев, установка водомеров в ПСО, ДК, детском саду, в центральной скважине; работы по благоустройству памятников, территорий соц. объектов, вывоз мусора с населения и предприятий в объеме 900 м³.</a:t>
            </a:r>
          </a:p>
          <a:p>
            <a:r>
              <a:rPr lang="ru-RU" sz="2000" b="1" i="1" kern="0" dirty="0" smtClean="0">
                <a:solidFill>
                  <a:srgbClr val="C00000"/>
                </a:solidFill>
                <a:latin typeface="Cambria" pitchFamily="18" charset="0"/>
              </a:rPr>
              <a:t>Доходы </a:t>
            </a:r>
            <a:r>
              <a:rPr lang="ru-RU" sz="2000" b="1" i="1" kern="0" dirty="0" smtClean="0">
                <a:latin typeface="Cambria" pitchFamily="18" charset="0"/>
              </a:rPr>
              <a:t>муниципального предприятия за 2016 год </a:t>
            </a:r>
            <a:r>
              <a:rPr lang="ru-RU" sz="2000" b="1" i="1" kern="0" dirty="0" smtClean="0">
                <a:solidFill>
                  <a:srgbClr val="C00000"/>
                </a:solidFill>
                <a:latin typeface="Cambria" pitchFamily="18" charset="0"/>
              </a:rPr>
              <a:t>составили 468 200 леев</a:t>
            </a:r>
            <a:r>
              <a:rPr lang="ru-RU" sz="2000" b="1" i="1" kern="0" dirty="0" smtClean="0">
                <a:latin typeface="Cambria" pitchFamily="18" charset="0"/>
              </a:rPr>
              <a:t>,</a:t>
            </a:r>
          </a:p>
          <a:p>
            <a:r>
              <a:rPr lang="ru-RU" sz="2000" b="1" i="1" kern="0" dirty="0" smtClean="0">
                <a:latin typeface="Cambria" pitchFamily="18" charset="0"/>
              </a:rPr>
              <a:t> </a:t>
            </a:r>
            <a:r>
              <a:rPr lang="ru-RU" sz="2000" b="1" i="1" kern="0" dirty="0" smtClean="0">
                <a:solidFill>
                  <a:srgbClr val="C00000"/>
                </a:solidFill>
                <a:latin typeface="Cambria" pitchFamily="18" charset="0"/>
              </a:rPr>
              <a:t>расходы</a:t>
            </a:r>
            <a:r>
              <a:rPr lang="ru-RU" sz="2000" b="1" i="1" kern="0" dirty="0" smtClean="0">
                <a:latin typeface="Cambria" pitchFamily="18" charset="0"/>
              </a:rPr>
              <a:t>: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Электроэнергия -167752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Пеня-10430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 штрафы налогов.-6150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з/плата -171305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 тракт.услуги-9725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Реле откл.-4600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прочие расходы-42200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 ремонт кабинета- 7680 леев;</a:t>
            </a:r>
          </a:p>
          <a:p>
            <a:pPr>
              <a:buFont typeface="Wingdings" pitchFamily="2" charset="2"/>
              <a:buChar char="§"/>
            </a:pPr>
            <a:r>
              <a:rPr lang="ru-RU" sz="2000" b="1" i="1" kern="0" dirty="0" smtClean="0">
                <a:latin typeface="Cambria" pitchFamily="18" charset="0"/>
              </a:rPr>
              <a:t> налоги-48988 леев</a:t>
            </a:r>
          </a:p>
          <a:p>
            <a:r>
              <a:rPr lang="ru-RU" sz="2000" b="1" i="1" kern="0" dirty="0" smtClean="0">
                <a:solidFill>
                  <a:srgbClr val="C00000"/>
                </a:solidFill>
                <a:latin typeface="Cambria" pitchFamily="18" charset="0"/>
              </a:rPr>
              <a:t>Итого расходы составили -468830 леев</a:t>
            </a:r>
          </a:p>
          <a:p>
            <a:r>
              <a:rPr lang="ru-RU" sz="2000" b="1" i="1" kern="0" dirty="0" smtClean="0">
                <a:latin typeface="Cambria" pitchFamily="18" charset="0"/>
              </a:rPr>
              <a:t>Сальдо на 01.01.2017 г.-306,29 лей.</a:t>
            </a:r>
          </a:p>
          <a:p>
            <a:pPr>
              <a:buFont typeface="Wingdings" pitchFamily="2" charset="2"/>
              <a:buChar char="§"/>
            </a:pPr>
            <a:endParaRPr lang="ru-RU" sz="2400" b="1" i="1" kern="0" dirty="0" smtClean="0">
              <a:latin typeface="Cambria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400" dirty="0"/>
          </a:p>
        </p:txBody>
      </p:sp>
      <p:pic>
        <p:nvPicPr>
          <p:cNvPr id="1026" name="Picture 2" descr="D:\АЙДАР СУЮ\IMG_20151218_130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8456" y="3328059"/>
            <a:ext cx="3511139" cy="2633354"/>
          </a:xfrm>
          <a:prstGeom prst="rect">
            <a:avLst/>
          </a:prstGeom>
          <a:noFill/>
        </p:spPr>
      </p:pic>
      <p:pic>
        <p:nvPicPr>
          <p:cNvPr id="1027" name="Picture 3" descr="D:\АЙДАР СУЮ\IMG_20151218_130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0647" y="3310247"/>
            <a:ext cx="3455718" cy="2591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736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124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IX. </a:t>
            </a: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Деятельность местного совета за отчетный период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28046"/>
            <a:ext cx="1195551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2096" y="1193916"/>
            <a:ext cx="11839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ambria" pitchFamily="18" charset="0"/>
              </a:rPr>
              <a:t>В </a:t>
            </a:r>
            <a:r>
              <a:rPr lang="ru-RU" sz="2000" b="1" i="1" dirty="0" smtClean="0">
                <a:latin typeface="Cambria" pitchFamily="18" charset="0"/>
              </a:rPr>
              <a:t>2016 г. было </a:t>
            </a:r>
            <a:r>
              <a:rPr lang="ru-RU" sz="2000" b="1" i="1" dirty="0">
                <a:latin typeface="Cambria" pitchFamily="18" charset="0"/>
              </a:rPr>
              <a:t>проведено </a:t>
            </a:r>
            <a:r>
              <a:rPr lang="ru-RU" sz="2000" b="1" i="1" u="sng" dirty="0">
                <a:latin typeface="Cambria" pitchFamily="18" charset="0"/>
              </a:rPr>
              <a:t>9</a:t>
            </a:r>
            <a:r>
              <a:rPr lang="ru-RU" sz="2000" b="1" i="1" u="sng" dirty="0" smtClean="0">
                <a:latin typeface="Cambria" pitchFamily="18" charset="0"/>
              </a:rPr>
              <a:t> </a:t>
            </a:r>
            <a:r>
              <a:rPr lang="ru-RU" sz="2000" b="1" i="1" u="sng" dirty="0">
                <a:latin typeface="Cambria" pitchFamily="18" charset="0"/>
              </a:rPr>
              <a:t>заседаний совета</a:t>
            </a:r>
            <a:r>
              <a:rPr lang="ru-RU" sz="2000" b="1" i="1" dirty="0">
                <a:latin typeface="Cambria" pitchFamily="18" charset="0"/>
              </a:rPr>
              <a:t>, на которых рассматривались и </a:t>
            </a:r>
            <a:r>
              <a:rPr lang="ru-RU" sz="2000" b="1" i="1" u="sng" dirty="0">
                <a:latin typeface="Cambria" pitchFamily="18" charset="0"/>
              </a:rPr>
              <a:t>выносились решения </a:t>
            </a:r>
            <a:r>
              <a:rPr lang="ru-RU" sz="2000" b="1" i="1" dirty="0">
                <a:latin typeface="Cambria" pitchFamily="18" charset="0"/>
              </a:rPr>
              <a:t>по вопросам, касающимся</a:t>
            </a:r>
            <a:r>
              <a:rPr lang="ru-RU" sz="2000" b="1" i="1" dirty="0" smtClean="0">
                <a:latin typeface="Cambria" pitchFamily="18" charset="0"/>
              </a:rPr>
              <a:t>: </a:t>
            </a:r>
            <a:r>
              <a:rPr lang="ru-RU" sz="2000" b="1" i="1" dirty="0">
                <a:latin typeface="Cambria" pitchFamily="18" charset="0"/>
              </a:rPr>
              <a:t>водоснабжения; уличного освещения; земельных споров; </a:t>
            </a:r>
            <a:r>
              <a:rPr lang="ru-RU" sz="2000" b="1" i="1" dirty="0" smtClean="0">
                <a:latin typeface="Cambria" pitchFamily="18" charset="0"/>
              </a:rPr>
              <a:t>продвижения социально-экономических проектов; передачи земельных участков в аренду и </a:t>
            </a:r>
            <a:r>
              <a:rPr lang="ru-RU" sz="2000" b="1" i="1" dirty="0">
                <a:latin typeface="Cambria" pitchFamily="18" charset="0"/>
              </a:rPr>
              <a:t>др.</a:t>
            </a:r>
          </a:p>
          <a:p>
            <a:r>
              <a:rPr lang="ru-RU" sz="2000" b="1" i="1" u="sng" dirty="0">
                <a:latin typeface="Cambria" pitchFamily="18" charset="0"/>
              </a:rPr>
              <a:t>Заслушивались</a:t>
            </a:r>
            <a:r>
              <a:rPr lang="ru-RU" sz="2000" b="1" i="1" dirty="0">
                <a:latin typeface="Cambria" pitchFamily="18" charset="0"/>
              </a:rPr>
              <a:t>: информации  специалистов о проделанной работе; информация о ходе проведения ремонтных работ и готовности к отопительному сезону  учреждений Народного образования; информация специалистов по сбору налогов о поступлении налогов и сборов в </a:t>
            </a:r>
            <a:r>
              <a:rPr lang="ru-RU" sz="2000" b="1" i="1" dirty="0" smtClean="0">
                <a:latin typeface="Cambria" pitchFamily="18" charset="0"/>
              </a:rPr>
              <a:t>2016 </a:t>
            </a:r>
            <a:r>
              <a:rPr lang="ru-RU" sz="2000" b="1" i="1" dirty="0">
                <a:latin typeface="Cambria" pitchFamily="18" charset="0"/>
              </a:rPr>
              <a:t>г.; </a:t>
            </a:r>
            <a:r>
              <a:rPr lang="ru-RU" sz="2000" b="1" i="1" dirty="0" smtClean="0">
                <a:latin typeface="Cambria" pitchFamily="18" charset="0"/>
              </a:rPr>
              <a:t>информация о правонарушениях; регулярная </a:t>
            </a:r>
            <a:r>
              <a:rPr lang="ru-RU" sz="2000" b="1" i="1" dirty="0">
                <a:latin typeface="Cambria" pitchFamily="18" charset="0"/>
              </a:rPr>
              <a:t>информация примара </a:t>
            </a:r>
            <a:r>
              <a:rPr lang="ru-RU" sz="2000" b="1" i="1" dirty="0" smtClean="0">
                <a:latin typeface="Cambria" pitchFamily="18" charset="0"/>
              </a:rPr>
              <a:t>о </a:t>
            </a:r>
            <a:r>
              <a:rPr lang="ru-RU" sz="2000" b="1" i="1" dirty="0">
                <a:latin typeface="Cambria" pitchFamily="18" charset="0"/>
              </a:rPr>
              <a:t>ходе проведения работ по проекту </a:t>
            </a:r>
            <a:r>
              <a:rPr lang="ru-RU" sz="2000" b="1" i="1" dirty="0" smtClean="0">
                <a:latin typeface="Cambria" pitchFamily="18" charset="0"/>
              </a:rPr>
              <a:t>водоснабжения; о работе МП «</a:t>
            </a:r>
            <a:r>
              <a:rPr lang="en-US" sz="2000" b="1" i="1" dirty="0" smtClean="0">
                <a:latin typeface="Cambria" pitchFamily="18" charset="0"/>
              </a:rPr>
              <a:t>Aydar-Suyu</a:t>
            </a:r>
            <a:r>
              <a:rPr lang="ru-RU" sz="2000" b="1" i="1" dirty="0" smtClean="0">
                <a:latin typeface="Cambria" pitchFamily="18" charset="0"/>
              </a:rPr>
              <a:t>» </a:t>
            </a:r>
            <a:r>
              <a:rPr lang="ru-RU" sz="2000" b="1" i="1" dirty="0">
                <a:latin typeface="Cambria" pitchFamily="18" charset="0"/>
              </a:rPr>
              <a:t>и др. </a:t>
            </a:r>
          </a:p>
          <a:p>
            <a:r>
              <a:rPr lang="ru-RU" sz="2000" b="1" i="1" u="sng" dirty="0">
                <a:latin typeface="Cambria" pitchFamily="18" charset="0"/>
              </a:rPr>
              <a:t>Были утверждены</a:t>
            </a:r>
            <a:r>
              <a:rPr lang="ru-RU" sz="2000" b="1" i="1" dirty="0">
                <a:latin typeface="Cambria" pitchFamily="18" charset="0"/>
              </a:rPr>
              <a:t>:  </a:t>
            </a:r>
            <a:r>
              <a:rPr lang="ru-RU" sz="2000" b="1" i="1" dirty="0" smtClean="0">
                <a:latin typeface="Cambria" pitchFamily="18" charset="0"/>
              </a:rPr>
              <a:t>правила организации массового молодежного досуга; </a:t>
            </a:r>
            <a:r>
              <a:rPr lang="ru-RU" sz="2000" b="1" i="1" dirty="0">
                <a:latin typeface="Cambria" pitchFamily="18" charset="0"/>
              </a:rPr>
              <a:t>ставки налогов и сборов на </a:t>
            </a:r>
            <a:r>
              <a:rPr lang="ru-RU" sz="2000" b="1" i="1" dirty="0" smtClean="0">
                <a:latin typeface="Cambria" pitchFamily="18" charset="0"/>
              </a:rPr>
              <a:t>2017 </a:t>
            </a:r>
            <a:r>
              <a:rPr lang="ru-RU" sz="2000" b="1" i="1" dirty="0">
                <a:latin typeface="Cambria" pitchFamily="18" charset="0"/>
              </a:rPr>
              <a:t>г.; бюджет на </a:t>
            </a:r>
            <a:r>
              <a:rPr lang="ru-RU" sz="2000" b="1" i="1" dirty="0" smtClean="0">
                <a:latin typeface="Cambria" pitchFamily="18" charset="0"/>
              </a:rPr>
              <a:t>2017 </a:t>
            </a:r>
            <a:r>
              <a:rPr lang="ru-RU" sz="2000" b="1" i="1" dirty="0">
                <a:latin typeface="Cambria" pitchFamily="18" charset="0"/>
              </a:rPr>
              <a:t>г.; план работы совета на I </a:t>
            </a:r>
            <a:r>
              <a:rPr lang="ru-RU" sz="2000" b="1" i="1" dirty="0" smtClean="0">
                <a:latin typeface="Cambria" pitchFamily="18" charset="0"/>
              </a:rPr>
              <a:t>И </a:t>
            </a:r>
            <a:r>
              <a:rPr lang="en-US" sz="2000" b="1" i="1" dirty="0" smtClean="0">
                <a:latin typeface="Cambria" pitchFamily="18" charset="0"/>
              </a:rPr>
              <a:t>II </a:t>
            </a:r>
            <a:r>
              <a:rPr lang="ru-RU" sz="2000" b="1" i="1" dirty="0" smtClean="0">
                <a:latin typeface="Cambria" pitchFamily="18" charset="0"/>
              </a:rPr>
              <a:t>полугодие 2017 </a:t>
            </a:r>
            <a:r>
              <a:rPr lang="ru-RU" sz="2000" b="1" i="1" dirty="0">
                <a:latin typeface="Cambria" pitchFamily="18" charset="0"/>
              </a:rPr>
              <a:t>г</a:t>
            </a:r>
            <a:r>
              <a:rPr lang="ru-RU" sz="2000" b="1" i="1" dirty="0" smtClean="0">
                <a:latin typeface="Cambria" pitchFamily="18" charset="0"/>
              </a:rPr>
              <a:t>., протокола заседаний земельной комиссии; мероприятия по двухмесячнику и сан.очистке села и др.</a:t>
            </a:r>
            <a:endParaRPr lang="ru-RU" sz="2000" b="1" i="1" dirty="0">
              <a:latin typeface="Cambria" pitchFamily="18" charset="0"/>
            </a:endParaRPr>
          </a:p>
          <a:p>
            <a:r>
              <a:rPr lang="ru-RU" sz="2000" b="1" i="1" dirty="0">
                <a:latin typeface="Cambria" pitchFamily="18" charset="0"/>
              </a:rPr>
              <a:t>Принимались конкретные  решения и заслушивалась информация о выполнении некоторых из них . Принятые советом решения в основном исполнялись. Но в то же время, имеются ещё не до конца решенные вопросы по водоснабжению, уличному освещению и др. Продолжаются судебные разбирательства между советом и ООО «Айдар-</a:t>
            </a:r>
            <a:r>
              <a:rPr lang="ru-RU" sz="2000" b="1" i="1" dirty="0" err="1">
                <a:latin typeface="Cambria" pitchFamily="18" charset="0"/>
              </a:rPr>
              <a:t>Мерасы</a:t>
            </a:r>
            <a:r>
              <a:rPr lang="ru-RU" sz="2000" b="1" i="1" dirty="0">
                <a:latin typeface="Cambria" pitchFamily="18" charset="0"/>
              </a:rPr>
              <a:t>» по земельным вопросам.</a:t>
            </a:r>
          </a:p>
          <a:p>
            <a:r>
              <a:rPr lang="ru-RU" sz="2000" i="1" dirty="0">
                <a:latin typeface="Cambria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xmlns="" val="377759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036" y="1239955"/>
            <a:ext cx="88773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i="0" u="none" strike="noStrike" kern="0" normalizeH="0" baseline="0" noProof="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Franklin Gothic Medium"/>
                <a:ea typeface="+mj-ea"/>
                <a:cs typeface="+mj-cs"/>
              </a:rPr>
              <a:t>Классификация совершенных преступлений</a:t>
            </a:r>
            <a:endParaRPr kumimoji="0" lang="ru-RU" sz="3200" i="0" u="none" strike="noStrike" kern="0" normalizeH="0" baseline="0" noProof="0" dirty="0" smtClean="0">
              <a:ln w="11430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2427200"/>
              </p:ext>
            </p:extLst>
          </p:nvPr>
        </p:nvGraphicFramePr>
        <p:xfrm>
          <a:off x="367641" y="1934377"/>
          <a:ext cx="11636475" cy="4541387"/>
        </p:xfrm>
        <a:graphic>
          <a:graphicData uri="http://schemas.openxmlformats.org/drawingml/2006/table">
            <a:tbl>
              <a:tblPr firstRow="1" bandRow="1"/>
              <a:tblGrid>
                <a:gridCol w="989094"/>
                <a:gridCol w="4361235"/>
                <a:gridCol w="2011680"/>
                <a:gridCol w="1985554"/>
                <a:gridCol w="2288912"/>
              </a:tblGrid>
              <a:tr h="358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Совершено  преступлений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Всего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Раскрыто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/>
                        <a:t>Нераскрыто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/>
                    </a:solidFill>
                  </a:tcPr>
                </a:tc>
              </a:tr>
              <a:tr h="358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Всего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43</a:t>
                      </a:r>
                      <a:endParaRPr lang="ru-RU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ru-RU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ru-RU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358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Кражи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16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7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9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  <a:tr h="358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Хулиганства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8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358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 smtClean="0"/>
                        <a:t>Вступление</a:t>
                      </a:r>
                      <a:r>
                        <a:rPr lang="ru-RU" sz="1800" baseline="0" dirty="0" smtClean="0"/>
                        <a:t> в пол. связь с несоверш.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1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  <a:tr h="3634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/>
                        <a:t>Незаконное</a:t>
                      </a:r>
                      <a:r>
                        <a:rPr lang="ru-RU" sz="1800" baseline="0" dirty="0"/>
                        <a:t> проникновение в жилища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0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40000"/>
                      </a:srgbClr>
                    </a:solidFill>
                  </a:tcPr>
                </a:tc>
              </a:tr>
              <a:tr h="23468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1800" dirty="0" smtClean="0"/>
                        <a:t>6</a:t>
                      </a:r>
                    </a:p>
                    <a:p>
                      <a:r>
                        <a:rPr lang="ru-RU" sz="1800" dirty="0" smtClean="0"/>
                        <a:t>7</a:t>
                      </a:r>
                      <a:endParaRPr lang="ru-RU" sz="1800" baseline="0" dirty="0" smtClean="0"/>
                    </a:p>
                    <a:p>
                      <a:r>
                        <a:rPr lang="ru-RU" sz="1800" baseline="0" dirty="0" smtClean="0"/>
                        <a:t>8</a:t>
                      </a:r>
                    </a:p>
                    <a:p>
                      <a:r>
                        <a:rPr lang="ru-RU" sz="1800" baseline="0" dirty="0" smtClean="0"/>
                        <a:t>9</a:t>
                      </a:r>
                    </a:p>
                    <a:p>
                      <a:r>
                        <a:rPr lang="ru-RU" sz="1800" baseline="0" dirty="0" smtClean="0"/>
                        <a:t>10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Мошенничество</a:t>
                      </a:r>
                      <a:r>
                        <a:rPr lang="ru-RU" sz="1800" baseline="0" dirty="0" smtClean="0"/>
                        <a:t> </a:t>
                      </a: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Разбой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Незаконное лишение свободы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По линии ГАИ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/>
                        <a:t>Розыскиваемые</a:t>
                      </a:r>
                      <a:endParaRPr lang="ru-RU" sz="18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3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9</a:t>
                      </a:r>
                    </a:p>
                    <a:p>
                      <a:pPr algn="ctr"/>
                      <a:r>
                        <a:rPr lang="ru-RU" sz="1800" dirty="0" smtClean="0"/>
                        <a:t>6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3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1</a:t>
                      </a:r>
                    </a:p>
                    <a:p>
                      <a:pPr algn="ctr"/>
                      <a:r>
                        <a:rPr lang="ru-RU" sz="1800" dirty="0" smtClean="0"/>
                        <a:t>9</a:t>
                      </a:r>
                    </a:p>
                    <a:p>
                      <a:pPr algn="ctr"/>
                      <a:r>
                        <a:rPr lang="ru-RU" sz="1800" dirty="0" smtClean="0"/>
                        <a:t>4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800" dirty="0" smtClean="0"/>
                        <a:t>0</a:t>
                      </a:r>
                    </a:p>
                    <a:p>
                      <a:pPr algn="ctr"/>
                      <a:r>
                        <a:rPr lang="ru-RU" sz="1800" dirty="0" smtClean="0"/>
                        <a:t>0</a:t>
                      </a:r>
                    </a:p>
                    <a:p>
                      <a:pPr algn="ctr"/>
                      <a:r>
                        <a:rPr lang="ru-RU" sz="1800" dirty="0" smtClean="0"/>
                        <a:t>0</a:t>
                      </a:r>
                    </a:p>
                    <a:p>
                      <a:pPr algn="ctr"/>
                      <a:r>
                        <a:rPr lang="ru-RU" sz="1800" dirty="0" smtClean="0"/>
                        <a:t>0</a:t>
                      </a:r>
                    </a:p>
                    <a:p>
                      <a:pPr algn="ctr"/>
                      <a:r>
                        <a:rPr lang="ru-RU" sz="1800" dirty="0" smtClean="0"/>
                        <a:t>2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A22E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93985" y="465508"/>
            <a:ext cx="6777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i="1" kern="0" dirty="0" smtClean="0">
                <a:solidFill>
                  <a:srgbClr val="C00000"/>
                </a:solidFill>
                <a:latin typeface="Tw Cen MT"/>
              </a:rPr>
              <a:t>X. </a:t>
            </a:r>
            <a:r>
              <a:rPr lang="ru-RU" sz="36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Криминогенная обстановка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815786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5390" y="0"/>
            <a:ext cx="5283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i="1" kern="0" dirty="0" smtClean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XI. </a:t>
            </a:r>
            <a:r>
              <a:rPr lang="ru-RU" sz="40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Культура и спорт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2117" y="683934"/>
            <a:ext cx="2615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Дом культуры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61257" y="1164134"/>
            <a:ext cx="1174351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На 2016 год было запланировано около 30 мероприятий разного рода,  в том числе подготовки и участия в фестивалях, концертах и других мероприятиях районного и регионального масштаба. </a:t>
            </a:r>
            <a:b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Среди последних хочется отметить традиционные фестивали на которых наши воспитанники и педагоги принимали участие: "Гагауз тюрькюсю", "Гагауз сеси", "Восходящие звезды Гагаузии", "Серебряный голос Гагаузии", "Буджак кызлары", концерт, посвященный дню независимости Республики Молдова и другие, а так же, проводившимися впервые, фестивали "Песни Веры, Надежды, Любви и Виктории", фестиваль народных умельцев "Мир увлеченных".  Данные мероприятия проводились в г. Чадыр-Лунга. Так же, традиционно уже, активное участие коллектив </a:t>
            </a:r>
            <a:r>
              <a:rPr lang="ru-RU" b="1" dirty="0" smtClean="0">
                <a:latin typeface="Cambria" pitchFamily="18" charset="0"/>
                <a:ea typeface="Calibri" pitchFamily="34" charset="0"/>
                <a:cs typeface="Times New Roman" pitchFamily="18" charset="0"/>
              </a:rPr>
              <a:t> ДК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при поддержке примэрии села принял и на главном фестивале года в Гагаузии "Гагауз шарабын ертусу"(Касым).  Мастера ковроткачества  успевали радовать нас своими великолепными работами на всевозможных фестивалях и конкурсах... Из мероприятий, которые были организованы и проведены в селе, хочется отметить наиболее яркие и масштабные: "Новогодний карнавал", "Колядки", "Хедерлез", "Храм села" и, разумеется, традиционный фестиваль ковров "Гагауз килимнери", прошедший в 4 раз...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Последние три мероприятия проходят с привлечением всей активной части населения села. В эти дни проходят, кроме культурных, и спортивные мероприятия и встречи ветеранов и старейшин села, чествование юбиляров и заслуженных деятелей села, всевозможные презентации и выставки и т. д., на них приглашаются представители из многих регионов Гагаузии и из-за рубежа.  Несколько мероприятий(обидно, что в их числе ставшие уже традиционными в нашем селе: "Мисс Гайдар", "Принц и Принцесса") в связи с отсутствием условий и скудной материально-технической базой провести не удалось. Во многом причина в практически аварийном состоянии концертного зала...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7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0706" y="168626"/>
            <a:ext cx="1423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Музей</a:t>
            </a:r>
            <a:endParaRPr lang="ru-RU" sz="3200" b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134" y="692243"/>
            <a:ext cx="1149531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262626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Основной  фонд музея</a:t>
            </a:r>
            <a:r>
              <a:rPr lang="ru-RU" dirty="0" smtClean="0">
                <a:solidFill>
                  <a:srgbClr val="262626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 составляет  более 1000   наименований экспонатов. </a:t>
            </a:r>
            <a:endParaRPr lang="ru-RU" dirty="0" smtClean="0">
              <a:latin typeface="Cambr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Для жителей и гостей села организуются выставки к юбилею села, школы, экспонаты музея используются для оформления народных праздников, ежегодно с выездными выставками выезжаем на праздник  вина  в Комрат, где занимаем призовые места.</a:t>
            </a:r>
            <a:r>
              <a:rPr lang="ru-RU" dirty="0" smtClean="0">
                <a:solidFill>
                  <a:srgbClr val="262626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Фонд нашего музея постоянно пополняется благодаря жителям нашего села  и  ученикам. Мы прилагаем все усилия к тому, чтобы ребята ясно понимали общественную полезную значимость своей работы, стремимся к тому, чтобы музей был для школьников источником новых знаний и открытий, средством приобретения различных навыков и умений. Учебные экскурсии в музей, самостоятельная работа с его фондами при подготовке докладов и сообщений, встречи с интересными людьми, постоянное обновление экспозиции музея, участие в обработке, оформлении и пропаганде собранных материалов помогают поддерживать и сохранять у ребят устойчивый интерес к музею, о чём свидетельствуют записи в книге отзывов и предложений.</a:t>
            </a:r>
            <a:endParaRPr lang="ru-RU" dirty="0" smtClean="0">
              <a:latin typeface="Cambr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Посетители:</a:t>
            </a:r>
            <a:r>
              <a:rPr lang="ru-RU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 педагоги, учащиеся обучающиеся  с 1-9 класс,  воспитанники д./ сада , жители  и гости  села .За 2016 г.  музей посетили 292 ч.</a:t>
            </a:r>
            <a:endParaRPr lang="ru-RU" dirty="0" smtClean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19459" name="Picture 3" descr="C:\Users\MegaBait\Desktop\музей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726" y="4465122"/>
            <a:ext cx="2905496" cy="2179122"/>
          </a:xfrm>
          <a:prstGeom prst="rect">
            <a:avLst/>
          </a:prstGeom>
          <a:noFill/>
        </p:spPr>
      </p:pic>
      <p:pic>
        <p:nvPicPr>
          <p:cNvPr id="19460" name="Picture 4" descr="C:\Users\MegaBait\Desktop\музей\image (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3454" y="4601688"/>
            <a:ext cx="2786743" cy="2090057"/>
          </a:xfrm>
          <a:prstGeom prst="rect">
            <a:avLst/>
          </a:prstGeom>
          <a:noFill/>
        </p:spPr>
      </p:pic>
      <p:pic>
        <p:nvPicPr>
          <p:cNvPr id="19461" name="Picture 5" descr="C:\Users\MegaBait\Desktop\музей\image (2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4596" y="4643250"/>
            <a:ext cx="2660074" cy="1995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3325" y="116679"/>
            <a:ext cx="111935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i="1" kern="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44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ероприятия </a:t>
            </a:r>
            <a:r>
              <a:rPr lang="ru-RU" sz="4400" b="1" i="1" kern="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села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88673" y="886120"/>
            <a:ext cx="140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2086" y="1255452"/>
            <a:ext cx="4146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endParaRPr lang="ru-RU" sz="1600" dirty="0" smtClean="0"/>
          </a:p>
          <a:p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5197" y="901509"/>
            <a:ext cx="108820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Установка памятной доски участнице ВОВ </a:t>
            </a:r>
            <a:r>
              <a:rPr lang="ru-RU" sz="2800" b="1" i="1" kern="0" dirty="0" err="1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Миху</a:t>
            </a:r>
            <a:r>
              <a:rPr lang="ru-RU" sz="2800" b="1" i="1" kern="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-Конюшенко Е.В.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82884" y="3574799"/>
            <a:ext cx="10126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Открытие мемориала жертвам голодовки 1946-47 гг.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 descr="D:\9 мая 2016г\IMG_20160509_093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7149" y="1579419"/>
            <a:ext cx="2667990" cy="200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9 мая 2016г\IMG_20160509_10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986" y="1546760"/>
            <a:ext cx="2632364" cy="1974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9 мая 2016г\IMG_20160509_102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291" y="1518391"/>
            <a:ext cx="1570264" cy="2093686"/>
          </a:xfrm>
          <a:prstGeom prst="rect">
            <a:avLst/>
          </a:prstGeom>
          <a:noFill/>
        </p:spPr>
      </p:pic>
      <p:pic>
        <p:nvPicPr>
          <p:cNvPr id="1031" name="Picture 7" descr="D:\9 мая 2016г\IMG_20160509_095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9612" y="1567542"/>
            <a:ext cx="2636322" cy="1977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D:\голодомор и 9 мая\100MEDIA\FILE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841" y="4251366"/>
            <a:ext cx="3063833" cy="2297875"/>
          </a:xfrm>
          <a:prstGeom prst="rect">
            <a:avLst/>
          </a:prstGeom>
          <a:noFill/>
        </p:spPr>
      </p:pic>
      <p:pic>
        <p:nvPicPr>
          <p:cNvPr id="1036" name="Picture 12" descr="D:\голодомор и 9 мая\100MEDIA\FILE00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0526" y="4301837"/>
            <a:ext cx="3091541" cy="231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7" name="Picture 13" descr="D:\голодомор и 9 мая\100MEDIA\FILE0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2296" y="4337461"/>
            <a:ext cx="3154878" cy="2366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983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68580" y="3381146"/>
            <a:ext cx="4915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kern="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День защиты детей -1 июня.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1 июня  16г\IMG_20160601_105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474" y="4200896"/>
            <a:ext cx="3083626" cy="231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1 июня  16г\IMG_20160601_11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3241" y="4186052"/>
            <a:ext cx="3016332" cy="2262249"/>
          </a:xfrm>
          <a:prstGeom prst="rect">
            <a:avLst/>
          </a:prstGeom>
          <a:noFill/>
        </p:spPr>
      </p:pic>
      <p:pic>
        <p:nvPicPr>
          <p:cNvPr id="2052" name="Picture 4" descr="D:\1 июня  16г\IMG_20160601_105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6053" y="4203864"/>
            <a:ext cx="3000499" cy="2250374"/>
          </a:xfrm>
          <a:prstGeom prst="rect">
            <a:avLst/>
          </a:prstGeom>
          <a:noFill/>
        </p:spPr>
      </p:pic>
      <p:pic>
        <p:nvPicPr>
          <p:cNvPr id="2053" name="Picture 5" descr="D:\8 марта 2016г\8 март\IMG_20160308_120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761" y="869867"/>
            <a:ext cx="3170712" cy="237803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607667" y="213756"/>
            <a:ext cx="6795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kern="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Международный женский день 8 Марта </a:t>
            </a:r>
            <a:endParaRPr lang="ru-RU" sz="2800" dirty="0"/>
          </a:p>
        </p:txBody>
      </p:sp>
      <p:pic>
        <p:nvPicPr>
          <p:cNvPr id="2055" name="Picture 7" descr="D:\8 марта 2016г\8 март\IMG_20160308_1209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5319" y="843148"/>
            <a:ext cx="3190504" cy="2392878"/>
          </a:xfrm>
          <a:prstGeom prst="rect">
            <a:avLst/>
          </a:prstGeom>
          <a:noFill/>
        </p:spPr>
      </p:pic>
      <p:pic>
        <p:nvPicPr>
          <p:cNvPr id="2056" name="Picture 8" descr="D:\8 марта 2016г\8 март\IMG_20160308_1217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6669" y="899556"/>
            <a:ext cx="3166754" cy="23750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9699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596" y="141939"/>
            <a:ext cx="97385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kern="0" dirty="0" smtClean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Открытие памятника участникам Афганских событий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54819" y="3125581"/>
            <a:ext cx="6546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kern="0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Благотворительный концерт Дуэт……</a:t>
            </a:r>
            <a:endParaRPr lang="ru-RU" sz="2800" dirty="0"/>
          </a:p>
        </p:txBody>
      </p:sp>
      <p:pic>
        <p:nvPicPr>
          <p:cNvPr id="2050" name="Picture 2" descr="D:\афганцы\авганцы\благодарность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4157" y="760020"/>
            <a:ext cx="1564145" cy="2223224"/>
          </a:xfrm>
          <a:prstGeom prst="rect">
            <a:avLst/>
          </a:prstGeom>
          <a:noFill/>
        </p:spPr>
      </p:pic>
      <p:pic>
        <p:nvPicPr>
          <p:cNvPr id="1026" name="Picture 2" descr="C:\Users\MegaBait\Desktop\Отчет на сессию за 2016г\благдуэту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620" y="3790122"/>
            <a:ext cx="4002726" cy="2771922"/>
          </a:xfrm>
          <a:prstGeom prst="rect">
            <a:avLst/>
          </a:prstGeom>
          <a:noFill/>
        </p:spPr>
      </p:pic>
      <p:pic>
        <p:nvPicPr>
          <p:cNvPr id="4" name="Picture 2" descr="C:\Users\MegaBait\Desktop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0176" y="724394"/>
            <a:ext cx="1634588" cy="21794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2667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00" y="761379"/>
            <a:ext cx="1186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 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</a:rPr>
              <a:t>IV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</a:rPr>
              <a:t>фестивале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ковров приняли участие представители Одесской области (центр гагаузов в Одессе), сел Виноградовка, Котловина, Александровка и других. Четвертый фестиваль ковров собрал наибольшее количество участников, более 100 ковров ручной работы из более 10 населенных пунктов. На данном фестивале приняли участие вокально - танцевальные  коллективы «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Евельки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Дюзь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ава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» (Комрат), «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Седефь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» (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Беш-Алма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), воспитанники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Беш-Гиозского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Дома Культуры и наши учащиеся: Марина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Челак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, Зина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Бургуван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, Людмила Узун, Таисия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Капсомун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, Дмитрий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Капсомун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и другие…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0077" y="213756"/>
            <a:ext cx="106222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IV 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фестиваль ковров </a:t>
            </a:r>
            <a:r>
              <a:rPr lang="ru-RU" sz="32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Gagauz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kilimneri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  </a:t>
            </a:r>
            <a:endParaRPr lang="ru-RU" sz="32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2050" name="Picture 2" descr="D:\ХРАМ СЕЛА\IMG_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5324" y="2594758"/>
            <a:ext cx="2644239" cy="1983180"/>
          </a:xfrm>
          <a:prstGeom prst="rect">
            <a:avLst/>
          </a:prstGeom>
          <a:noFill/>
        </p:spPr>
      </p:pic>
      <p:pic>
        <p:nvPicPr>
          <p:cNvPr id="2051" name="Picture 3" descr="D:\ХРАМ СЕЛА\IMG_0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35439" y="3063835"/>
            <a:ext cx="3451761" cy="2588820"/>
          </a:xfrm>
          <a:prstGeom prst="rect">
            <a:avLst/>
          </a:prstGeom>
          <a:noFill/>
        </p:spPr>
      </p:pic>
      <p:pic>
        <p:nvPicPr>
          <p:cNvPr id="2052" name="Picture 4" descr="D:\ХРАМ СЕЛА\IMG_0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9699" y="4732317"/>
            <a:ext cx="2691740" cy="2018805"/>
          </a:xfrm>
          <a:prstGeom prst="rect">
            <a:avLst/>
          </a:prstGeom>
          <a:noFill/>
        </p:spPr>
      </p:pic>
      <p:pic>
        <p:nvPicPr>
          <p:cNvPr id="2053" name="Picture 5" descr="D:\ХРАМ СЕЛА\IMG_0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089" y="2968830"/>
            <a:ext cx="3380509" cy="25353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44246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384" y="262235"/>
            <a:ext cx="1159981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Заключение договора о побратимстве с селом Александровка Болградского района Одесской области  (Украина) </a:t>
            </a:r>
            <a:endParaRPr lang="ru-RU" sz="32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33" y="5477509"/>
            <a:ext cx="12100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Цель – развитие разностороннего сотрудничества, деловых связей в  области науки, культуры, образования, спорта, туризма, экономики.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4337" name="Picture 1" descr="C:\Users\MegaBait\Desktop\для отчета\IMG_20160828_160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1341" y="1490352"/>
            <a:ext cx="5011388" cy="3758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66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3950" y="1335277"/>
            <a:ext cx="3502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Территория </a:t>
            </a:r>
            <a:r>
              <a:rPr lang="ru-RU" sz="28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-50 км</a:t>
            </a:r>
            <a:r>
              <a:rPr lang="ru-RU" sz="2800" baseline="30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sz="28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668" y="112695"/>
            <a:ext cx="93656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I. </a:t>
            </a: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Основные показатели </a:t>
            </a:r>
          </a:p>
          <a:p>
            <a:pPr algn="ctr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социально-экономического развития на </a:t>
            </a:r>
            <a:r>
              <a:rPr lang="ru-RU" sz="2800" b="1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01.01.2017 </a:t>
            </a: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г.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781644025"/>
              </p:ext>
            </p:extLst>
          </p:nvPr>
        </p:nvGraphicFramePr>
        <p:xfrm>
          <a:off x="553720" y="1145271"/>
          <a:ext cx="11033760" cy="490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0843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18" y="135980"/>
            <a:ext cx="11293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Обучение операторов </a:t>
            </a:r>
            <a:r>
              <a:rPr lang="ru-RU" sz="32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Гагаузии</a:t>
            </a:r>
            <a:r>
              <a:rPr lang="ru-RU" sz="32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C00000"/>
                </a:solidFill>
              </a:rPr>
              <a:t> по  котельной на биомассе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D:\биомасса 21 июля 2016\IMG_20161026_103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804" y="973776"/>
            <a:ext cx="5145974" cy="3859481"/>
          </a:xfrm>
          <a:prstGeom prst="rect">
            <a:avLst/>
          </a:prstGeom>
          <a:noFill/>
        </p:spPr>
      </p:pic>
      <p:pic>
        <p:nvPicPr>
          <p:cNvPr id="3075" name="Picture 3" descr="D:\биомасса 21 июля 2016\IMG_20161026_103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758" y="950026"/>
            <a:ext cx="5173683" cy="388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0967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653" y="178132"/>
            <a:ext cx="11083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kern="0" dirty="0">
                <a:solidFill>
                  <a:srgbClr val="002060"/>
                </a:solidFill>
                <a:latin typeface="Cambria" pitchFamily="18" charset="0"/>
                <a:ea typeface="+mj-ea"/>
                <a:cs typeface="+mj-cs"/>
              </a:rPr>
              <a:t>Достижения в области спорта</a:t>
            </a:r>
            <a:endParaRPr lang="ru-RU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0200" y="911413"/>
            <a:ext cx="1186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i="1" dirty="0" smtClean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III </a:t>
            </a:r>
            <a:r>
              <a:rPr lang="ru-RU" sz="2800" b="1" i="1" dirty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Международный турнир по вольной </a:t>
            </a:r>
            <a:r>
              <a:rPr lang="ru-RU" sz="2800" b="1" i="1" dirty="0" smtClean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борьбе «Кубок села Гайдар»</a:t>
            </a:r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176" y="1445217"/>
            <a:ext cx="11760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36525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2 июня состоялся </a:t>
            </a:r>
            <a:r>
              <a:rPr lang="en-US" b="1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III 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Международный турнир по вольной борьбе 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«Кубок </a:t>
            </a:r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села Гайдар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», в котором принимали участие представители Молдовы, Украины, России, Румынии, Турции, Белоруссии, США. Целью турнира является воспитание молодежи, популяризация вольной борьбы, повышение спортивного мастерства, укрепление дружеских связей, а также отбор лучших спортсменов </a:t>
            </a:r>
            <a:r>
              <a:rPr lang="ru-RU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Гагаузии</a:t>
            </a:r>
            <a:r>
              <a:rPr lang="ru-RU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для поступления в спортивный лицей. Юные борцы села Гайдар проявили себя, завоевав призовые места.</a:t>
            </a:r>
            <a:endParaRPr lang="ru-RU" b="1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endParaRPr lang="ru-RU" sz="2000" b="1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D:\борьба\борьба16\IMG_20160702_121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61" y="3461655"/>
            <a:ext cx="3760522" cy="2820391"/>
          </a:xfrm>
          <a:prstGeom prst="rect">
            <a:avLst/>
          </a:prstGeom>
          <a:noFill/>
        </p:spPr>
      </p:pic>
      <p:pic>
        <p:nvPicPr>
          <p:cNvPr id="3076" name="Picture 4" descr="D:\борьба\борьба16\IMG_20160702_19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86058" y="3333996"/>
            <a:ext cx="3748644" cy="2811483"/>
          </a:xfrm>
          <a:prstGeom prst="rect">
            <a:avLst/>
          </a:prstGeom>
          <a:noFill/>
        </p:spPr>
      </p:pic>
      <p:pic>
        <p:nvPicPr>
          <p:cNvPr id="1026" name="Picture 2" descr="C:\Users\MegaBait\Desktop\Отчет на сессию за 2016г\IMG_20160702_20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9071" y="3408219"/>
            <a:ext cx="3772395" cy="282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7561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984" y="596137"/>
            <a:ext cx="1158001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Кроме того, в 2016 году были проведены следующие спортивные мероприятия: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На 23 февраля –теннис, гиревой спорт, подтягивание на перекладине;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На 6 Мая «Хедерлез» –футбол (4 команды), футбол (девочки)-2 команды, толкание бревна, гиревой спорт;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В течение сезона май-август взрослая коменда по футболу участвовала в первенстве Гагаузии по футболу;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2 августа «День Святого Ильи» –турнир по мини-футболу среди детей 2004-2005 г.р., с участием команд Гайдар, Чадыр-Лунга, Казаклия, Твардица. Команда с.Гайдар заняла 1-е место, Чадыр-Лунга-2-е место, Казаклия -3-е место. Всем ребятам были вручены кубок и медали.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28 августа «Храм села» –соревнования по мини-футболу, теннис и др.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Итого на спортивные мероприятия было израсходовано 17900 леев.</a:t>
            </a:r>
          </a:p>
          <a:p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/>
          </a:p>
        </p:txBody>
      </p:sp>
      <p:pic>
        <p:nvPicPr>
          <p:cNvPr id="2050" name="Picture 2" descr="C:\Users\MegaBait\Desktop\для отчета\IMG_20160626_175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0732" y="4607625"/>
            <a:ext cx="3966358" cy="2250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138" y="249384"/>
            <a:ext cx="11797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0" dirty="0" smtClean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XII. </a:t>
            </a:r>
            <a:r>
              <a:rPr lang="ru-RU" sz="4000" b="1" kern="0" dirty="0" smtClean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Инвестиционные проекты, </a:t>
            </a:r>
            <a:r>
              <a:rPr lang="ru-RU" sz="4000" b="1" kern="0" dirty="0" err="1" smtClean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кап.вложения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941985"/>
              </p:ext>
            </p:extLst>
          </p:nvPr>
        </p:nvGraphicFramePr>
        <p:xfrm>
          <a:off x="830318" y="974287"/>
          <a:ext cx="10925502" cy="5256090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CCB400">
                        <a:tint val="35000"/>
                        <a:satMod val="253000"/>
                      </a:srgbClr>
                    </a:gs>
                    <a:gs pos="50000">
                      <a:srgbClr val="CCB400">
                        <a:tint val="42000"/>
                        <a:satMod val="255000"/>
                      </a:srgbClr>
                    </a:gs>
                    <a:gs pos="97000">
                      <a:srgbClr val="CCB400">
                        <a:tint val="53000"/>
                        <a:satMod val="260000"/>
                      </a:srgbClr>
                    </a:gs>
                    <a:gs pos="100000">
                      <a:srgbClr val="CCB400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637321"/>
                <a:gridCol w="5567285"/>
                <a:gridCol w="2126936"/>
                <a:gridCol w="1296980"/>
                <a:gridCol w="1296980"/>
              </a:tblGrid>
              <a:tr h="4760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1600" b="1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п/п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Наименование </a:t>
                      </a:r>
                      <a:r>
                        <a:rPr lang="ru-RU" sz="1600" b="1" dirty="0" smtClean="0"/>
                        <a:t>проекта, программы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Фонд организация-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спонсор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Бюджет проекта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( лей)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всего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освоенные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</a:tr>
              <a:tr h="47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«Тепло культурного центра» (отопление ДК)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Энергия и биомасса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81000</a:t>
                      </a: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$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81000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$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Строительство водопроводных сетей. </a:t>
                      </a: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Объект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сдан в 2016 г.)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Экологический фонд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5636547 л.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3661000л.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(2500)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3.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Установка солнечных панелей для горячего водоснабжения в детском саду «Ромашка»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Энергия и биомасса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18022 $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mbria" panose="02040503050406030204" pitchFamily="18" charset="0"/>
                        </a:rPr>
                        <a:t>Поддержка институционного развития  </a:t>
                      </a:r>
                      <a:r>
                        <a:rPr lang="ru-RU" b="1" i="1" dirty="0" err="1" smtClean="0">
                          <a:latin typeface="Cambria" panose="02040503050406030204" pitchFamily="18" charset="0"/>
                        </a:rPr>
                        <a:t>примэрии</a:t>
                      </a:r>
                      <a:r>
                        <a:rPr lang="ru-RU" b="1" i="1" dirty="0" smtClean="0">
                          <a:latin typeface="Cambria" panose="02040503050406030204" pitchFamily="18" charset="0"/>
                        </a:rPr>
                        <a:t> с. Гайдар</a:t>
                      </a:r>
                      <a:endParaRPr lang="ru-RU" b="1" i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1" dirty="0" smtClean="0"/>
                        <a:t>SARD</a:t>
                      </a:r>
                      <a:endParaRPr lang="ru-RU" b="1" i="1" dirty="0"/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67375</a:t>
                      </a: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00</a:t>
                      </a: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5.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Обеспечение качественной питьевой водой жителей села Гайдар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SARD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59000 </a:t>
                      </a:r>
                      <a:r>
                        <a:rPr kumimoji="0" lang="en-US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$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6.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+mn-ea"/>
                          <a:cs typeface="Times New Roman"/>
                        </a:rPr>
                        <a:t>Устройство щебеночной дороги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mbria" panose="02040503050406030204" pitchFamily="18" charset="0"/>
                        </a:rPr>
                        <a:t>Исполнит.</a:t>
                      </a:r>
                    </a:p>
                    <a:p>
                      <a:r>
                        <a:rPr lang="ru-RU" b="1" i="1" dirty="0" smtClean="0">
                          <a:latin typeface="Cambria" panose="02040503050406030204" pitchFamily="18" charset="0"/>
                        </a:rPr>
                        <a:t>комитет</a:t>
                      </a:r>
                      <a:endParaRPr lang="ru-RU" b="1" i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mbria" panose="02040503050406030204" pitchFamily="18" charset="0"/>
                        </a:rPr>
                        <a:t>146500л.</a:t>
                      </a:r>
                      <a:endParaRPr lang="ru-RU" b="1" i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146500л.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62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4492199"/>
              </p:ext>
            </p:extLst>
          </p:nvPr>
        </p:nvGraphicFramePr>
        <p:xfrm>
          <a:off x="549442" y="646530"/>
          <a:ext cx="10925502" cy="4606604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CCB400">
                        <a:tint val="35000"/>
                        <a:satMod val="253000"/>
                      </a:srgbClr>
                    </a:gs>
                    <a:gs pos="50000">
                      <a:srgbClr val="CCB400">
                        <a:tint val="42000"/>
                        <a:satMod val="255000"/>
                      </a:srgbClr>
                    </a:gs>
                    <a:gs pos="97000">
                      <a:srgbClr val="CCB400">
                        <a:tint val="53000"/>
                        <a:satMod val="260000"/>
                      </a:srgbClr>
                    </a:gs>
                    <a:gs pos="100000">
                      <a:srgbClr val="CCB400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637321"/>
                <a:gridCol w="5567285"/>
                <a:gridCol w="2126936"/>
                <a:gridCol w="1296980"/>
                <a:gridCol w="1296980"/>
              </a:tblGrid>
              <a:tr h="4760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1600" b="1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п/п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Наименование </a:t>
                      </a:r>
                      <a:r>
                        <a:rPr lang="ru-RU" sz="1600" b="1" dirty="0" smtClean="0"/>
                        <a:t>проекта, программы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Фонд организация-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спонсор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Бюджет проекта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( лей)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всего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освоенные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</a:tr>
              <a:tr h="47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7.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Строительство мемориала жертвам голодомора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Жители села, </a:t>
                      </a:r>
                      <a:r>
                        <a:rPr lang="ru-RU" sz="1800" b="1" i="1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примэрия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200000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200000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Строительство памятника участникам Афганских событий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Афганцы-жители села, примэрия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100000 л.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100000л.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1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9. 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Реконструкция здания ПСО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примэрия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58900 л.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58900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10.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>
                          <a:latin typeface="Cambria" panose="02040503050406030204" pitchFamily="18" charset="0"/>
                        </a:rPr>
                        <a:t>Реконструкция отопления 1-й этаж ДК</a:t>
                      </a:r>
                      <a:endParaRPr lang="ru-RU" b="1" i="1" dirty="0"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 smtClean="0"/>
                        <a:t>примэрия</a:t>
                      </a:r>
                      <a:endParaRPr lang="ru-RU" b="1" i="1" dirty="0"/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18700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18700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11.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Замена окон спортивного зала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Исполнительный комитет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63000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63000 л.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47010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50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altLang="ru-RU" sz="1100" smtClean="0">
                <a:solidFill>
                  <a:prstClr val="black"/>
                </a:solidFill>
              </a:rPr>
              <a:t> </a:t>
            </a: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441" y="930766"/>
            <a:ext cx="1167638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Cambria" panose="020405030504060A0204" pitchFamily="18" charset="0"/>
              </a:rPr>
              <a:t>В 2016 году были проведены следующие виды работ по  благоустройству, озеленению и санитарной очистке села: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Благоустройство детского парка общей площадью 0,19 га;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Организация еженедельного вывоза мусора с домовладений и предприятий МП «</a:t>
            </a:r>
            <a:r>
              <a:rPr lang="en-US" b="1" i="1" dirty="0" smtClean="0">
                <a:latin typeface="Cambria" panose="020405030504060A0204" pitchFamily="18" charset="0"/>
              </a:rPr>
              <a:t>Aydar-Suyu</a:t>
            </a:r>
            <a:r>
              <a:rPr lang="ru-RU" b="1" i="1" dirty="0" smtClean="0">
                <a:latin typeface="Cambria" panose="020405030504060A0204" pitchFamily="18" charset="0"/>
              </a:rPr>
              <a:t>», 6 рейсов в неделю. С каждым домовладением заключен договор на вывоз мусора.</a:t>
            </a:r>
          </a:p>
          <a:p>
            <a:r>
              <a:rPr lang="ru-RU" b="1" i="1" dirty="0" smtClean="0">
                <a:latin typeface="Cambria" panose="020405030504060A0204" pitchFamily="18" charset="0"/>
              </a:rPr>
              <a:t>По данным МП «</a:t>
            </a:r>
            <a:r>
              <a:rPr lang="en-US" b="1" i="1" dirty="0" smtClean="0">
                <a:latin typeface="Cambria" panose="020405030504060A0204" pitchFamily="18" charset="0"/>
              </a:rPr>
              <a:t>Aydar-Suyu</a:t>
            </a:r>
            <a:r>
              <a:rPr lang="ru-RU" b="1" i="1" dirty="0" smtClean="0">
                <a:latin typeface="Cambria" panose="020405030504060A0204" pitchFamily="18" charset="0"/>
              </a:rPr>
              <a:t>» , в течение 2016 года от населения и предприятий было вывезено 900 м³ мусора;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Буртование трех стихийных мусоросвалок общей площадью 2 га, объемом 1500 м³ отходов;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Грейдирование и очистка от снега следующих улиц: Ленина, 28 июня, Суворова, Школьная, 1 Мая, Гагарина, Новая, Садовая, С.Лазо, А. Гайдара, Заречная, Советская, Титова, 50 лет Молдавии. Общая протяженность 50 км.;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Очистка территорий нового и старого кладбищ, а также посадка деревьев и кустарников жителями села на территории кладбищ и вокруг мемориала жертвам голодомора;</a:t>
            </a:r>
          </a:p>
          <a:p>
            <a:pPr>
              <a:buFont typeface="Wingdings" pitchFamily="2" charset="2"/>
              <a:buChar char="Ø"/>
            </a:pPr>
            <a:r>
              <a:rPr lang="ru-RU" b="1" i="1" dirty="0" smtClean="0">
                <a:latin typeface="Cambria" panose="020405030504060A0204" pitchFamily="18" charset="0"/>
              </a:rPr>
              <a:t> Благоустройство 4 колодцев по ул. Ленина и Суворова.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ru-RU" b="1" i="1" dirty="0" smtClean="0">
                <a:latin typeface="Cambria" panose="020405030504060A0204" pitchFamily="18" charset="0"/>
              </a:rPr>
              <a:t> </a:t>
            </a:r>
            <a:r>
              <a:rPr lang="ru-RU" b="1" i="1" dirty="0" smtClean="0">
                <a:latin typeface="Cambria" pitchFamily="18" charset="0"/>
                <a:cs typeface="Times New Roman"/>
              </a:rPr>
              <a:t>Устройство щебеночной дороги по ул. Суворова, протяженностью 800 м.</a:t>
            </a:r>
            <a:endParaRPr lang="ru-RU" dirty="0" smtClean="0"/>
          </a:p>
          <a:p>
            <a:r>
              <a:rPr lang="ru-RU" b="1" i="1" dirty="0" smtClean="0">
                <a:latin typeface="Cambria" pitchFamily="18" charset="0"/>
                <a:cs typeface="Times New Roman"/>
              </a:rPr>
              <a:t>Исполнительным комитетом Гагаузии было выделено 128 000 лей на эти цели.</a:t>
            </a:r>
          </a:p>
          <a:p>
            <a:endParaRPr lang="ru-RU" sz="2000" b="1" i="1" dirty="0" smtClean="0">
              <a:latin typeface="Cambria" panose="020405030504060A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785" y="302580"/>
            <a:ext cx="11029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i="1" kern="0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3200" b="1" i="1" kern="0" dirty="0" smtClean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3200" b="1" i="1" kern="0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Экология и благоустройство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07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57187" y="513009"/>
            <a:ext cx="5249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Cambria" panose="020405030504060A0204" pitchFamily="18" charset="0"/>
              </a:rPr>
              <a:t>Грейдирование мусоросвалок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благоустоойство\IMG_20160518_1304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41" y="1187532"/>
            <a:ext cx="3063833" cy="229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благоустоойство\IMG_20160518_130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565" y="1151907"/>
            <a:ext cx="3111334" cy="233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благоустоойство\IMG_20160518_13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663" y="1134092"/>
            <a:ext cx="3119252" cy="23394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благоустоойство\IMG_20160518_130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137" y="3690256"/>
            <a:ext cx="3511138" cy="2633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D:\благоустоойство\IMG_20160518_130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8285" y="3693227"/>
            <a:ext cx="3467594" cy="2600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7" y="505139"/>
            <a:ext cx="102840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/>
              </a:rPr>
              <a:t>Грейдирование и устройство щебеночной дороги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6011" y="1059274"/>
            <a:ext cx="106868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mbria" pitchFamily="18" charset="0"/>
                <a:cs typeface="Times New Roman"/>
              </a:rPr>
              <a:t>    Благодаря спонсорской помощи Юрия Якубова, было проведено грейдирование всех улиц села. Силами жителей ул. 28 июня выполнено устройство щебеночной дороги по ул. 28 июня.</a:t>
            </a:r>
          </a:p>
          <a:p>
            <a:r>
              <a:rPr lang="ru-RU" sz="2000" b="1" i="1" dirty="0" smtClean="0">
                <a:latin typeface="Cambria" pitchFamily="18" charset="0"/>
                <a:cs typeface="Times New Roman"/>
              </a:rPr>
              <a:t>     Также благодаря спонсорской помощи Депутата НСГ и примэрии, с участием Совета старейшин  в течение двух дней с г. Чадыр-Лунга были вывезены около 40 рейсов щебня с глиной, в объеме более 200 тонн,  выделенных на безвозмездной основе жителем нашего села </a:t>
            </a:r>
            <a:r>
              <a:rPr lang="ru-RU" sz="2000" b="1" i="1" u="sng" dirty="0" smtClean="0">
                <a:latin typeface="Cambria" pitchFamily="18" charset="0"/>
                <a:cs typeface="Times New Roman"/>
              </a:rPr>
              <a:t>Капсамун Д.Г. </a:t>
            </a:r>
            <a:r>
              <a:rPr lang="ru-RU" sz="2000" b="1" i="1" dirty="0" smtClean="0">
                <a:latin typeface="Cambria" pitchFamily="18" charset="0"/>
                <a:cs typeface="Times New Roman"/>
              </a:rPr>
              <a:t>и распределены по ул. Ленина, Суворова, Степная и др.</a:t>
            </a:r>
            <a:endParaRPr lang="ru-RU" sz="2000" b="1" i="1" dirty="0" smtClean="0">
              <a:latin typeface="Cambria" panose="020405030504060A0204" pitchFamily="18" charset="0"/>
            </a:endParaRPr>
          </a:p>
          <a:p>
            <a:endParaRPr lang="ru-RU" sz="2000" dirty="0"/>
          </a:p>
        </p:txBody>
      </p:sp>
      <p:pic>
        <p:nvPicPr>
          <p:cNvPr id="69634" name="Picture 2" descr="C:\Users\MegaBait\Desktop\для отчета\IMG_20160924_111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9643" y="3571503"/>
            <a:ext cx="3558638" cy="2668979"/>
          </a:xfrm>
          <a:prstGeom prst="rect">
            <a:avLst/>
          </a:prstGeom>
          <a:noFill/>
        </p:spPr>
      </p:pic>
      <p:pic>
        <p:nvPicPr>
          <p:cNvPr id="4098" name="Picture 2" descr="C:\Users\MegaBait\AppData\Local\Temp\20161213_1205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526380" y="3843001"/>
            <a:ext cx="3087586" cy="2289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0372" y="429882"/>
            <a:ext cx="5262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/>
              </a:rPr>
              <a:t>Благоустройство детского парка</a:t>
            </a:r>
            <a:endParaRPr lang="ru-RU" sz="2400" dirty="0"/>
          </a:p>
        </p:txBody>
      </p:sp>
      <p:pic>
        <p:nvPicPr>
          <p:cNvPr id="68611" name="Picture 3" descr="C:\Users\MegaBait\Desktop\для отчета\IMG_20160826_150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1648" y="914400"/>
            <a:ext cx="3814114" cy="2826327"/>
          </a:xfrm>
          <a:prstGeom prst="rect">
            <a:avLst/>
          </a:prstGeom>
          <a:noFill/>
        </p:spPr>
      </p:pic>
      <p:pic>
        <p:nvPicPr>
          <p:cNvPr id="68612" name="Picture 4" descr="C:\Users\MegaBait\Desktop\для отчета\IMG_20160826_151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9340" y="973777"/>
            <a:ext cx="3709060" cy="2781795"/>
          </a:xfrm>
          <a:prstGeom prst="rect">
            <a:avLst/>
          </a:prstGeom>
          <a:noFill/>
        </p:spPr>
      </p:pic>
      <p:pic>
        <p:nvPicPr>
          <p:cNvPr id="68613" name="Picture 5" descr="C:\Users\MegaBait\Desktop\для отчета\IMG_20160826_151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2114" y="3832759"/>
            <a:ext cx="3926774" cy="2945081"/>
          </a:xfrm>
          <a:prstGeom prst="rect">
            <a:avLst/>
          </a:prstGeom>
          <a:noFill/>
        </p:spPr>
      </p:pic>
      <p:pic>
        <p:nvPicPr>
          <p:cNvPr id="68614" name="Picture 6" descr="C:\Users\MegaBait\Desktop\для отчета\IMG_20150924_1135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1837" y="3814946"/>
            <a:ext cx="3851565" cy="2888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887" y="1009403"/>
            <a:ext cx="11174681" cy="5821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Завершить реализацию инвестиционных проектов: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SARD </a:t>
            </a: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обеспечению жителей села качественной питьевой водой на сумму более 59 тыс.</a:t>
            </a:r>
            <a:r>
              <a:rPr lang="en-US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SARD</a:t>
            </a: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поддержке институционального развития</a:t>
            </a:r>
            <a:r>
              <a:rPr lang="en-US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приобретение мебели и установка видеокамер для зала заседаний) на сумму более 67 тыс. лей.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Энергия и биомасса «Установка солнечных панелей для горячего водоснабжения детского сада» на сумму более 18 тыс.</a:t>
            </a:r>
            <a:r>
              <a:rPr lang="en-US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$</a:t>
            </a:r>
            <a:endParaRPr lang="ru-RU" sz="1600" b="1" i="1" dirty="0" smtClean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en-US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Ograda Noastra </a:t>
            </a: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«Устройство тротуарных дорожек и установка спортивного комлекса в детском парке».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новых рабочих мест (открытие швейного цеха)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Работы по благоустройству: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устройство железобетонных плит по ул. С.Лазо;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устройство щебеночной дороги по ул. Горького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sz="16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Капитальный ремонт Дома культуры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Приобретение трактора для МП «</a:t>
            </a:r>
            <a:r>
              <a:rPr lang="en-US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Aydar-Suyu</a:t>
            </a: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Открытие новых спортивных секций.</a:t>
            </a:r>
            <a:endParaRPr lang="ru-RU" sz="2000" b="1" i="1" dirty="0">
              <a:solidFill>
                <a:srgbClr val="C0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61867" y="334879"/>
            <a:ext cx="5436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0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XIV. </a:t>
            </a:r>
            <a:r>
              <a:rPr lang="ru-RU" sz="40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Задачи на 2017 год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2120" y="116118"/>
            <a:ext cx="984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Численность населения-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46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0</a:t>
            </a:r>
            <a: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3 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человек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69637" y="1017955"/>
            <a:ext cx="1757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Из них: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032000" y="118280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2683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9668" y="253786"/>
            <a:ext cx="31886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C00000"/>
                </a:solidFill>
              </a:rPr>
              <a:t>Заключение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882" y="958728"/>
            <a:ext cx="11459688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ru-RU" sz="2000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протяжении отчетного периода, благодаря эффективной работе сотрудников всех подразделений, было достигнуто много положительных результатов в области социально-экономического развития села, активизировалась работа над инвестиционными проектами, позволяющими привлекать внешних доноров для решения социально-значимых проблем. В 2016 г. реализовано более 6 проектов и программ по кап.вложениям и др. на сумму более </a:t>
            </a:r>
            <a:r>
              <a:rPr lang="ru-RU" b="1" i="1" dirty="0" smtClean="0">
                <a:solidFill>
                  <a:srgbClr val="C0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750 тыс.леев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проведен ряд мероприятий по экологии и благоустройству, грейдированы и покрыты белым вариантом улицы, проведены</a:t>
            </a:r>
            <a:r>
              <a:rPr lang="en-US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ставшие традиционными Фестиваль ковров и Чемпионат по вольной борьбе, а также ряд других спортивных и культурно-массовых мероприятий, и др.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Благодаря спонсорской помощи России была возобновлена круглосуточная пожарная служба в селе.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При активном участии жителей села , в особеннности организации Куру Ф.С. и всех афганцев села  установлены новые исторические памятники -мемориал жертвам голодомора и памятник участникам Афганских событий.  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Заключен очередной договор о побратимстве с Украинской Республикой. На стадии договоренности соглашения о сотрудничестве с Турцией и Румынией.</a:t>
            </a:r>
          </a:p>
          <a:p>
            <a:pPr marL="457200" algn="just">
              <a:lnSpc>
                <a:spcPct val="115000"/>
              </a:lnSpc>
            </a:pP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сегодняшний день продолжается работа по социально-экономическому развитию, на стадии реализации 3 проекта на сумму более </a:t>
            </a:r>
            <a:r>
              <a:rPr lang="ru-RU" b="1" i="1" dirty="0" smtClean="0">
                <a:solidFill>
                  <a:srgbClr val="FF0000"/>
                </a:solidFill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220 тыс.лей </a:t>
            </a:r>
            <a:r>
              <a:rPr lang="ru-RU" b="1" i="1" dirty="0" smtClean="0">
                <a:latin typeface="Cambria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разным направлениям.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7408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7622" y="222255"/>
            <a:ext cx="4092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D19049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Благодарность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000" y="1484414"/>
            <a:ext cx="117221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Хотелось </a:t>
            </a:r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выразить благодарность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всем спонсорам за оказанную поддержку в решениии социально-значимых проблем села, а именно: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3200" b="1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Гагауз Ф.Н., Попаз З.И, Куру Ф.С., Ю. Якубову, Капсамун Д.Г., Чебан Г.Н., Кузнецову В., а также внешним донорам: Программе «Энергия и биомасса», «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SARD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», команде «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Ograda Noastra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», ИКЦ «Диалог» и др.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89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56733" y="1022891"/>
            <a:ext cx="8153400" cy="25922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/>
            </a:r>
            <a:b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i="1" dirty="0" smtClean="0">
                <a:solidFill>
                  <a:schemeClr val="tx1"/>
                </a:solidFill>
                <a:latin typeface="Cambria" pitchFamily="18" charset="0"/>
              </a:rPr>
              <a:t>2017 </a:t>
            </a:r>
            <a:r>
              <a:rPr lang="ru-RU" b="1" i="1" dirty="0">
                <a:solidFill>
                  <a:schemeClr val="tx1"/>
                </a:solidFill>
                <a:latin typeface="Cambria" pitchFamily="18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08073" y="3813079"/>
            <a:ext cx="68507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Примар</a:t>
            </a: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 села Гайдар</a:t>
            </a:r>
            <a:b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И.Г. </a:t>
            </a:r>
            <a:r>
              <a:rPr lang="ru-RU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Киося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050" name="Picture 2" descr="https://content-14.foto.my.mail.ru/mail/gaydar.13/1572/s-17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26" y="4821267"/>
            <a:ext cx="2932386" cy="18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9216" y="4071815"/>
            <a:ext cx="1845211" cy="2893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4338">
            <a:off x="648583" y="689341"/>
            <a:ext cx="2255333" cy="29258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77623">
            <a:off x="9438292" y="634128"/>
            <a:ext cx="2060392" cy="274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0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121861506"/>
              </p:ext>
            </p:extLst>
          </p:nvPr>
        </p:nvGraphicFramePr>
        <p:xfrm>
          <a:off x="277289" y="700644"/>
          <a:ext cx="11445240" cy="5503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99701" y="3"/>
            <a:ext cx="5640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i="1" dirty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Категории населения</a:t>
            </a:r>
            <a:endParaRPr lang="ru-RU" sz="4000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83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81972"/>
            <a:ext cx="9951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Демографическая ситуация с. Гайдар за </a:t>
            </a:r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2016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год</a:t>
            </a:r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193232650"/>
              </p:ext>
            </p:extLst>
          </p:nvPr>
        </p:nvGraphicFramePr>
        <p:xfrm>
          <a:off x="1813560" y="971265"/>
          <a:ext cx="9662160" cy="519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072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271" y="706444"/>
            <a:ext cx="11273050" cy="6151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2016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в примэрию поступило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137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письменных петиций, в том числе на имя совета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-76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петиций, на имя примара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-61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петиция.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письменных заявлений поступили по таким вопросам, как: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оказании материальной помощи;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разрешении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благоустройства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выделении  участков под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дома;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изъятии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предоставлении льготной оплаты за питание детям в д/с;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разрешении на посадку многолетних плантаций;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предоставлении в аренду и продаже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на формирование кадастровых границ земельных участков</a:t>
            </a: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ремонте дорог;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конфликтных </a:t>
            </a: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ситуаций  между </a:t>
            </a: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соседями по границам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отмене решений совета;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Спорно-земельные вопросы и др.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общего количества поступивших петиций принято решение об удовлетворении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87-ми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ряде случаев был дан обоснованный отказ с предложением, в случае несогласия, в соответствии со ст. 7 п.3 Закона РМ О подаче петиций № 190 –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19.07.1994 г. обратиться в Административный суд. По некоторым петициям, не были приняты решения, в связи с тем, что материалы по данным вопросам находятся в Прокуратуре.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Большинство обращений удовлетворены. Отрадно, что  эффективности такой мобильности в решении проблем села и его жителей служит четкое  взаимодействие сельского совета 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  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8740" y="0"/>
            <a:ext cx="10768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Итоги основной деятельности</a:t>
            </a:r>
            <a:r>
              <a:rPr lang="ru-RU" sz="3600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600" i="1" dirty="0">
                <a:solidFill>
                  <a:srgbClr val="C00000"/>
                </a:solidFill>
                <a:latin typeface="Cambria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5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2043" y="123661"/>
            <a:ext cx="5793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Изданные документы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5818214"/>
              </p:ext>
            </p:extLst>
          </p:nvPr>
        </p:nvGraphicFramePr>
        <p:xfrm>
          <a:off x="450378" y="1160059"/>
          <a:ext cx="11505061" cy="4285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510"/>
                <a:gridCol w="1917510"/>
                <a:gridCol w="1917510"/>
                <a:gridCol w="1546078"/>
                <a:gridCol w="1643580"/>
                <a:gridCol w="1058577"/>
                <a:gridCol w="752147"/>
                <a:gridCol w="752149"/>
              </a:tblGrid>
              <a:tr h="1433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Год</a:t>
                      </a:r>
                      <a:endParaRPr lang="ru-RU" sz="4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Обнародовано </a:t>
                      </a:r>
                    </a:p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распоряжений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Составлено </a:t>
                      </a:r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нотариаль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ных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сделок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Рассмотрено петиций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Зарегистрировано актов гражданского</a:t>
                      </a:r>
                      <a:r>
                        <a:rPr lang="ru-RU" sz="20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состояния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2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По личному составу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По основной деятельности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Рожде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Смер-тей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Бра-</a:t>
                      </a:r>
                    </a:p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ков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600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002060"/>
                          </a:solidFill>
                        </a:rPr>
                        <a:t>2016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76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102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36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137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35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40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29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7468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3231</TotalTime>
  <Words>3608</Words>
  <Application>Microsoft Office PowerPoint</Application>
  <PresentationFormat>Произвольный</PresentationFormat>
  <Paragraphs>682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Office Theme</vt:lpstr>
      <vt:lpstr>    </vt:lpstr>
      <vt:lpstr>                                                                         УВАЖАЕМЫЕ ЖИТЕЛИ СЕЛА ГАЙДАР!  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Примэрия села Гайдар, АТО Гагаузия, Республика Молдова     ОТЧЕТ О работе примэрии села Гайдар по обеспечению социально-экономического развития на подведомственной территории за   2015 год</dc:title>
  <dc:creator>001</dc:creator>
  <cp:lastModifiedBy>Admin</cp:lastModifiedBy>
  <cp:revision>378</cp:revision>
  <dcterms:created xsi:type="dcterms:W3CDTF">2016-03-12T07:17:20Z</dcterms:created>
  <dcterms:modified xsi:type="dcterms:W3CDTF">2017-02-17T11:21:08Z</dcterms:modified>
</cp:coreProperties>
</file>