
<file path=[Content_Types].xml><?xml version="1.0" encoding="utf-8"?>
<Types xmlns="http://schemas.openxmlformats.org/package/2006/content-types"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94.xml" ContentType="application/vnd.openxmlformats-officedocument.presentationml.slide+xml"/>
  <Override PartName="/ppt/notesSlides/notesSlide2.xml" ContentType="application/vnd.openxmlformats-officedocument.presentationml.notesSlide+xml"/>
  <Override PartName="/ppt/tags/tag8.xml" ContentType="application/vnd.openxmlformats-officedocument.presentationml.tags+xml"/>
  <Override PartName="/ppt/slides/slide36.xml" ContentType="application/vnd.openxmlformats-officedocument.presentationml.slide+xml"/>
  <Override PartName="/ppt/slides/slide83.xml" ContentType="application/vnd.openxmlformats-officedocument.presentationml.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Default Extension="docx" ContentType="application/vnd.openxmlformats-officedocument.wordprocessingml.document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tags/tag16.xml" ContentType="application/vnd.openxmlformats-officedocument.presentationml.tags+xml"/>
  <Override PartName="/ppt/charts/chart7.xml" ContentType="application/vnd.openxmlformats-officedocument.drawingml.chart+xml"/>
  <Override PartName="/ppt/notesSlides/notesSlide12.xml" ContentType="application/vnd.openxmlformats-officedocument.presentationml.notesSlide+xml"/>
  <Default Extension="xlsx" ContentType="application/vnd.openxmlformats-officedocument.spreadsheetml.sheet"/>
  <Override PartName="/ppt/charts/chart3.xml" ContentType="application/vnd.openxmlformats-officedocument.drawingml.chart+xml"/>
  <Override PartName="/ppt/tags/tag12.xml" ContentType="application/vnd.openxmlformats-officedocument.presentationml.tags+xml"/>
  <Override PartName="/ppt/notesSlides/notesSlide7.xml" ContentType="application/vnd.openxmlformats-officedocument.presentationml.notesSlide+xml"/>
  <Override PartName="/ppt/tags/tag23.xml" ContentType="application/vnd.openxmlformats-officedocument.presentationml.tags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viewProps.xml" ContentType="application/vnd.openxmlformats-officedocument.presentationml.viewProps+xml"/>
  <Override PartName="/ppt/tags/tag9.xml" ContentType="application/vnd.openxmlformats-officedocument.presentationml.tag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s/slide9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rawings/drawing3.xml" ContentType="application/vnd.openxmlformats-officedocument.drawingml.chartshapes+xml"/>
  <Override PartName="/ppt/notesSlides/notesSlide3.xml" ContentType="application/vnd.openxmlformats-officedocument.presentationml.notes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s/slide80.xml" ContentType="application/vnd.openxmlformats-officedocument.presentationml.slide+xml"/>
  <Override PartName="/ppt/slides/slide91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tags/tag17.xml" ContentType="application/vnd.openxmlformats-officedocument.presentationml.tags+xml"/>
  <Override PartName="/ppt/charts/chart8.xml" ContentType="application/vnd.openxmlformats-officedocument.drawingml.chart+xml"/>
  <Override PartName="/ppt/notesSlides/notesSlide13.xml" ContentType="application/vnd.openxmlformats-officedocument.presentationml.notesSlide+xml"/>
  <Default Extension="wdp" ContentType="image/vnd.ms-photo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Default Extension="vml" ContentType="application/vnd.openxmlformats-officedocument.vmlDrawing"/>
  <Override PartName="/ppt/tags/tag24.xml" ContentType="application/vnd.openxmlformats-officedocument.presentationml.tags+xml"/>
  <Override PartName="/ppt/charts/chart10.xml" ContentType="application/vnd.openxmlformats-officedocument.drawingml.chart+xml"/>
  <Override PartName="/ppt/diagrams/layout2.xml" ContentType="application/vnd.openxmlformats-officedocument.drawingml.diagramLayout+xml"/>
  <Override PartName="/ppt/notesSlides/notesSlide20.xml" ContentType="application/vnd.openxmlformats-officedocument.presentationml.notesSlide+xml"/>
  <Override PartName="/ppt/slides/slide89.xml" ContentType="application/vnd.openxmlformats-officedocument.presentationml.slide+xml"/>
  <Override PartName="/ppt/charts/chart4.xml" ContentType="application/vnd.openxmlformats-officedocument.drawingml.chart+xml"/>
  <Override PartName="/ppt/tags/tag13.xml" ContentType="application/vnd.openxmlformats-officedocument.presentationml.tags+xml"/>
  <Override PartName="/ppt/slides/slide49.xml" ContentType="application/vnd.openxmlformats-officedocument.presentationml.slide+xml"/>
  <Override PartName="/ppt/slides/slide78.xml" ContentType="application/vnd.openxmlformats-officedocument.presentationml.slide+xml"/>
  <Override PartName="/ppt/slides/slide96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ppt/tags/tag20.xml" ContentType="application/vnd.openxmlformats-officedocument.presentationml.tag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tags/tag2.xml" ContentType="application/vnd.openxmlformats-officedocument.presentationml.tags+xml"/>
  <Override PartName="/ppt/notesSlides/notesSlide18.xml" ContentType="application/vnd.openxmlformats-officedocument.presentationml.notesSlide+xml"/>
  <Default Extension="wmf" ContentType="image/x-wmf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tags/tag18.xml" ContentType="application/vnd.openxmlformats-officedocument.presentationml.tags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notesSlides/notesSlide14.xml" ContentType="application/vnd.openxmlformats-officedocument.presentationml.notesSlide+xml"/>
  <Override PartName="/ppt/tags/tag14.xml" ContentType="application/vnd.openxmlformats-officedocument.presentationml.tags+xml"/>
  <Override PartName="/ppt/notesSlides/notesSlide9.xml" ContentType="application/vnd.openxmlformats-officedocument.presentationml.notesSlide+xml"/>
  <Override PartName="/ppt/tags/tag25.xml" ContentType="application/vnd.openxmlformats-officedocument.presentationml.tags+xml"/>
  <Override PartName="/ppt/slides/slide79.xml" ContentType="application/vnd.openxmlformats-officedocument.presentationml.slide+xml"/>
  <Override PartName="/ppt/charts/chart5.xml" ContentType="application/vnd.openxmlformats-officedocument.drawingml.chart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s/slide97.xml" ContentType="application/vnd.openxmlformats-officedocument.presentationml.slide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tags/tag10.xml" ContentType="application/vnd.openxmlformats-officedocument.presentationml.tags+xml"/>
  <Override PartName="/ppt/notesSlides/notesSlide5.xml" ContentType="application/vnd.openxmlformats-officedocument.presentationml.notesSlide+xml"/>
  <Override PartName="/ppt/tags/tag21.xml" ContentType="application/vnd.openxmlformats-officedocument.presentationml.tags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notesSlides/notesSlide1.xml" ContentType="application/vnd.openxmlformats-officedocument.presentationml.notesSlide+xml"/>
  <Override PartName="/ppt/tags/tag7.xml" ContentType="application/vnd.openxmlformats-officedocument.presentationml.tags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s/slide93.xml" ContentType="application/vnd.openxmlformats-officedocument.presentationml.slide+xml"/>
  <Override PartName="/ppt/slideLayouts/slideLayout5.xml" ContentType="application/vnd.openxmlformats-officedocument.presentationml.slideLayout+xml"/>
  <Override PartName="/ppt/drawings/drawing1.xml" ContentType="application/vnd.openxmlformats-officedocument.drawingml.chartshapes+xml"/>
  <Override PartName="/ppt/notesSlides/notesSlide19.xml" ContentType="application/vnd.openxmlformats-officedocument.presentationml.notesSlide+xml"/>
  <Override PartName="/ppt/diagrams/drawing1.xml" ContentType="application/vnd.ms-office.drawingml.diagramDrawing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Override PartName="/ppt/slides/slide82.xml" ContentType="application/vnd.openxmlformats-officedocument.presentationml.slide+xml"/>
  <Default Extension="jpeg" ContentType="image/jpeg"/>
  <Override PartName="/ppt/tags/tag3.xml" ContentType="application/vnd.openxmlformats-officedocument.presentationml.tags+xml"/>
  <Override PartName="/ppt/diagrams/quickStyle1.xml" ContentType="application/vnd.openxmlformats-officedocument.drawingml.diagramStyle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9.xml" ContentType="application/vnd.openxmlformats-officedocument.presentationml.tags+xml"/>
  <Override PartName="/ppt/notesSlides/notesSlide15.xml" ContentType="application/vnd.openxmlformats-officedocument.presentationml.notesSlide+xml"/>
  <Override PartName="/ppt/slides/slide20.xml" ContentType="application/vnd.openxmlformats-officedocument.presentationml.slide+xml"/>
  <Override PartName="/ppt/charts/chart6.xml" ContentType="application/vnd.openxmlformats-officedocument.drawingml.chart+xml"/>
  <Override PartName="/ppt/tags/tag15.xml" ContentType="application/vnd.openxmlformats-officedocument.presentationml.tags+xml"/>
  <Override PartName="/ppt/notesSlides/notesSlide11.xml" ContentType="application/vnd.openxmlformats-officedocument.presentationml.notesSlide+xml"/>
  <Override PartName="/ppt/slides/slide98.xml" ContentType="application/vnd.openxmlformats-officedocument.presentationml.slide+xml"/>
  <Override PartName="/ppt/notesSlides/notesSlide6.xml" ContentType="application/vnd.openxmlformats-officedocument.presentationml.notesSlide+xml"/>
  <Override PartName="/ppt/tags/tag22.xml" ContentType="application/vnd.openxmlformats-officedocument.presentationml.tags+xml"/>
  <Override PartName="/ppt/slides/slide8.xml" ContentType="application/vnd.openxmlformats-officedocument.presentationml.slide+xml"/>
  <Override PartName="/ppt/slides/slide69.xml" ContentType="application/vnd.openxmlformats-officedocument.presentationml.slide+xml"/>
  <Override PartName="/ppt/slides/slide87.xml" ContentType="application/vnd.openxmlformats-officedocument.presentationml.slide+xml"/>
  <Override PartName="/ppt/charts/chart2.xml" ContentType="application/vnd.openxmlformats-officedocument.drawingml.chart+xml"/>
  <Override PartName="/ppt/tags/tag11.xml" ContentType="application/vnd.openxmlformats-officedocument.presentationml.tags+xml"/>
  <Override PartName="/ppt/diagrams/data1.xml" ContentType="application/vnd.openxmlformats-officedocument.drawingml.diagramData+xml"/>
  <Override PartName="/ppt/slides/slide29.xml" ContentType="application/vnd.openxmlformats-officedocument.presentationml.slide+xml"/>
  <Override PartName="/ppt/slides/slide76.xml" ContentType="application/vnd.openxmlformats-officedocument.presentationml.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drawings/drawing2.xml" ContentType="application/vnd.openxmlformats-officedocument.drawingml.chartshapes+xml"/>
  <Override PartName="/ppt/diagrams/quickStyle2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100"/>
  </p:notesMasterIdLst>
  <p:handoutMasterIdLst>
    <p:handoutMasterId r:id="rId101"/>
  </p:handoutMasterIdLst>
  <p:sldIdLst>
    <p:sldId id="256" r:id="rId2"/>
    <p:sldId id="257" r:id="rId3"/>
    <p:sldId id="258" r:id="rId4"/>
    <p:sldId id="392" r:id="rId5"/>
    <p:sldId id="313" r:id="rId6"/>
    <p:sldId id="345" r:id="rId7"/>
    <p:sldId id="315" r:id="rId8"/>
    <p:sldId id="260" r:id="rId9"/>
    <p:sldId id="261" r:id="rId10"/>
    <p:sldId id="262" r:id="rId11"/>
    <p:sldId id="302" r:id="rId12"/>
    <p:sldId id="303" r:id="rId13"/>
    <p:sldId id="316" r:id="rId14"/>
    <p:sldId id="304" r:id="rId15"/>
    <p:sldId id="331" r:id="rId16"/>
    <p:sldId id="266" r:id="rId17"/>
    <p:sldId id="346" r:id="rId18"/>
    <p:sldId id="347" r:id="rId19"/>
    <p:sldId id="268" r:id="rId20"/>
    <p:sldId id="415" r:id="rId21"/>
    <p:sldId id="414" r:id="rId22"/>
    <p:sldId id="352" r:id="rId23"/>
    <p:sldId id="358" r:id="rId24"/>
    <p:sldId id="416" r:id="rId25"/>
    <p:sldId id="417" r:id="rId26"/>
    <p:sldId id="349" r:id="rId27"/>
    <p:sldId id="351" r:id="rId28"/>
    <p:sldId id="359" r:id="rId29"/>
    <p:sldId id="270" r:id="rId30"/>
    <p:sldId id="274" r:id="rId31"/>
    <p:sldId id="418" r:id="rId32"/>
    <p:sldId id="419" r:id="rId33"/>
    <p:sldId id="420" r:id="rId34"/>
    <p:sldId id="356" r:id="rId35"/>
    <p:sldId id="355" r:id="rId36"/>
    <p:sldId id="367" r:id="rId37"/>
    <p:sldId id="360" r:id="rId38"/>
    <p:sldId id="364" r:id="rId39"/>
    <p:sldId id="276" r:id="rId40"/>
    <p:sldId id="421" r:id="rId41"/>
    <p:sldId id="422" r:id="rId42"/>
    <p:sldId id="380" r:id="rId43"/>
    <p:sldId id="393" r:id="rId44"/>
    <p:sldId id="411" r:id="rId45"/>
    <p:sldId id="423" r:id="rId46"/>
    <p:sldId id="412" r:id="rId47"/>
    <p:sldId id="424" r:id="rId48"/>
    <p:sldId id="368" r:id="rId49"/>
    <p:sldId id="310" r:id="rId50"/>
    <p:sldId id="305" r:id="rId51"/>
    <p:sldId id="425" r:id="rId52"/>
    <p:sldId id="357" r:id="rId53"/>
    <p:sldId id="280" r:id="rId54"/>
    <p:sldId id="307" r:id="rId55"/>
    <p:sldId id="396" r:id="rId56"/>
    <p:sldId id="283" r:id="rId57"/>
    <p:sldId id="321" r:id="rId58"/>
    <p:sldId id="284" r:id="rId59"/>
    <p:sldId id="311" r:id="rId60"/>
    <p:sldId id="388" r:id="rId61"/>
    <p:sldId id="426" r:id="rId62"/>
    <p:sldId id="427" r:id="rId63"/>
    <p:sldId id="375" r:id="rId64"/>
    <p:sldId id="286" r:id="rId65"/>
    <p:sldId id="413" r:id="rId66"/>
    <p:sldId id="322" r:id="rId67"/>
    <p:sldId id="289" r:id="rId68"/>
    <p:sldId id="290" r:id="rId69"/>
    <p:sldId id="394" r:id="rId70"/>
    <p:sldId id="292" r:id="rId71"/>
    <p:sldId id="293" r:id="rId72"/>
    <p:sldId id="382" r:id="rId73"/>
    <p:sldId id="385" r:id="rId74"/>
    <p:sldId id="294" r:id="rId75"/>
    <p:sldId id="373" r:id="rId76"/>
    <p:sldId id="378" r:id="rId77"/>
    <p:sldId id="379" r:id="rId78"/>
    <p:sldId id="376" r:id="rId79"/>
    <p:sldId id="399" r:id="rId80"/>
    <p:sldId id="297" r:id="rId81"/>
    <p:sldId id="383" r:id="rId82"/>
    <p:sldId id="384" r:id="rId83"/>
    <p:sldId id="298" r:id="rId84"/>
    <p:sldId id="391" r:id="rId85"/>
    <p:sldId id="299" r:id="rId86"/>
    <p:sldId id="374" r:id="rId87"/>
    <p:sldId id="300" r:id="rId88"/>
    <p:sldId id="389" r:id="rId89"/>
    <p:sldId id="301" r:id="rId90"/>
    <p:sldId id="407" r:id="rId91"/>
    <p:sldId id="408" r:id="rId92"/>
    <p:sldId id="369" r:id="rId93"/>
    <p:sldId id="405" r:id="rId94"/>
    <p:sldId id="400" r:id="rId95"/>
    <p:sldId id="403" r:id="rId96"/>
    <p:sldId id="390" r:id="rId97"/>
    <p:sldId id="409" r:id="rId98"/>
    <p:sldId id="377" r:id="rId99"/>
  </p:sldIdLst>
  <p:sldSz cx="12192000" cy="6858000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>
    <p:restoredLeft sz="34559" autoAdjust="0"/>
    <p:restoredTop sz="86380" autoAdjust="0"/>
  </p:normalViewPr>
  <p:slideViewPr>
    <p:cSldViewPr>
      <p:cViewPr>
        <p:scale>
          <a:sx n="100" d="100"/>
          <a:sy n="100" d="100"/>
        </p:scale>
        <p:origin x="-744" y="-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240" y="122508"/>
    </p:cViewPr>
  </p:outlineViewPr>
  <p:notesTextViewPr>
    <p:cViewPr>
      <p:scale>
        <a:sx n="3" d="2"/>
        <a:sy n="3" d="2"/>
      </p:scale>
      <p:origin x="0" y="0"/>
    </p:cViewPr>
  </p:notesTextViewPr>
  <p:notesViewPr>
    <p:cSldViewPr>
      <p:cViewPr varScale="1">
        <p:scale>
          <a:sx n="81" d="100"/>
          <a:sy n="81" d="100"/>
        </p:scale>
        <p:origin x="-4038" y="-102"/>
      </p:cViewPr>
      <p:guideLst>
        <p:guide orient="horz" pos="3107"/>
        <p:guide pos="212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notesMaster" Target="notesMasters/notesMaster1.xml"/><Relationship Id="rId105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Office_Excel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1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2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9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0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34"/>
  <c:chart>
    <c:title>
      <c:layout/>
    </c:title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Всего домов-1163, из них:</c:v>
                </c:pt>
              </c:strCache>
            </c:strRef>
          </c:tx>
          <c:dLbls>
            <c:dLbl>
              <c:idx val="0"/>
              <c:layout>
                <c:manualLayout>
                  <c:x val="-4.5673643788682966E-2"/>
                  <c:y val="-0.24162843472765336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(</a:t>
                    </a:r>
                    <a:r>
                      <a:rPr lang="en-US" dirty="0" smtClean="0"/>
                      <a:t>79%</a:t>
                    </a:r>
                    <a:r>
                      <a:rPr lang="ru-RU" dirty="0" smtClean="0"/>
                      <a:t>)</a:t>
                    </a:r>
                    <a:endParaRPr lang="en-US" dirty="0"/>
                  </a:p>
                </c:rich>
              </c:tx>
              <c:showPercent val="1"/>
            </c:dLbl>
            <c:dLbl>
              <c:idx val="1"/>
              <c:layout>
                <c:manualLayout>
                  <c:x val="-5.2053804057613793E-3"/>
                  <c:y val="-9.6778864279196773E-3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(</a:t>
                    </a:r>
                    <a:r>
                      <a:rPr lang="en-US" dirty="0" smtClean="0"/>
                      <a:t>3%</a:t>
                    </a:r>
                    <a:r>
                      <a:rPr lang="ru-RU" dirty="0" smtClean="0"/>
                      <a:t>)</a:t>
                    </a:r>
                    <a:endParaRPr lang="en-US" dirty="0"/>
                  </a:p>
                </c:rich>
              </c:tx>
              <c:showPercent val="1"/>
            </c:dLbl>
            <c:dLbl>
              <c:idx val="2"/>
              <c:layout>
                <c:manualLayout>
                  <c:x val="6.3035917156158416E-2"/>
                  <c:y val="0.2004718055006639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(</a:t>
                    </a:r>
                    <a:r>
                      <a:rPr lang="en-US" dirty="0" smtClean="0"/>
                      <a:t>18%</a:t>
                    </a:r>
                    <a:r>
                      <a:rPr lang="ru-RU" dirty="0" smtClean="0"/>
                      <a:t>)</a:t>
                    </a:r>
                    <a:endParaRPr lang="en-US" dirty="0"/>
                  </a:p>
                </c:rich>
              </c:tx>
              <c:showPercent val="1"/>
            </c:dLbl>
            <c:showPercent val="1"/>
            <c:showLeaderLines val="1"/>
          </c:dLbls>
          <c:cat>
            <c:strRef>
              <c:f>Лист1!$A$2:$A$4</c:f>
              <c:strCache>
                <c:ptCount val="3"/>
                <c:pt idx="0">
                  <c:v>жилые</c:v>
                </c:pt>
                <c:pt idx="1">
                  <c:v>пустующие </c:v>
                </c:pt>
                <c:pt idx="2">
                  <c:v>временно пустующие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924</c:v>
                </c:pt>
                <c:pt idx="1">
                  <c:v>29</c:v>
                </c:pt>
                <c:pt idx="2">
                  <c:v>210</c:v>
                </c:pt>
              </c:numCache>
            </c:numRef>
          </c:val>
        </c:ser>
        <c:dLbls>
          <c:showPercent val="1"/>
        </c:dLbls>
        <c:firstSliceAng val="0"/>
      </c:pieChart>
    </c:plotArea>
    <c:legend>
      <c:legendPos val="r"/>
      <c:layout>
        <c:manualLayout>
          <c:xMode val="edge"/>
          <c:yMode val="edge"/>
          <c:x val="0.65034610849690533"/>
          <c:y val="0.24504267285420037"/>
          <c:w val="0.34282669309144964"/>
          <c:h val="0.69023045708946806"/>
        </c:manualLayout>
      </c:layout>
    </c:legend>
    <c:plotVisOnly val="1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34"/>
  <c:chart>
    <c:autoTitleDeleted val="1"/>
    <c:view3D>
      <c:rotX val="75"/>
      <c:perspective val="30"/>
    </c:view3D>
    <c:plotArea>
      <c:layout>
        <c:manualLayout>
          <c:layoutTarget val="inner"/>
          <c:xMode val="edge"/>
          <c:yMode val="edge"/>
          <c:x val="5.972222222222285E-2"/>
          <c:y val="0.17330815768068705"/>
          <c:w val="0.84444444444444833"/>
          <c:h val="0.82524953668158263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земельный фонд, га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explosion val="19"/>
          <c:dPt>
            <c:idx val="3"/>
            <c:explosion val="13"/>
          </c:dPt>
          <c:dLbls>
            <c:spPr>
              <a:noFill/>
              <a:ln>
                <a:noFill/>
              </a:ln>
              <a:effectLst/>
            </c:spPr>
            <c:showVal val="1"/>
            <c:showCatName val="1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Лист1!$A$2:$A$9</c:f>
              <c:strCache>
                <c:ptCount val="8"/>
                <c:pt idx="0">
                  <c:v>постройки и дворы</c:v>
                </c:pt>
                <c:pt idx="1">
                  <c:v>прочие земли</c:v>
                </c:pt>
                <c:pt idx="2">
                  <c:v>в черте населенного пункта</c:v>
                </c:pt>
                <c:pt idx="3">
                  <c:v>пашня</c:v>
                </c:pt>
                <c:pt idx="4">
                  <c:v>многолетние</c:v>
                </c:pt>
                <c:pt idx="5">
                  <c:v>пастбища</c:v>
                </c:pt>
                <c:pt idx="6">
                  <c:v>леса</c:v>
                </c:pt>
                <c:pt idx="7">
                  <c:v>земли занятые под водой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77.260000000000005</c:v>
                </c:pt>
                <c:pt idx="1">
                  <c:v>51.1</c:v>
                </c:pt>
                <c:pt idx="2">
                  <c:v>187</c:v>
                </c:pt>
                <c:pt idx="3">
                  <c:v>3179</c:v>
                </c:pt>
                <c:pt idx="4">
                  <c:v>311.60000000000002</c:v>
                </c:pt>
                <c:pt idx="5">
                  <c:v>518.29000000000053</c:v>
                </c:pt>
                <c:pt idx="6">
                  <c:v>475.04</c:v>
                </c:pt>
                <c:pt idx="7">
                  <c:v>84</c:v>
                </c:pt>
              </c:numCache>
            </c:numRef>
          </c:val>
        </c:ser>
        <c:dLbls>
          <c:showVal val="1"/>
          <c:showCatName val="1"/>
        </c:dLbls>
      </c:pie3DChart>
      <c:spPr>
        <a:solidFill>
          <a:schemeClr val="bg1"/>
        </a:solidFill>
      </c:spPr>
    </c:plotArea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36"/>
  <c:chart>
    <c:autoTitleDeleted val="1"/>
    <c:view3D>
      <c:perspective val="30"/>
    </c:view3D>
    <c:plotArea>
      <c:layout/>
      <c:bar3DChart>
        <c:barDir val="col"/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Собрано, лей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Лист1!$A$2:$A$8</c:f>
              <c:strCache>
                <c:ptCount val="7"/>
                <c:pt idx="0">
                  <c:v>2012 г.</c:v>
                </c:pt>
                <c:pt idx="1">
                  <c:v>2013 г.</c:v>
                </c:pt>
                <c:pt idx="2">
                  <c:v>2014 г. </c:v>
                </c:pt>
                <c:pt idx="3">
                  <c:v>2015 г.</c:v>
                </c:pt>
                <c:pt idx="4">
                  <c:v>2016 г.</c:v>
                </c:pt>
                <c:pt idx="5">
                  <c:v>2017 г.</c:v>
                </c:pt>
                <c:pt idx="6">
                  <c:v>2018 г.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116632</c:v>
                </c:pt>
                <c:pt idx="1">
                  <c:v>126683</c:v>
                </c:pt>
                <c:pt idx="2">
                  <c:v>137006</c:v>
                </c:pt>
                <c:pt idx="3">
                  <c:v>129348</c:v>
                </c:pt>
                <c:pt idx="4">
                  <c:v>109901</c:v>
                </c:pt>
                <c:pt idx="5">
                  <c:v>127542</c:v>
                </c:pt>
                <c:pt idx="6">
                  <c:v>118036</c:v>
                </c:pt>
              </c:numCache>
            </c:numRef>
          </c:val>
        </c:ser>
        <c:dLbls>
          <c:showVal val="1"/>
        </c:dLbls>
        <c:shape val="box"/>
        <c:axId val="145639680"/>
        <c:axId val="125592320"/>
        <c:axId val="144084032"/>
      </c:bar3DChart>
      <c:catAx>
        <c:axId val="145639680"/>
        <c:scaling>
          <c:orientation val="minMax"/>
        </c:scaling>
        <c:axPos val="b"/>
        <c:numFmt formatCode="General" sourceLinked="0"/>
        <c:tickLblPos val="nextTo"/>
        <c:crossAx val="125592320"/>
        <c:crosses val="autoZero"/>
        <c:auto val="1"/>
        <c:lblAlgn val="ctr"/>
        <c:lblOffset val="100"/>
      </c:catAx>
      <c:valAx>
        <c:axId val="125592320"/>
        <c:scaling>
          <c:orientation val="minMax"/>
        </c:scaling>
        <c:axPos val="l"/>
        <c:majorGridlines/>
        <c:minorGridlines/>
        <c:numFmt formatCode="General" sourceLinked="1"/>
        <c:tickLblPos val="nextTo"/>
        <c:crossAx val="145639680"/>
        <c:crosses val="autoZero"/>
        <c:crossBetween val="between"/>
      </c:valAx>
      <c:serAx>
        <c:axId val="144084032"/>
        <c:scaling>
          <c:orientation val="minMax"/>
        </c:scaling>
        <c:delete val="1"/>
        <c:axPos val="b"/>
        <c:tickLblPos val="none"/>
        <c:crossAx val="125592320"/>
        <c:crosses val="autoZero"/>
      </c:serAx>
    </c:plotArea>
    <c:legend>
      <c:legendPos val="r"/>
      <c:layout/>
    </c:legend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из них:</c:v>
                </c:pt>
              </c:strCache>
            </c:strRef>
          </c:tx>
          <c:explosion val="25"/>
          <c:cat>
            <c:strRef>
              <c:f>Лист1!$A$2:$A$5</c:f>
              <c:strCache>
                <c:ptCount val="2"/>
                <c:pt idx="0">
                  <c:v>женщин</c:v>
                </c:pt>
                <c:pt idx="1">
                  <c:v>мужчин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2322</c:v>
                </c:pt>
                <c:pt idx="1">
                  <c:v>2282</c:v>
                </c:pt>
              </c:numCache>
            </c:numRef>
          </c:val>
        </c:ser>
      </c:pie3DChart>
    </c:plotArea>
    <c:plotVisOnly val="1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20"/>
  <c:chart>
    <c:autoTitleDeleted val="1"/>
    <c:plotArea>
      <c:layout/>
      <c:lineChart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Численность населения, человек</c:v>
                </c:pt>
              </c:strCache>
            </c:strRef>
          </c:tx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dLblPos val="b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Лист1!$A$2:$A$9</c:f>
              <c:strCache>
                <c:ptCount val="8"/>
                <c:pt idx="0">
                  <c:v>2011 г.</c:v>
                </c:pt>
                <c:pt idx="1">
                  <c:v>2012 г.</c:v>
                </c:pt>
                <c:pt idx="2">
                  <c:v>2013 г.</c:v>
                </c:pt>
                <c:pt idx="3">
                  <c:v>2014 г.</c:v>
                </c:pt>
                <c:pt idx="4">
                  <c:v>2015 г.</c:v>
                </c:pt>
                <c:pt idx="5">
                  <c:v>2016 г.</c:v>
                </c:pt>
                <c:pt idx="6">
                  <c:v>2017 г.</c:v>
                </c:pt>
                <c:pt idx="7">
                  <c:v>2018 г.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4665</c:v>
                </c:pt>
                <c:pt idx="1">
                  <c:v>4660</c:v>
                </c:pt>
                <c:pt idx="2">
                  <c:v>4620</c:v>
                </c:pt>
                <c:pt idx="3">
                  <c:v>4610</c:v>
                </c:pt>
                <c:pt idx="4">
                  <c:v>4605</c:v>
                </c:pt>
                <c:pt idx="5">
                  <c:v>4603</c:v>
                </c:pt>
                <c:pt idx="6">
                  <c:v>4622</c:v>
                </c:pt>
                <c:pt idx="7">
                  <c:v>4604</c:v>
                </c:pt>
              </c:numCache>
            </c:numRef>
          </c:val>
        </c:ser>
        <c:marker val="1"/>
        <c:axId val="79916416"/>
        <c:axId val="71640576"/>
      </c:lineChart>
      <c:catAx>
        <c:axId val="79916416"/>
        <c:scaling>
          <c:orientation val="minMax"/>
        </c:scaling>
        <c:axPos val="b"/>
        <c:numFmt formatCode="General" sourceLinked="1"/>
        <c:tickLblPos val="nextTo"/>
        <c:crossAx val="71640576"/>
        <c:crosses val="autoZero"/>
        <c:auto val="1"/>
        <c:lblAlgn val="ctr"/>
        <c:lblOffset val="100"/>
      </c:catAx>
      <c:valAx>
        <c:axId val="71640576"/>
        <c:scaling>
          <c:orientation val="minMax"/>
        </c:scaling>
        <c:axPos val="l"/>
        <c:majorGridlines/>
        <c:numFmt formatCode="General" sourceLinked="1"/>
        <c:tickLblPos val="nextTo"/>
        <c:crossAx val="79916416"/>
        <c:crosses val="autoZero"/>
        <c:crossBetween val="between"/>
      </c:valAx>
    </c:plotArea>
    <c:legend>
      <c:legendPos val="r"/>
      <c:layout/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75"/>
      <c:perspective val="30"/>
    </c:view3D>
    <c:plotArea>
      <c:layout>
        <c:manualLayout>
          <c:layoutTarget val="inner"/>
          <c:xMode val="edge"/>
          <c:yMode val="edge"/>
          <c:x val="0.20560870516185478"/>
          <c:y val="0"/>
          <c:w val="0.79300237267366369"/>
          <c:h val="1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Категории населения</c:v>
                </c:pt>
              </c:strCache>
            </c:strRef>
          </c:tx>
          <c:spPr>
            <a:ln w="28575">
              <a:solidFill>
                <a:schemeClr val="tx1"/>
              </a:solidFill>
            </a:ln>
          </c:spPr>
          <c:explosion val="11"/>
          <c:dLbls>
            <c:dLbl>
              <c:idx val="0"/>
              <c:layout>
                <c:manualLayout>
                  <c:x val="-0.15274562554680679"/>
                  <c:y val="0.16754579107784498"/>
                </c:manualLayout>
              </c:layout>
              <c:tx>
                <c:rich>
                  <a:bodyPr/>
                  <a:lstStyle/>
                  <a:p>
                    <a:r>
                      <a:rPr lang="ru-RU" b="1" dirty="0" smtClean="0"/>
                      <a:t>Пенсионеры +</a:t>
                    </a:r>
                  </a:p>
                  <a:p>
                    <a:r>
                      <a:rPr lang="ru-RU" b="1" dirty="0" smtClean="0"/>
                      <a:t>инвалиды</a:t>
                    </a:r>
                  </a:p>
                  <a:p>
                    <a:r>
                      <a:rPr lang="ru-RU" b="1" dirty="0" smtClean="0"/>
                      <a:t>1074 чел.</a:t>
                    </a:r>
                  </a:p>
                </c:rich>
              </c:tx>
              <c:dLblPos val="bestFit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0.11938877952755909"/>
                  <c:y val="-0.17712414486104638"/>
                </c:manualLayout>
              </c:layout>
              <c:tx>
                <c:rich>
                  <a:bodyPr/>
                  <a:lstStyle/>
                  <a:p>
                    <a:r>
                      <a:rPr lang="ru-RU" b="1" dirty="0" smtClean="0"/>
                      <a:t>Дети +</a:t>
                    </a:r>
                  </a:p>
                  <a:p>
                    <a:r>
                      <a:rPr lang="ru-RU" b="1" dirty="0" smtClean="0"/>
                      <a:t>студенты</a:t>
                    </a:r>
                  </a:p>
                  <a:p>
                    <a:r>
                      <a:rPr lang="ru-RU" b="1" dirty="0" smtClean="0"/>
                      <a:t>872 чел.</a:t>
                    </a:r>
                  </a:p>
                </c:rich>
              </c:tx>
              <c:dLblPos val="bestFit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ru-RU" b="1" dirty="0" smtClean="0"/>
                      <a:t>Работники</a:t>
                    </a:r>
                  </a:p>
                  <a:p>
                    <a:r>
                      <a:rPr lang="ru-RU" b="1" dirty="0" err="1" smtClean="0"/>
                      <a:t>Бюдж</a:t>
                    </a:r>
                    <a:r>
                      <a:rPr lang="ru-RU" b="1" dirty="0" smtClean="0"/>
                      <a:t>. сферы</a:t>
                    </a:r>
                  </a:p>
                  <a:p>
                    <a:r>
                      <a:rPr lang="ru-RU" b="1" dirty="0" smtClean="0"/>
                      <a:t>125чел.</a:t>
                    </a:r>
                  </a:p>
                </c:rich>
              </c:tx>
              <c:dLblPos val="ctr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0.12759120734908136"/>
                  <c:y val="-0.16480202391344057"/>
                </c:manualLayout>
              </c:layout>
              <c:tx>
                <c:rich>
                  <a:bodyPr/>
                  <a:lstStyle/>
                  <a:p>
                    <a:r>
                      <a:rPr lang="ru-RU" b="1" dirty="0" smtClean="0"/>
                      <a:t>Выезд +</a:t>
                    </a:r>
                  </a:p>
                  <a:p>
                    <a:r>
                      <a:rPr lang="ru-RU" b="1" dirty="0" smtClean="0"/>
                      <a:t>безработные</a:t>
                    </a:r>
                  </a:p>
                  <a:p>
                    <a:r>
                      <a:rPr lang="ru-RU" b="1" dirty="0" smtClean="0"/>
                      <a:t>1255 чел.</a:t>
                    </a:r>
                  </a:p>
                  <a:p>
                    <a:endParaRPr lang="ru-RU" b="1" dirty="0" smtClean="0"/>
                  </a:p>
                </c:rich>
              </c:tx>
              <c:dLblPos val="bestFit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0.12639555993000867"/>
                  <c:y val="0.25214962865436863"/>
                </c:manualLayout>
              </c:layout>
              <c:tx>
                <c:rich>
                  <a:bodyPr/>
                  <a:lstStyle/>
                  <a:p>
                    <a:r>
                      <a:rPr lang="ru-RU" b="1" dirty="0" smtClean="0"/>
                      <a:t>1278 чел.</a:t>
                    </a:r>
                    <a:endParaRPr lang="en-US" b="1" dirty="0"/>
                  </a:p>
                </c:rich>
              </c:tx>
              <c:dLblPos val="bestFit"/>
              <c:showVal val="1"/>
            </c:dLbl>
            <c:spPr>
              <a:noFill/>
              <a:ln>
                <a:noFill/>
              </a:ln>
              <a:effectLst/>
            </c:spPr>
            <c:dLblPos val="ctr"/>
            <c:showVal val="1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Лист1!$A$2:$A$6</c:f>
              <c:strCache>
                <c:ptCount val="5"/>
                <c:pt idx="0">
                  <c:v>пенсионеры+инвалиды</c:v>
                </c:pt>
                <c:pt idx="1">
                  <c:v>дети+студенты</c:v>
                </c:pt>
                <c:pt idx="2">
                  <c:v>работники бюджетной сферы </c:v>
                </c:pt>
                <c:pt idx="3">
                  <c:v>выехавшие +безработные</c:v>
                </c:pt>
                <c:pt idx="4">
                  <c:v>работающие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1074</c:v>
                </c:pt>
                <c:pt idx="1">
                  <c:v>872</c:v>
                </c:pt>
                <c:pt idx="2">
                  <c:v>125</c:v>
                </c:pt>
                <c:pt idx="3">
                  <c:v>1255</c:v>
                </c:pt>
                <c:pt idx="4">
                  <c:v>1278</c:v>
                </c:pt>
              </c:numCache>
            </c:numRef>
          </c:val>
        </c:ser>
        <c:dLbls>
          <c:showVal val="1"/>
        </c:dLbls>
      </c:pie3DChart>
    </c:plotArea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view3D>
      <c:perspective val="30"/>
    </c:view3D>
    <c:sideWall>
      <c:spPr>
        <a:solidFill>
          <a:schemeClr val="accent6">
            <a:lumMod val="20000"/>
            <a:lumOff val="80000"/>
          </a:schemeClr>
        </a:solidFill>
      </c:spPr>
    </c:sideWall>
    <c:backWall>
      <c:spPr>
        <a:solidFill>
          <a:schemeClr val="accent6">
            <a:lumMod val="20000"/>
            <a:lumOff val="80000"/>
          </a:schemeClr>
        </a:solidFill>
      </c:spPr>
    </c:backWall>
    <c:plotArea>
      <c:layout>
        <c:manualLayout>
          <c:layoutTarget val="inner"/>
          <c:xMode val="edge"/>
          <c:yMode val="edge"/>
          <c:x val="7.0510722898202732E-2"/>
          <c:y val="2.7245107094236651E-2"/>
          <c:w val="0.92143905112317182"/>
          <c:h val="0.77204336334105494"/>
        </c:manualLayout>
      </c:layout>
      <c:line3DChart>
        <c:grouping val="standard"/>
        <c:ser>
          <c:idx val="1"/>
          <c:order val="1"/>
          <c:tx>
            <c:strRef>
              <c:f>Лист1!$C$1</c:f>
              <c:strCache>
                <c:ptCount val="1"/>
                <c:pt idx="0">
                  <c:v>смертность, чел</c:v>
                </c:pt>
              </c:strCache>
            </c:strRef>
          </c:tx>
          <c:spPr>
            <a:ln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contourClr>
                <a:srgbClr val="000000"/>
              </a:contourClr>
            </a:sp3d>
          </c:spPr>
          <c:cat>
            <c:numRef>
              <c:f>Лист1!$A$2:$A$9</c:f>
              <c:numCache>
                <c:formatCode>General</c:formatCode>
                <c:ptCount val="8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</c:numCache>
            </c:numRef>
          </c:cat>
          <c:val>
            <c:numRef>
              <c:f>Лист1!$C$2:$C$9</c:f>
              <c:numCache>
                <c:formatCode>General</c:formatCode>
                <c:ptCount val="8"/>
                <c:pt idx="0">
                  <c:v>25</c:v>
                </c:pt>
                <c:pt idx="1">
                  <c:v>48</c:v>
                </c:pt>
                <c:pt idx="2">
                  <c:v>40</c:v>
                </c:pt>
                <c:pt idx="3">
                  <c:v>41</c:v>
                </c:pt>
                <c:pt idx="4">
                  <c:v>39</c:v>
                </c:pt>
                <c:pt idx="5">
                  <c:v>40</c:v>
                </c:pt>
                <c:pt idx="6">
                  <c:v>21</c:v>
                </c:pt>
                <c:pt idx="7">
                  <c:v>38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зарег. браки, ед.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cat>
            <c:numRef>
              <c:f>Лист1!$A$2:$A$9</c:f>
              <c:numCache>
                <c:formatCode>General</c:formatCode>
                <c:ptCount val="8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</c:numCache>
            </c:numRef>
          </c:cat>
          <c:val>
            <c:numRef>
              <c:f>Лист1!$D$2:$D$9</c:f>
              <c:numCache>
                <c:formatCode>General</c:formatCode>
                <c:ptCount val="8"/>
                <c:pt idx="0">
                  <c:v>33</c:v>
                </c:pt>
                <c:pt idx="1">
                  <c:v>28</c:v>
                </c:pt>
                <c:pt idx="2">
                  <c:v>24</c:v>
                </c:pt>
                <c:pt idx="3">
                  <c:v>22</c:v>
                </c:pt>
                <c:pt idx="4">
                  <c:v>22</c:v>
                </c:pt>
                <c:pt idx="5">
                  <c:v>29</c:v>
                </c:pt>
                <c:pt idx="6">
                  <c:v>12</c:v>
                </c:pt>
                <c:pt idx="7">
                  <c:v>12</c:v>
                </c:pt>
              </c:numCache>
            </c:numRef>
          </c:val>
        </c:ser>
        <c:ser>
          <c:idx val="0"/>
          <c:order val="0"/>
          <c:tx>
            <c:strRef>
              <c:f>Лист1!$B$1</c:f>
              <c:strCache>
                <c:ptCount val="1"/>
                <c:pt idx="0">
                  <c:v>рождаемость, чел.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cat>
            <c:numRef>
              <c:f>Лист1!$A$2:$A$9</c:f>
              <c:numCache>
                <c:formatCode>General</c:formatCode>
                <c:ptCount val="8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</c:numCache>
            </c:num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62</c:v>
                </c:pt>
                <c:pt idx="1">
                  <c:v>60</c:v>
                </c:pt>
                <c:pt idx="2">
                  <c:v>44</c:v>
                </c:pt>
                <c:pt idx="3">
                  <c:v>51</c:v>
                </c:pt>
                <c:pt idx="4">
                  <c:v>39</c:v>
                </c:pt>
                <c:pt idx="5">
                  <c:v>35</c:v>
                </c:pt>
                <c:pt idx="6">
                  <c:v>44</c:v>
                </c:pt>
                <c:pt idx="7">
                  <c:v>32</c:v>
                </c:pt>
              </c:numCache>
            </c:numRef>
          </c:val>
        </c:ser>
        <c:axId val="95768576"/>
        <c:axId val="95770112"/>
        <c:axId val="95750784"/>
      </c:line3DChart>
      <c:catAx>
        <c:axId val="95768576"/>
        <c:scaling>
          <c:orientation val="minMax"/>
        </c:scaling>
        <c:axPos val="b"/>
        <c:numFmt formatCode="General" sourceLinked="1"/>
        <c:majorTickMark val="none"/>
        <c:tickLblPos val="nextTo"/>
        <c:crossAx val="95770112"/>
        <c:crosses val="autoZero"/>
        <c:auto val="1"/>
        <c:lblAlgn val="ctr"/>
        <c:lblOffset val="100"/>
      </c:catAx>
      <c:valAx>
        <c:axId val="95770112"/>
        <c:scaling>
          <c:orientation val="minMax"/>
        </c:scaling>
        <c:axPos val="l"/>
        <c:numFmt formatCode="General" sourceLinked="1"/>
        <c:majorTickMark val="none"/>
        <c:tickLblPos val="nextTo"/>
        <c:crossAx val="95768576"/>
        <c:crosses val="autoZero"/>
        <c:crossBetween val="between"/>
      </c:valAx>
      <c:serAx>
        <c:axId val="95750784"/>
        <c:scaling>
          <c:orientation val="minMax"/>
        </c:scaling>
        <c:delete val="1"/>
        <c:axPos val="b"/>
        <c:majorTickMark val="none"/>
        <c:tickLblPos val="none"/>
        <c:crossAx val="95770112"/>
        <c:crosses val="autoZero"/>
      </c:serAx>
      <c:spPr>
        <a:scene3d>
          <a:camera prst="orthographicFront"/>
          <a:lightRig rig="threePt" dir="t"/>
        </a:scene3d>
        <a:sp3d>
          <a:bevelT/>
        </a:sp3d>
      </c:spPr>
    </c:plotArea>
    <c:legend>
      <c:legendPos val="b"/>
      <c:layout/>
    </c:legend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34"/>
  <c:chart>
    <c:view3D>
      <c:perspective val="30"/>
    </c:view3D>
    <c:plotArea>
      <c:layout>
        <c:manualLayout>
          <c:layoutTarget val="inner"/>
          <c:xMode val="edge"/>
          <c:yMode val="edge"/>
          <c:x val="6.7947850514884084E-2"/>
          <c:y val="3.8013245601309149E-2"/>
          <c:w val="0.78933646779067301"/>
          <c:h val="0.86456797749916969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трансферты, тыс.леев</c:v>
                </c:pt>
              </c:strCache>
            </c:strRef>
          </c:tx>
          <c:cat>
            <c:strRef>
              <c:f>Лист1!$A$2:$A$9</c:f>
              <c:strCache>
                <c:ptCount val="8"/>
                <c:pt idx="0">
                  <c:v>2011 г.</c:v>
                </c:pt>
                <c:pt idx="1">
                  <c:v>2012 г.</c:v>
                </c:pt>
                <c:pt idx="2">
                  <c:v>2013 г.</c:v>
                </c:pt>
                <c:pt idx="3">
                  <c:v>2014 г.</c:v>
                </c:pt>
                <c:pt idx="4">
                  <c:v>2015 г.</c:v>
                </c:pt>
                <c:pt idx="5">
                  <c:v>2016 г.</c:v>
                </c:pt>
                <c:pt idx="6">
                  <c:v>2017 г.</c:v>
                </c:pt>
                <c:pt idx="7">
                  <c:v>2018 г.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3968.5</c:v>
                </c:pt>
                <c:pt idx="1">
                  <c:v>4838.6000000000004</c:v>
                </c:pt>
                <c:pt idx="2">
                  <c:v>2505</c:v>
                </c:pt>
                <c:pt idx="3">
                  <c:v>2386.1999999999998</c:v>
                </c:pt>
                <c:pt idx="4">
                  <c:v>7029.4</c:v>
                </c:pt>
                <c:pt idx="5">
                  <c:v>3498.3</c:v>
                </c:pt>
                <c:pt idx="6">
                  <c:v>3627.5</c:v>
                </c:pt>
                <c:pt idx="7">
                  <c:v>6865.7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собственные доходы, тыс.леев</c:v>
                </c:pt>
              </c:strCache>
            </c:strRef>
          </c:tx>
          <c:cat>
            <c:strRef>
              <c:f>Лист1!$A$2:$A$9</c:f>
              <c:strCache>
                <c:ptCount val="8"/>
                <c:pt idx="0">
                  <c:v>2011 г.</c:v>
                </c:pt>
                <c:pt idx="1">
                  <c:v>2012 г.</c:v>
                </c:pt>
                <c:pt idx="2">
                  <c:v>2013 г.</c:v>
                </c:pt>
                <c:pt idx="3">
                  <c:v>2014 г.</c:v>
                </c:pt>
                <c:pt idx="4">
                  <c:v>2015 г.</c:v>
                </c:pt>
                <c:pt idx="5">
                  <c:v>2016 г.</c:v>
                </c:pt>
                <c:pt idx="6">
                  <c:v>2017 г.</c:v>
                </c:pt>
                <c:pt idx="7">
                  <c:v>2018 г.</c:v>
                </c:pt>
              </c:strCache>
            </c:strRef>
          </c:cat>
          <c:val>
            <c:numRef>
              <c:f>Лист1!$C$2:$C$9</c:f>
              <c:numCache>
                <c:formatCode>General</c:formatCode>
                <c:ptCount val="8"/>
                <c:pt idx="0">
                  <c:v>905.1</c:v>
                </c:pt>
                <c:pt idx="1">
                  <c:v>843.3</c:v>
                </c:pt>
                <c:pt idx="2">
                  <c:v>1160.5999999999999</c:v>
                </c:pt>
                <c:pt idx="3">
                  <c:v>1065.4000000000001</c:v>
                </c:pt>
                <c:pt idx="4">
                  <c:v>686.8</c:v>
                </c:pt>
                <c:pt idx="5">
                  <c:v>852.7</c:v>
                </c:pt>
                <c:pt idx="6">
                  <c:v>1128.5</c:v>
                </c:pt>
                <c:pt idx="7">
                  <c:v>1249.4000000000001</c:v>
                </c:pt>
              </c:numCache>
            </c:numRef>
          </c:val>
        </c:ser>
        <c:shape val="cylinder"/>
        <c:axId val="109084032"/>
        <c:axId val="109085824"/>
        <c:axId val="0"/>
      </c:bar3DChart>
      <c:catAx>
        <c:axId val="109084032"/>
        <c:scaling>
          <c:orientation val="minMax"/>
        </c:scaling>
        <c:axPos val="b"/>
        <c:numFmt formatCode="General" sourceLinked="1"/>
        <c:tickLblPos val="nextTo"/>
        <c:crossAx val="109085824"/>
        <c:crosses val="autoZero"/>
        <c:auto val="1"/>
        <c:lblAlgn val="ctr"/>
        <c:lblOffset val="100"/>
      </c:catAx>
      <c:valAx>
        <c:axId val="109085824"/>
        <c:scaling>
          <c:orientation val="minMax"/>
        </c:scaling>
        <c:axPos val="l"/>
        <c:majorGridlines/>
        <c:numFmt formatCode="General" sourceLinked="1"/>
        <c:tickLblPos val="nextTo"/>
        <c:crossAx val="10908403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4371862408662668"/>
          <c:y val="0.16933622954753841"/>
          <c:w val="0.14746291129833067"/>
          <c:h val="0.51235685584360446"/>
        </c:manualLayout>
      </c:layout>
    </c:legend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29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количество детей</c:v>
                </c:pt>
              </c:strCache>
            </c:strRef>
          </c:tx>
          <c:cat>
            <c:strRef>
              <c:f>Лист1!$A$2:$A$9</c:f>
              <c:strCache>
                <c:ptCount val="8"/>
                <c:pt idx="0">
                  <c:v>2011-2012 уч.год</c:v>
                </c:pt>
                <c:pt idx="1">
                  <c:v>2012-2013 уч.год</c:v>
                </c:pt>
                <c:pt idx="2">
                  <c:v>2013-2014 уч.год</c:v>
                </c:pt>
                <c:pt idx="3">
                  <c:v>2014-2015 уч.г.</c:v>
                </c:pt>
                <c:pt idx="4">
                  <c:v>2015-2016 уч.год</c:v>
                </c:pt>
                <c:pt idx="5">
                  <c:v>2016-2017 уч.год</c:v>
                </c:pt>
                <c:pt idx="6">
                  <c:v>2017-2018 уч.год</c:v>
                </c:pt>
                <c:pt idx="7">
                  <c:v>2018-2019 уч.год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184</c:v>
                </c:pt>
                <c:pt idx="1">
                  <c:v>193</c:v>
                </c:pt>
                <c:pt idx="2">
                  <c:v>190</c:v>
                </c:pt>
                <c:pt idx="3">
                  <c:v>196</c:v>
                </c:pt>
                <c:pt idx="4">
                  <c:v>176</c:v>
                </c:pt>
                <c:pt idx="5">
                  <c:v>167</c:v>
                </c:pt>
                <c:pt idx="6">
                  <c:v>168</c:v>
                </c:pt>
                <c:pt idx="7">
                  <c:v>156</c:v>
                </c:pt>
              </c:numCache>
            </c:numRef>
          </c:val>
        </c:ser>
        <c:dLbls/>
        <c:axId val="337373440"/>
        <c:axId val="337473536"/>
      </c:barChart>
      <c:catAx>
        <c:axId val="337373440"/>
        <c:scaling>
          <c:orientation val="minMax"/>
        </c:scaling>
        <c:axPos val="b"/>
        <c:majorTickMark val="none"/>
        <c:tickLblPos val="nextTo"/>
        <c:crossAx val="337473536"/>
        <c:crosses val="autoZero"/>
        <c:auto val="1"/>
        <c:lblAlgn val="ctr"/>
        <c:lblOffset val="100"/>
      </c:catAx>
      <c:valAx>
        <c:axId val="337473536"/>
        <c:scaling>
          <c:orientation val="minMax"/>
        </c:scaling>
        <c:axPos val="l"/>
        <c:majorGridlines/>
        <c:numFmt formatCode="General" sourceLinked="1"/>
        <c:majorTickMark val="none"/>
        <c:tickLblPos val="nextTo"/>
        <c:crossAx val="337373440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4"/>
  <c:chart>
    <c:autoTitleDeleted val="1"/>
    <c:plotArea>
      <c:layout>
        <c:manualLayout>
          <c:layoutTarget val="inner"/>
          <c:xMode val="edge"/>
          <c:yMode val="edge"/>
          <c:x val="6.8506043679553819E-2"/>
          <c:y val="4.2935648051987789E-2"/>
          <c:w val="0.62318775971670748"/>
          <c:h val="0.73769279258826737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количество учащихся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dLbls>
            <c:spPr>
              <a:noFill/>
              <a:ln>
                <a:noFill/>
              </a:ln>
              <a:effectLst/>
            </c:sp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Лист1!$A$2:$A$7</c:f>
              <c:strCache>
                <c:ptCount val="6"/>
                <c:pt idx="0">
                  <c:v>2009-2010</c:v>
                </c:pt>
                <c:pt idx="1">
                  <c:v>2010-2011</c:v>
                </c:pt>
                <c:pt idx="2">
                  <c:v>2011-2012</c:v>
                </c:pt>
                <c:pt idx="3">
                  <c:v>2012-2013</c:v>
                </c:pt>
                <c:pt idx="4">
                  <c:v>2013-2014</c:v>
                </c:pt>
                <c:pt idx="5">
                  <c:v>2014-2015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509</c:v>
                </c:pt>
                <c:pt idx="1">
                  <c:v>436</c:v>
                </c:pt>
                <c:pt idx="2">
                  <c:v>350</c:v>
                </c:pt>
                <c:pt idx="3">
                  <c:v>341</c:v>
                </c:pt>
                <c:pt idx="4">
                  <c:v>278</c:v>
                </c:pt>
                <c:pt idx="5">
                  <c:v>282</c:v>
                </c:pt>
              </c:numCache>
            </c:numRef>
          </c:val>
        </c:ser>
        <c:dLbls>
          <c:showVal val="1"/>
        </c:dLbls>
        <c:axId val="140408320"/>
        <c:axId val="140409856"/>
      </c:barChart>
      <c:catAx>
        <c:axId val="140408320"/>
        <c:scaling>
          <c:orientation val="minMax"/>
        </c:scaling>
        <c:axPos val="b"/>
        <c:numFmt formatCode="General" sourceLinked="0"/>
        <c:tickLblPos val="nextTo"/>
        <c:crossAx val="140409856"/>
        <c:crosses val="autoZero"/>
        <c:auto val="1"/>
        <c:lblAlgn val="ctr"/>
        <c:lblOffset val="100"/>
      </c:catAx>
      <c:valAx>
        <c:axId val="140409856"/>
        <c:scaling>
          <c:orientation val="minMax"/>
        </c:scaling>
        <c:axPos val="l"/>
        <c:majorGridlines/>
        <c:numFmt formatCode="General" sourceLinked="1"/>
        <c:tickLblPos val="nextTo"/>
        <c:crossAx val="140408320"/>
        <c:crosses val="autoZero"/>
        <c:crossBetween val="between"/>
      </c:valAx>
    </c:plotArea>
    <c:legend>
      <c:legendPos val="r"/>
      <c:layout/>
    </c:legend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39"/>
  <c:chart>
    <c:title>
      <c:layout/>
    </c:title>
    <c:view3D>
      <c:perspective val="30"/>
    </c:view3D>
    <c:sideWall>
      <c:spPr>
        <a:ln>
          <a:solidFill>
            <a:schemeClr val="tx1"/>
          </a:solidFill>
        </a:ln>
      </c:spPr>
    </c:sideWall>
    <c:backWall>
      <c:spPr>
        <a:ln>
          <a:solidFill>
            <a:schemeClr val="tx1"/>
          </a:solidFill>
        </a:ln>
      </c:spPr>
    </c:backWall>
    <c:plotArea>
      <c:layout/>
      <c:bar3DChart>
        <c:barDir val="col"/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количество человек</c:v>
                </c:pt>
              </c:strCache>
            </c:strRef>
          </c:tx>
          <c:dPt>
            <c:idx val="0"/>
            <c:spPr>
              <a:ln>
                <a:solidFill>
                  <a:schemeClr val="tx1"/>
                </a:solidFill>
              </a:ln>
            </c:spPr>
          </c:dPt>
          <c:dPt>
            <c:idx val="1"/>
            <c:spPr>
              <a:ln>
                <a:solidFill>
                  <a:schemeClr val="tx1"/>
                </a:solidFill>
              </a:ln>
            </c:spPr>
          </c:dPt>
          <c:dPt>
            <c:idx val="2"/>
            <c:spPr>
              <a:ln>
                <a:solidFill>
                  <a:schemeClr val="tx1"/>
                </a:solidFill>
              </a:ln>
            </c:spPr>
          </c:dPt>
          <c:dLbls>
            <c:spPr>
              <a:noFill/>
              <a:ln>
                <a:noFill/>
              </a:ln>
              <a:effectLst/>
            </c:sp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2012 г.</c:v>
                </c:pt>
                <c:pt idx="1">
                  <c:v>2013 г.</c:v>
                </c:pt>
                <c:pt idx="2">
                  <c:v>2014 г.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731</c:v>
                </c:pt>
                <c:pt idx="1">
                  <c:v>819</c:v>
                </c:pt>
                <c:pt idx="2">
                  <c:v>915</c:v>
                </c:pt>
              </c:numCache>
            </c:numRef>
          </c:val>
        </c:ser>
        <c:shape val="cylinder"/>
        <c:axId val="141414784"/>
        <c:axId val="141416320"/>
        <c:axId val="137382528"/>
      </c:bar3DChart>
      <c:catAx>
        <c:axId val="141414784"/>
        <c:scaling>
          <c:orientation val="minMax"/>
        </c:scaling>
        <c:axPos val="b"/>
        <c:numFmt formatCode="General" sourceLinked="0"/>
        <c:tickLblPos val="nextTo"/>
        <c:crossAx val="141416320"/>
        <c:crosses val="autoZero"/>
        <c:auto val="1"/>
        <c:lblAlgn val="ctr"/>
        <c:lblOffset val="100"/>
      </c:catAx>
      <c:valAx>
        <c:axId val="141416320"/>
        <c:scaling>
          <c:orientation val="minMax"/>
        </c:scaling>
        <c:axPos val="l"/>
        <c:majorGridlines/>
        <c:numFmt formatCode="General" sourceLinked="1"/>
        <c:tickLblPos val="nextTo"/>
        <c:crossAx val="141414784"/>
        <c:crosses val="autoZero"/>
        <c:crossBetween val="between"/>
      </c:valAx>
      <c:serAx>
        <c:axId val="137382528"/>
        <c:scaling>
          <c:orientation val="minMax"/>
        </c:scaling>
        <c:delete val="1"/>
        <c:axPos val="b"/>
        <c:tickLblPos val="none"/>
        <c:crossAx val="141416320"/>
        <c:crosses val="autoZero"/>
      </c:serAx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479C03C-6071-4232-ADEF-62D170145CB9}" type="doc">
      <dgm:prSet loTypeId="urn:microsoft.com/office/officeart/2005/8/layout/hierarchy1" loCatId="hierarchy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D18A9A74-611E-47C1-8446-295A119A4947}">
      <dgm:prSet phldrT="[Текст]" custT="1"/>
      <dgm:spPr/>
      <dgm:t>
        <a:bodyPr/>
        <a:lstStyle/>
        <a:p>
          <a:pPr algn="ctr"/>
          <a:r>
            <a:rPr lang="ru-RU" sz="2400" b="1" dirty="0">
              <a:latin typeface="Cambria" pitchFamily="18" charset="0"/>
            </a:rPr>
            <a:t>Земельный фонд с. Гайдар </a:t>
          </a:r>
          <a:endParaRPr lang="ru-RU" sz="2400" b="1" dirty="0" smtClean="0">
            <a:latin typeface="Cambria" pitchFamily="18" charset="0"/>
          </a:endParaRPr>
        </a:p>
        <a:p>
          <a:pPr algn="ctr"/>
          <a:r>
            <a:rPr lang="ru-RU" sz="2400" b="1" dirty="0" smtClean="0">
              <a:latin typeface="Cambria" pitchFamily="18" charset="0"/>
            </a:rPr>
            <a:t> </a:t>
          </a:r>
          <a:r>
            <a:rPr lang="ru-RU" sz="2400" b="1" i="1" dirty="0">
              <a:latin typeface="Cambria" pitchFamily="18" charset="0"/>
            </a:rPr>
            <a:t>4 079,47 га</a:t>
          </a:r>
        </a:p>
      </dgm:t>
    </dgm:pt>
    <dgm:pt modelId="{EC75489F-6A6A-41E2-B714-D3F9372052D0}" type="parTrans" cxnId="{645D8F87-3B1C-4BE4-AB9D-808D88D971AF}">
      <dgm:prSet/>
      <dgm:spPr/>
      <dgm:t>
        <a:bodyPr/>
        <a:lstStyle/>
        <a:p>
          <a:pPr algn="ctr"/>
          <a:endParaRPr lang="ru-RU"/>
        </a:p>
      </dgm:t>
    </dgm:pt>
    <dgm:pt modelId="{67EE3EDF-17C8-4C70-AF59-3AF8820398B9}" type="sibTrans" cxnId="{645D8F87-3B1C-4BE4-AB9D-808D88D971AF}">
      <dgm:prSet/>
      <dgm:spPr/>
      <dgm:t>
        <a:bodyPr/>
        <a:lstStyle/>
        <a:p>
          <a:pPr algn="ctr"/>
          <a:endParaRPr lang="ru-RU"/>
        </a:p>
      </dgm:t>
    </dgm:pt>
    <dgm:pt modelId="{56FB5DB8-E41F-4BA2-A76F-9D92FFCAEEF6}">
      <dgm:prSet phldrT="[Текст]" custT="1"/>
      <dgm:spPr/>
      <dgm:t>
        <a:bodyPr/>
        <a:lstStyle/>
        <a:p>
          <a:pPr algn="ctr"/>
          <a:r>
            <a:rPr lang="ru-RU" sz="1600" b="1" dirty="0">
              <a:latin typeface="+mj-lt"/>
            </a:rPr>
            <a:t>Земли частной собственности  3 462,28га                2249 обл.земель</a:t>
          </a:r>
        </a:p>
      </dgm:t>
    </dgm:pt>
    <dgm:pt modelId="{CC8C52DC-A000-4FE3-B200-B871682233FC}" type="parTrans" cxnId="{D37241A0-2EC4-4217-B8AE-838999DC842F}">
      <dgm:prSet/>
      <dgm:spPr/>
      <dgm:t>
        <a:bodyPr/>
        <a:lstStyle/>
        <a:p>
          <a:pPr algn="ctr"/>
          <a:endParaRPr lang="ru-RU"/>
        </a:p>
      </dgm:t>
    </dgm:pt>
    <dgm:pt modelId="{F8701024-C120-434C-820C-7765D7A501F8}" type="sibTrans" cxnId="{D37241A0-2EC4-4217-B8AE-838999DC842F}">
      <dgm:prSet/>
      <dgm:spPr/>
      <dgm:t>
        <a:bodyPr/>
        <a:lstStyle/>
        <a:p>
          <a:pPr algn="ctr"/>
          <a:endParaRPr lang="ru-RU"/>
        </a:p>
      </dgm:t>
    </dgm:pt>
    <dgm:pt modelId="{C45F28D5-C2EA-4138-BF2E-7AF2172D0C16}">
      <dgm:prSet phldrT="[Текст]" custT="1"/>
      <dgm:spPr/>
      <dgm:t>
        <a:bodyPr/>
        <a:lstStyle/>
        <a:p>
          <a:pPr algn="ctr"/>
          <a:r>
            <a:rPr lang="ru-RU" sz="1600" b="1" dirty="0">
              <a:latin typeface="+mj-lt"/>
            </a:rPr>
            <a:t>Индивид    </a:t>
          </a:r>
          <a:r>
            <a:rPr lang="ru-RU" sz="1600" b="1" dirty="0" smtClean="0">
              <a:latin typeface="+mj-lt"/>
            </a:rPr>
            <a:t>660,18 </a:t>
          </a:r>
          <a:r>
            <a:rPr lang="ru-RU" sz="1600" b="1" dirty="0">
              <a:latin typeface="+mj-lt"/>
            </a:rPr>
            <a:t>га</a:t>
          </a:r>
        </a:p>
      </dgm:t>
    </dgm:pt>
    <dgm:pt modelId="{1552089E-7479-41ED-B686-0609D5CCE17B}" type="parTrans" cxnId="{8426B997-9349-443A-A261-3954F5AEEB15}">
      <dgm:prSet/>
      <dgm:spPr/>
      <dgm:t>
        <a:bodyPr/>
        <a:lstStyle/>
        <a:p>
          <a:pPr algn="ctr"/>
          <a:endParaRPr lang="ru-RU"/>
        </a:p>
      </dgm:t>
    </dgm:pt>
    <dgm:pt modelId="{682898D7-CE47-4CA1-9770-C9EDCC3F16A9}" type="sibTrans" cxnId="{8426B997-9349-443A-A261-3954F5AEEB15}">
      <dgm:prSet/>
      <dgm:spPr/>
      <dgm:t>
        <a:bodyPr/>
        <a:lstStyle/>
        <a:p>
          <a:pPr algn="ctr"/>
          <a:endParaRPr lang="ru-RU"/>
        </a:p>
      </dgm:t>
    </dgm:pt>
    <dgm:pt modelId="{10EB38EB-D9C4-449D-BCD0-C81A282A99B8}">
      <dgm:prSet phldrT="[Текст]" custT="1"/>
      <dgm:spPr/>
      <dgm:t>
        <a:bodyPr/>
        <a:lstStyle/>
        <a:p>
          <a:pPr algn="ctr"/>
          <a:r>
            <a:rPr lang="ru-RU" sz="1600" b="1" dirty="0">
              <a:latin typeface="+mj-lt"/>
            </a:rPr>
            <a:t>87 Крестьянских  хозяйств</a:t>
          </a:r>
        </a:p>
        <a:p>
          <a:pPr algn="ctr"/>
          <a:r>
            <a:rPr lang="ru-RU" sz="1600" b="1" dirty="0" smtClean="0">
              <a:latin typeface="+mj-lt"/>
            </a:rPr>
            <a:t>765,47 </a:t>
          </a:r>
          <a:r>
            <a:rPr lang="ru-RU" sz="1600" b="1" dirty="0">
              <a:latin typeface="+mj-lt"/>
            </a:rPr>
            <a:t>га</a:t>
          </a:r>
        </a:p>
      </dgm:t>
    </dgm:pt>
    <dgm:pt modelId="{308A9494-2B57-4296-B62C-20F40EC5C0CA}" type="parTrans" cxnId="{D8CF1D69-B0C9-4B17-86B6-A06E47201E46}">
      <dgm:prSet/>
      <dgm:spPr/>
      <dgm:t>
        <a:bodyPr/>
        <a:lstStyle/>
        <a:p>
          <a:pPr algn="ctr"/>
          <a:endParaRPr lang="ru-RU"/>
        </a:p>
      </dgm:t>
    </dgm:pt>
    <dgm:pt modelId="{0E04B52A-34B9-45B7-B626-D45D4B17074D}" type="sibTrans" cxnId="{D8CF1D69-B0C9-4B17-86B6-A06E47201E46}">
      <dgm:prSet/>
      <dgm:spPr/>
      <dgm:t>
        <a:bodyPr/>
        <a:lstStyle/>
        <a:p>
          <a:pPr algn="ctr"/>
          <a:endParaRPr lang="ru-RU"/>
        </a:p>
      </dgm:t>
    </dgm:pt>
    <dgm:pt modelId="{2E157441-7621-4E14-98CF-0EB82A2B70AC}">
      <dgm:prSet phldrT="[Текст]" custT="1"/>
      <dgm:spPr/>
      <dgm:t>
        <a:bodyPr/>
        <a:lstStyle/>
        <a:p>
          <a:pPr algn="ctr"/>
          <a:r>
            <a:rPr lang="ru-RU" sz="1600" b="1" dirty="0">
              <a:latin typeface="+mj-lt"/>
            </a:rPr>
            <a:t>Земли публичной собственности</a:t>
          </a:r>
        </a:p>
        <a:p>
          <a:pPr algn="ctr"/>
          <a:r>
            <a:rPr lang="ru-RU" sz="1600" b="1" dirty="0">
              <a:latin typeface="+mj-lt"/>
            </a:rPr>
            <a:t>617,19га</a:t>
          </a:r>
        </a:p>
      </dgm:t>
    </dgm:pt>
    <dgm:pt modelId="{FDDD640B-2833-44B1-B393-2DD935D1B74F}" type="parTrans" cxnId="{8571BE26-FBBA-4736-8CE8-675EBAFA0D5A}">
      <dgm:prSet/>
      <dgm:spPr/>
      <dgm:t>
        <a:bodyPr/>
        <a:lstStyle/>
        <a:p>
          <a:pPr algn="ctr"/>
          <a:endParaRPr lang="ru-RU"/>
        </a:p>
      </dgm:t>
    </dgm:pt>
    <dgm:pt modelId="{87025F0C-B2DA-4763-9A7F-D7841B14E7E5}" type="sibTrans" cxnId="{8571BE26-FBBA-4736-8CE8-675EBAFA0D5A}">
      <dgm:prSet/>
      <dgm:spPr/>
      <dgm:t>
        <a:bodyPr/>
        <a:lstStyle/>
        <a:p>
          <a:pPr algn="ctr"/>
          <a:endParaRPr lang="ru-RU"/>
        </a:p>
      </dgm:t>
    </dgm:pt>
    <dgm:pt modelId="{33A05971-B263-4E47-98B3-E8C6F1ADB75C}">
      <dgm:prSet phldrT="[Текст]" custT="1"/>
      <dgm:spPr/>
      <dgm:t>
        <a:bodyPr/>
        <a:lstStyle/>
        <a:p>
          <a:pPr algn="ctr"/>
          <a:r>
            <a:rPr lang="ru-RU" sz="1600" b="1" dirty="0">
              <a:latin typeface="+mj-lt"/>
            </a:rPr>
            <a:t>Пастбища </a:t>
          </a:r>
          <a:r>
            <a:rPr lang="ru-RU" sz="1600" b="1" dirty="0" smtClean="0">
              <a:latin typeface="+mj-lt"/>
            </a:rPr>
            <a:t>518 га</a:t>
          </a:r>
          <a:endParaRPr lang="ru-RU" sz="1600" b="1" dirty="0">
            <a:latin typeface="+mj-lt"/>
          </a:endParaRPr>
        </a:p>
      </dgm:t>
    </dgm:pt>
    <dgm:pt modelId="{8F7138D3-FDB3-4641-967E-5462F1017F30}" type="parTrans" cxnId="{83FB68F5-8D73-4E29-8A41-97C3B7DE2C66}">
      <dgm:prSet/>
      <dgm:spPr/>
      <dgm:t>
        <a:bodyPr/>
        <a:lstStyle/>
        <a:p>
          <a:pPr algn="ctr"/>
          <a:endParaRPr lang="ru-RU"/>
        </a:p>
      </dgm:t>
    </dgm:pt>
    <dgm:pt modelId="{B02A9EF7-91D9-48E4-B051-37AB00661EB3}" type="sibTrans" cxnId="{83FB68F5-8D73-4E29-8A41-97C3B7DE2C66}">
      <dgm:prSet/>
      <dgm:spPr/>
      <dgm:t>
        <a:bodyPr/>
        <a:lstStyle/>
        <a:p>
          <a:pPr algn="ctr"/>
          <a:endParaRPr lang="ru-RU"/>
        </a:p>
      </dgm:t>
    </dgm:pt>
    <dgm:pt modelId="{0AD8448B-60E6-4D17-8C9E-6DE29E0909B0}">
      <dgm:prSet custT="1"/>
      <dgm:spPr/>
      <dgm:t>
        <a:bodyPr/>
        <a:lstStyle/>
        <a:p>
          <a:pPr algn="ctr"/>
          <a:r>
            <a:rPr lang="ru-RU" sz="1600" b="1" dirty="0">
              <a:latin typeface="+mj-lt"/>
            </a:rPr>
            <a:t>Земли резервного фонда </a:t>
          </a:r>
          <a:r>
            <a:rPr lang="ru-RU" sz="1600" b="1" dirty="0" smtClean="0">
              <a:latin typeface="+mj-lt"/>
            </a:rPr>
            <a:t>226,75 </a:t>
          </a:r>
          <a:r>
            <a:rPr lang="ru-RU" sz="1600" b="1" dirty="0">
              <a:latin typeface="+mj-lt"/>
            </a:rPr>
            <a:t>га </a:t>
          </a:r>
        </a:p>
      </dgm:t>
    </dgm:pt>
    <dgm:pt modelId="{B3790412-F917-4EF6-AD1A-53D987C74ECD}" type="parTrans" cxnId="{04E9CFC1-12AD-4E9D-9220-16E0A7D6813F}">
      <dgm:prSet/>
      <dgm:spPr/>
      <dgm:t>
        <a:bodyPr/>
        <a:lstStyle/>
        <a:p>
          <a:pPr algn="ctr"/>
          <a:endParaRPr lang="ru-RU"/>
        </a:p>
      </dgm:t>
    </dgm:pt>
    <dgm:pt modelId="{CCCE72A4-E1C1-4964-8BF3-9B41FEEFE43A}" type="sibTrans" cxnId="{04E9CFC1-12AD-4E9D-9220-16E0A7D6813F}">
      <dgm:prSet/>
      <dgm:spPr/>
      <dgm:t>
        <a:bodyPr/>
        <a:lstStyle/>
        <a:p>
          <a:pPr algn="ctr"/>
          <a:endParaRPr lang="ru-RU"/>
        </a:p>
      </dgm:t>
    </dgm:pt>
    <dgm:pt modelId="{666C3A12-352D-462B-8C06-739F752115FD}">
      <dgm:prSet custT="1"/>
      <dgm:spPr/>
      <dgm:t>
        <a:bodyPr/>
        <a:lstStyle/>
        <a:p>
          <a:pPr algn="ctr"/>
          <a:r>
            <a:rPr lang="ru-RU" sz="1600" b="1" dirty="0">
              <a:latin typeface="+mj-lt"/>
            </a:rPr>
            <a:t>5 обществ с </a:t>
          </a:r>
          <a:r>
            <a:rPr lang="ru-RU" sz="1600" b="1" dirty="0" err="1">
              <a:latin typeface="+mj-lt"/>
            </a:rPr>
            <a:t>огран</a:t>
          </a:r>
          <a:r>
            <a:rPr lang="ru-RU" sz="1600" b="1" dirty="0">
              <a:latin typeface="+mj-lt"/>
            </a:rPr>
            <a:t> </a:t>
          </a:r>
          <a:r>
            <a:rPr lang="ru-RU" sz="1600" b="1" dirty="0" err="1">
              <a:latin typeface="+mj-lt"/>
            </a:rPr>
            <a:t>ответств</a:t>
          </a:r>
          <a:r>
            <a:rPr lang="ru-RU" sz="1600" b="1" dirty="0">
              <a:latin typeface="+mj-lt"/>
            </a:rPr>
            <a:t>.</a:t>
          </a:r>
        </a:p>
        <a:p>
          <a:pPr algn="ctr"/>
          <a:r>
            <a:rPr lang="ru-RU" sz="1600" b="1" dirty="0" smtClean="0">
              <a:latin typeface="+mj-lt"/>
            </a:rPr>
            <a:t>2039,70 </a:t>
          </a:r>
          <a:r>
            <a:rPr lang="ru-RU" sz="1600" b="1" dirty="0">
              <a:latin typeface="+mj-lt"/>
            </a:rPr>
            <a:t>га</a:t>
          </a:r>
        </a:p>
      </dgm:t>
    </dgm:pt>
    <dgm:pt modelId="{877DA12A-81B8-4282-B71C-AE847E85BD9F}" type="parTrans" cxnId="{0C7C4730-5983-46AB-BEDB-FCE0C913BB7F}">
      <dgm:prSet/>
      <dgm:spPr/>
      <dgm:t>
        <a:bodyPr/>
        <a:lstStyle/>
        <a:p>
          <a:pPr algn="ctr"/>
          <a:endParaRPr lang="ru-RU"/>
        </a:p>
      </dgm:t>
    </dgm:pt>
    <dgm:pt modelId="{DC751462-7EA9-43F3-9B00-14134E337A26}" type="sibTrans" cxnId="{0C7C4730-5983-46AB-BEDB-FCE0C913BB7F}">
      <dgm:prSet/>
      <dgm:spPr/>
      <dgm:t>
        <a:bodyPr/>
        <a:lstStyle/>
        <a:p>
          <a:pPr algn="ctr"/>
          <a:endParaRPr lang="ru-RU"/>
        </a:p>
      </dgm:t>
    </dgm:pt>
    <dgm:pt modelId="{DD5EA531-6A65-4A34-AE84-206680BA1562}">
      <dgm:prSet custT="1"/>
      <dgm:spPr/>
      <dgm:t>
        <a:bodyPr/>
        <a:lstStyle/>
        <a:p>
          <a:pPr algn="ctr"/>
          <a:r>
            <a:rPr lang="ru-RU" sz="1600" b="1" dirty="0">
              <a:latin typeface="+mj-lt"/>
            </a:rPr>
            <a:t>Земли водного фонда 65 га </a:t>
          </a:r>
        </a:p>
      </dgm:t>
    </dgm:pt>
    <dgm:pt modelId="{AE2B827B-F3D5-43DE-AEC4-472CD93FD1C4}" type="parTrans" cxnId="{CC93718B-1DA1-440C-91A4-18257B7EEEE0}">
      <dgm:prSet/>
      <dgm:spPr/>
      <dgm:t>
        <a:bodyPr/>
        <a:lstStyle/>
        <a:p>
          <a:pPr algn="ctr"/>
          <a:endParaRPr lang="ru-RU"/>
        </a:p>
      </dgm:t>
    </dgm:pt>
    <dgm:pt modelId="{DD6572D2-7337-48C2-BB71-D615EA8774A3}" type="sibTrans" cxnId="{CC93718B-1DA1-440C-91A4-18257B7EEEE0}">
      <dgm:prSet/>
      <dgm:spPr/>
      <dgm:t>
        <a:bodyPr/>
        <a:lstStyle/>
        <a:p>
          <a:pPr algn="ctr"/>
          <a:endParaRPr lang="ru-RU"/>
        </a:p>
      </dgm:t>
    </dgm:pt>
    <dgm:pt modelId="{B6669EC1-8B03-4C45-8DD7-06F9F2D6DD53}">
      <dgm:prSet custT="1"/>
      <dgm:spPr/>
      <dgm:t>
        <a:bodyPr/>
        <a:lstStyle/>
        <a:p>
          <a:pPr algn="ctr"/>
          <a:r>
            <a:rPr lang="ru-RU" sz="1600" b="1" dirty="0">
              <a:latin typeface="+mj-lt"/>
            </a:rPr>
            <a:t>Аренда  33,41 га</a:t>
          </a:r>
        </a:p>
      </dgm:t>
    </dgm:pt>
    <dgm:pt modelId="{2EC2D8E4-EAC0-496F-9F98-49CA1F8B2F08}" type="parTrans" cxnId="{20DDB923-462E-4AE8-9FF5-92A06D1F3999}">
      <dgm:prSet/>
      <dgm:spPr/>
      <dgm:t>
        <a:bodyPr/>
        <a:lstStyle/>
        <a:p>
          <a:pPr algn="ctr"/>
          <a:endParaRPr lang="ru-RU"/>
        </a:p>
      </dgm:t>
    </dgm:pt>
    <dgm:pt modelId="{D7D3727C-862F-4E9C-87C0-FCD63B891B44}" type="sibTrans" cxnId="{20DDB923-462E-4AE8-9FF5-92A06D1F3999}">
      <dgm:prSet/>
      <dgm:spPr/>
      <dgm:t>
        <a:bodyPr/>
        <a:lstStyle/>
        <a:p>
          <a:pPr algn="ctr"/>
          <a:endParaRPr lang="ru-RU"/>
        </a:p>
      </dgm:t>
    </dgm:pt>
    <dgm:pt modelId="{9BBF3C27-A6C8-4DE6-BE3A-FDFF21F7D2B7}">
      <dgm:prSet custT="1"/>
      <dgm:spPr/>
      <dgm:t>
        <a:bodyPr/>
        <a:lstStyle/>
        <a:p>
          <a:pPr algn="ctr"/>
          <a:r>
            <a:rPr lang="ru-RU" sz="1600" b="1" dirty="0" err="1">
              <a:latin typeface="+mj-lt"/>
            </a:rPr>
            <a:t>Публичн</a:t>
          </a:r>
          <a:r>
            <a:rPr lang="ru-RU" sz="1600" b="1" dirty="0">
              <a:latin typeface="+mj-lt"/>
            </a:rPr>
            <a:t> собств. 31,59 га</a:t>
          </a:r>
        </a:p>
      </dgm:t>
    </dgm:pt>
    <dgm:pt modelId="{2525F693-6FC6-4965-BE60-74CEC8D4B6BD}" type="parTrans" cxnId="{08EB22A2-F135-4465-BFE6-9565F9FC8980}">
      <dgm:prSet/>
      <dgm:spPr/>
      <dgm:t>
        <a:bodyPr/>
        <a:lstStyle/>
        <a:p>
          <a:pPr algn="ctr"/>
          <a:endParaRPr lang="ru-RU"/>
        </a:p>
      </dgm:t>
    </dgm:pt>
    <dgm:pt modelId="{6A826E11-62E0-48F8-91E3-A4E28B608FB3}" type="sibTrans" cxnId="{08EB22A2-F135-4465-BFE6-9565F9FC8980}">
      <dgm:prSet/>
      <dgm:spPr/>
      <dgm:t>
        <a:bodyPr/>
        <a:lstStyle/>
        <a:p>
          <a:pPr algn="ctr"/>
          <a:endParaRPr lang="ru-RU"/>
        </a:p>
      </dgm:t>
    </dgm:pt>
    <dgm:pt modelId="{43C3F68E-37BB-406E-AB2B-705F6CD75E16}">
      <dgm:prSet custT="1"/>
      <dgm:spPr/>
      <dgm:t>
        <a:bodyPr/>
        <a:lstStyle/>
        <a:p>
          <a:pPr algn="ctr"/>
          <a:r>
            <a:rPr lang="ru-RU" sz="1600" b="1" dirty="0">
              <a:latin typeface="+mj-lt"/>
            </a:rPr>
            <a:t>Земли лесного фонда </a:t>
          </a:r>
          <a:r>
            <a:rPr lang="ru-RU" sz="1600" b="1" dirty="0" smtClean="0">
              <a:latin typeface="+mj-lt"/>
            </a:rPr>
            <a:t>415,24 </a:t>
          </a:r>
          <a:r>
            <a:rPr lang="ru-RU" sz="1600" b="1" dirty="0">
              <a:latin typeface="+mj-lt"/>
            </a:rPr>
            <a:t>га</a:t>
          </a:r>
        </a:p>
      </dgm:t>
    </dgm:pt>
    <dgm:pt modelId="{3350DDDA-023C-47AE-A15B-12081E4AAA50}" type="parTrans" cxnId="{25BDA995-C0FC-4FCC-974D-5AC4F8A17816}">
      <dgm:prSet/>
      <dgm:spPr/>
      <dgm:t>
        <a:bodyPr/>
        <a:lstStyle/>
        <a:p>
          <a:pPr algn="ctr"/>
          <a:endParaRPr lang="ru-RU"/>
        </a:p>
      </dgm:t>
    </dgm:pt>
    <dgm:pt modelId="{5DD15435-AB3E-4C8A-A005-DA74A6ED8D62}" type="sibTrans" cxnId="{25BDA995-C0FC-4FCC-974D-5AC4F8A17816}">
      <dgm:prSet/>
      <dgm:spPr/>
      <dgm:t>
        <a:bodyPr/>
        <a:lstStyle/>
        <a:p>
          <a:pPr algn="ctr"/>
          <a:endParaRPr lang="ru-RU"/>
        </a:p>
      </dgm:t>
    </dgm:pt>
    <dgm:pt modelId="{9493A396-E62D-4823-B531-E47245EE2859}">
      <dgm:prSet custT="1"/>
      <dgm:spPr/>
      <dgm:t>
        <a:bodyPr/>
        <a:lstStyle/>
        <a:p>
          <a:pPr algn="ctr"/>
          <a:r>
            <a:rPr lang="ru-RU" sz="1600" b="1" dirty="0" err="1">
              <a:latin typeface="+mj-lt"/>
            </a:rPr>
            <a:t>Гос</a:t>
          </a:r>
          <a:r>
            <a:rPr lang="ru-RU" sz="1600" b="1" dirty="0">
              <a:latin typeface="+mj-lt"/>
            </a:rPr>
            <a:t> собственность </a:t>
          </a:r>
          <a:r>
            <a:rPr lang="ru-RU" sz="1600" b="1" dirty="0" smtClean="0">
              <a:latin typeface="+mj-lt"/>
            </a:rPr>
            <a:t>347,1 </a:t>
          </a:r>
          <a:r>
            <a:rPr lang="ru-RU" sz="1600" b="1" dirty="0">
              <a:latin typeface="+mj-lt"/>
            </a:rPr>
            <a:t>га</a:t>
          </a:r>
        </a:p>
      </dgm:t>
    </dgm:pt>
    <dgm:pt modelId="{BDF99AA4-8AE3-45ED-B033-D15A1FBE3184}" type="parTrans" cxnId="{C0DD1D5C-865E-4BE1-A9D4-0BE54DFEC20F}">
      <dgm:prSet/>
      <dgm:spPr/>
      <dgm:t>
        <a:bodyPr/>
        <a:lstStyle/>
        <a:p>
          <a:pPr algn="ctr"/>
          <a:endParaRPr lang="ru-RU"/>
        </a:p>
      </dgm:t>
    </dgm:pt>
    <dgm:pt modelId="{3ABF5873-A110-42DE-A3C3-4C01492C6E51}" type="sibTrans" cxnId="{C0DD1D5C-865E-4BE1-A9D4-0BE54DFEC20F}">
      <dgm:prSet/>
      <dgm:spPr/>
      <dgm:t>
        <a:bodyPr/>
        <a:lstStyle/>
        <a:p>
          <a:pPr algn="ctr"/>
          <a:endParaRPr lang="ru-RU"/>
        </a:p>
      </dgm:t>
    </dgm:pt>
    <dgm:pt modelId="{8433ECF7-1655-410E-874D-89C4B23136FE}">
      <dgm:prSet custT="1"/>
      <dgm:spPr/>
      <dgm:t>
        <a:bodyPr/>
        <a:lstStyle/>
        <a:p>
          <a:pPr algn="ctr"/>
          <a:r>
            <a:rPr lang="ru-RU" sz="1600" b="1" dirty="0">
              <a:latin typeface="+mj-lt"/>
            </a:rPr>
            <a:t>Публичная собств. 68,14 га</a:t>
          </a:r>
        </a:p>
      </dgm:t>
    </dgm:pt>
    <dgm:pt modelId="{42ADB79D-145B-45C8-A0A0-CAD765430BCC}" type="parTrans" cxnId="{8D97644C-016B-4C17-A391-3534283FEA4D}">
      <dgm:prSet/>
      <dgm:spPr/>
      <dgm:t>
        <a:bodyPr/>
        <a:lstStyle/>
        <a:p>
          <a:pPr algn="ctr"/>
          <a:endParaRPr lang="ru-RU"/>
        </a:p>
      </dgm:t>
    </dgm:pt>
    <dgm:pt modelId="{8C254C5A-E4C3-4E8B-812F-24B04BED2DAE}" type="sibTrans" cxnId="{8D97644C-016B-4C17-A391-3534283FEA4D}">
      <dgm:prSet/>
      <dgm:spPr/>
      <dgm:t>
        <a:bodyPr/>
        <a:lstStyle/>
        <a:p>
          <a:pPr algn="ctr"/>
          <a:endParaRPr lang="ru-RU"/>
        </a:p>
      </dgm:t>
    </dgm:pt>
    <dgm:pt modelId="{6DA1A63F-AA47-4B37-8068-DC6D4F63D24A}">
      <dgm:prSet phldrT="[Текст]" custT="1"/>
      <dgm:spPr/>
      <dgm:t>
        <a:bodyPr/>
        <a:lstStyle/>
        <a:p>
          <a:r>
            <a:rPr lang="ru-RU" sz="1600" b="1" dirty="0" smtClean="0">
              <a:latin typeface="+mj-lt"/>
            </a:rPr>
            <a:t>Земли </a:t>
          </a:r>
          <a:r>
            <a:rPr lang="ru-RU" sz="1600" b="1" dirty="0" err="1" smtClean="0">
              <a:latin typeface="+mj-lt"/>
            </a:rPr>
            <a:t>пром-ти,транспорта</a:t>
          </a:r>
          <a:r>
            <a:rPr lang="ru-RU" sz="1600" b="1" dirty="0" smtClean="0">
              <a:latin typeface="+mj-lt"/>
            </a:rPr>
            <a:t> и связи</a:t>
          </a:r>
        </a:p>
        <a:p>
          <a:r>
            <a:rPr lang="ru-RU" sz="1600" b="1" dirty="0" smtClean="0">
              <a:latin typeface="+mj-lt"/>
            </a:rPr>
            <a:t>25,66 га          </a:t>
          </a:r>
          <a:endParaRPr lang="ru-RU" sz="1600" b="1" dirty="0">
            <a:latin typeface="+mj-lt"/>
          </a:endParaRPr>
        </a:p>
      </dgm:t>
    </dgm:pt>
    <dgm:pt modelId="{5EBDEABA-F33F-400D-8DFE-2CC5CD59C3D8}" type="parTrans" cxnId="{B17DE87B-C8AE-4A1C-80DF-470A5EA85840}">
      <dgm:prSet/>
      <dgm:spPr/>
      <dgm:t>
        <a:bodyPr/>
        <a:lstStyle/>
        <a:p>
          <a:endParaRPr lang="ru-RU"/>
        </a:p>
      </dgm:t>
    </dgm:pt>
    <dgm:pt modelId="{BFFA9B81-AC40-44EB-A3AB-925659FE7FBB}" type="sibTrans" cxnId="{B17DE87B-C8AE-4A1C-80DF-470A5EA85840}">
      <dgm:prSet/>
      <dgm:spPr/>
      <dgm:t>
        <a:bodyPr/>
        <a:lstStyle/>
        <a:p>
          <a:endParaRPr lang="ru-RU"/>
        </a:p>
      </dgm:t>
    </dgm:pt>
    <dgm:pt modelId="{70DF4D28-94CE-40D1-91CA-2E3C649798EA}" type="pres">
      <dgm:prSet presAssocID="{4479C03C-6071-4232-ADEF-62D170145CB9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C3E42108-712D-4E1F-BE28-1B5BC4E503B0}" type="pres">
      <dgm:prSet presAssocID="{D18A9A74-611E-47C1-8446-295A119A4947}" presName="hierRoot1" presStyleCnt="0"/>
      <dgm:spPr/>
      <dgm:t>
        <a:bodyPr/>
        <a:lstStyle/>
        <a:p>
          <a:endParaRPr lang="ru-RU"/>
        </a:p>
      </dgm:t>
    </dgm:pt>
    <dgm:pt modelId="{8E8B75E3-2832-4681-AC1F-72B7CCB9B0A5}" type="pres">
      <dgm:prSet presAssocID="{D18A9A74-611E-47C1-8446-295A119A4947}" presName="composite" presStyleCnt="0"/>
      <dgm:spPr/>
      <dgm:t>
        <a:bodyPr/>
        <a:lstStyle/>
        <a:p>
          <a:endParaRPr lang="ru-RU"/>
        </a:p>
      </dgm:t>
    </dgm:pt>
    <dgm:pt modelId="{ED33892B-C10C-41FB-B660-8315732E8470}" type="pres">
      <dgm:prSet presAssocID="{D18A9A74-611E-47C1-8446-295A119A4947}" presName="background" presStyleLbl="node0" presStyleIdx="0" presStyleCnt="2"/>
      <dgm:spPr/>
      <dgm:t>
        <a:bodyPr/>
        <a:lstStyle/>
        <a:p>
          <a:endParaRPr lang="ru-RU"/>
        </a:p>
      </dgm:t>
    </dgm:pt>
    <dgm:pt modelId="{32DD2B0A-3B51-4632-903D-337ED527002A}" type="pres">
      <dgm:prSet presAssocID="{D18A9A74-611E-47C1-8446-295A119A4947}" presName="text" presStyleLbl="fgAcc0" presStyleIdx="0" presStyleCnt="2" custAng="0" custScaleX="582422" custScaleY="193489" custLinFactNeighborX="-19640" custLinFactNeighborY="-1100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A07AF12-7B81-433A-A9D6-8BBC324E15C7}" type="pres">
      <dgm:prSet presAssocID="{D18A9A74-611E-47C1-8446-295A119A4947}" presName="hierChild2" presStyleCnt="0"/>
      <dgm:spPr/>
      <dgm:t>
        <a:bodyPr/>
        <a:lstStyle/>
        <a:p>
          <a:endParaRPr lang="ru-RU"/>
        </a:p>
      </dgm:t>
    </dgm:pt>
    <dgm:pt modelId="{6522557D-C4C8-494A-9A5C-EADFC237F30E}" type="pres">
      <dgm:prSet presAssocID="{CC8C52DC-A000-4FE3-B200-B871682233FC}" presName="Name10" presStyleLbl="parChTrans1D2" presStyleIdx="0" presStyleCnt="5"/>
      <dgm:spPr/>
      <dgm:t>
        <a:bodyPr/>
        <a:lstStyle/>
        <a:p>
          <a:endParaRPr lang="ru-RU"/>
        </a:p>
      </dgm:t>
    </dgm:pt>
    <dgm:pt modelId="{FCA0A6BA-0963-4C91-B8BB-9C568A8D54F4}" type="pres">
      <dgm:prSet presAssocID="{56FB5DB8-E41F-4BA2-A76F-9D92FFCAEEF6}" presName="hierRoot2" presStyleCnt="0"/>
      <dgm:spPr/>
      <dgm:t>
        <a:bodyPr/>
        <a:lstStyle/>
        <a:p>
          <a:endParaRPr lang="ru-RU"/>
        </a:p>
      </dgm:t>
    </dgm:pt>
    <dgm:pt modelId="{7716C344-FA12-4D5A-A0DD-D4C35A41927A}" type="pres">
      <dgm:prSet presAssocID="{56FB5DB8-E41F-4BA2-A76F-9D92FFCAEEF6}" presName="composite2" presStyleCnt="0"/>
      <dgm:spPr/>
      <dgm:t>
        <a:bodyPr/>
        <a:lstStyle/>
        <a:p>
          <a:endParaRPr lang="ru-RU"/>
        </a:p>
      </dgm:t>
    </dgm:pt>
    <dgm:pt modelId="{7D306368-7F3E-438A-9520-F7CECC5AE6AA}" type="pres">
      <dgm:prSet presAssocID="{56FB5DB8-E41F-4BA2-A76F-9D92FFCAEEF6}" presName="background2" presStyleLbl="node2" presStyleIdx="0" presStyleCnt="5"/>
      <dgm:spPr/>
      <dgm:t>
        <a:bodyPr/>
        <a:lstStyle/>
        <a:p>
          <a:endParaRPr lang="ru-RU"/>
        </a:p>
      </dgm:t>
    </dgm:pt>
    <dgm:pt modelId="{0345F5BC-3B5A-459C-B477-683861CF4F31}" type="pres">
      <dgm:prSet presAssocID="{56FB5DB8-E41F-4BA2-A76F-9D92FFCAEEF6}" presName="text2" presStyleLbl="fgAcc2" presStyleIdx="0" presStyleCnt="5" custScaleX="184548" custScaleY="181658" custLinFactNeighborX="-50" custLinFactNeighborY="287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69819CB-949C-4EE2-826F-E42DA6409ED8}" type="pres">
      <dgm:prSet presAssocID="{56FB5DB8-E41F-4BA2-A76F-9D92FFCAEEF6}" presName="hierChild3" presStyleCnt="0"/>
      <dgm:spPr/>
      <dgm:t>
        <a:bodyPr/>
        <a:lstStyle/>
        <a:p>
          <a:endParaRPr lang="ru-RU"/>
        </a:p>
      </dgm:t>
    </dgm:pt>
    <dgm:pt modelId="{2797DD45-6DE8-4ABA-A992-26EAC9FEF62D}" type="pres">
      <dgm:prSet presAssocID="{1552089E-7479-41ED-B686-0609D5CCE17B}" presName="Name17" presStyleLbl="parChTrans1D3" presStyleIdx="0" presStyleCnt="6"/>
      <dgm:spPr/>
      <dgm:t>
        <a:bodyPr/>
        <a:lstStyle/>
        <a:p>
          <a:endParaRPr lang="ru-RU"/>
        </a:p>
      </dgm:t>
    </dgm:pt>
    <dgm:pt modelId="{15EF52EA-D53D-46D7-AE4C-9B052137D9B4}" type="pres">
      <dgm:prSet presAssocID="{C45F28D5-C2EA-4138-BF2E-7AF2172D0C16}" presName="hierRoot3" presStyleCnt="0"/>
      <dgm:spPr/>
      <dgm:t>
        <a:bodyPr/>
        <a:lstStyle/>
        <a:p>
          <a:endParaRPr lang="ru-RU"/>
        </a:p>
      </dgm:t>
    </dgm:pt>
    <dgm:pt modelId="{C74A5E09-F5A0-4851-8CDF-97C9D04F7C64}" type="pres">
      <dgm:prSet presAssocID="{C45F28D5-C2EA-4138-BF2E-7AF2172D0C16}" presName="composite3" presStyleCnt="0"/>
      <dgm:spPr/>
      <dgm:t>
        <a:bodyPr/>
        <a:lstStyle/>
        <a:p>
          <a:endParaRPr lang="ru-RU"/>
        </a:p>
      </dgm:t>
    </dgm:pt>
    <dgm:pt modelId="{4CCD45AD-1F25-40FB-BD12-E31CA2F31BA9}" type="pres">
      <dgm:prSet presAssocID="{C45F28D5-C2EA-4138-BF2E-7AF2172D0C16}" presName="background3" presStyleLbl="node3" presStyleIdx="0" presStyleCnt="6"/>
      <dgm:spPr/>
      <dgm:t>
        <a:bodyPr/>
        <a:lstStyle/>
        <a:p>
          <a:endParaRPr lang="ru-RU"/>
        </a:p>
      </dgm:t>
    </dgm:pt>
    <dgm:pt modelId="{0DD1B7B3-AC62-4B3E-A4E8-BCABAA42925B}" type="pres">
      <dgm:prSet presAssocID="{C45F28D5-C2EA-4138-BF2E-7AF2172D0C16}" presName="text3" presStyleLbl="fgAcc3" presStyleIdx="0" presStyleCnt="6" custScaleX="119886" custScaleY="116509" custLinFactNeighborX="-4758" custLinFactNeighborY="-825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672DCDB-53BE-4976-B670-38CC2098386C}" type="pres">
      <dgm:prSet presAssocID="{C45F28D5-C2EA-4138-BF2E-7AF2172D0C16}" presName="hierChild4" presStyleCnt="0"/>
      <dgm:spPr/>
      <dgm:t>
        <a:bodyPr/>
        <a:lstStyle/>
        <a:p>
          <a:endParaRPr lang="ru-RU"/>
        </a:p>
      </dgm:t>
    </dgm:pt>
    <dgm:pt modelId="{F277917E-D94C-4721-8D3A-C3A2E46BA109}" type="pres">
      <dgm:prSet presAssocID="{877DA12A-81B8-4282-B71C-AE847E85BD9F}" presName="Name17" presStyleLbl="parChTrans1D3" presStyleIdx="1" presStyleCnt="6"/>
      <dgm:spPr/>
      <dgm:t>
        <a:bodyPr/>
        <a:lstStyle/>
        <a:p>
          <a:endParaRPr lang="ru-RU"/>
        </a:p>
      </dgm:t>
    </dgm:pt>
    <dgm:pt modelId="{2AC67115-DBF6-4B74-A12D-F591F3F56ED1}" type="pres">
      <dgm:prSet presAssocID="{666C3A12-352D-462B-8C06-739F752115FD}" presName="hierRoot3" presStyleCnt="0"/>
      <dgm:spPr/>
      <dgm:t>
        <a:bodyPr/>
        <a:lstStyle/>
        <a:p>
          <a:endParaRPr lang="ru-RU"/>
        </a:p>
      </dgm:t>
    </dgm:pt>
    <dgm:pt modelId="{C7C3B907-8BF8-4CA9-98B5-0868454AC0F4}" type="pres">
      <dgm:prSet presAssocID="{666C3A12-352D-462B-8C06-739F752115FD}" presName="composite3" presStyleCnt="0"/>
      <dgm:spPr/>
      <dgm:t>
        <a:bodyPr/>
        <a:lstStyle/>
        <a:p>
          <a:endParaRPr lang="ru-RU"/>
        </a:p>
      </dgm:t>
    </dgm:pt>
    <dgm:pt modelId="{72C88577-649B-4A49-B6D4-7725FEA47B68}" type="pres">
      <dgm:prSet presAssocID="{666C3A12-352D-462B-8C06-739F752115FD}" presName="background3" presStyleLbl="node3" presStyleIdx="1" presStyleCnt="6"/>
      <dgm:spPr/>
      <dgm:t>
        <a:bodyPr/>
        <a:lstStyle/>
        <a:p>
          <a:endParaRPr lang="ru-RU"/>
        </a:p>
      </dgm:t>
    </dgm:pt>
    <dgm:pt modelId="{94C12076-FA8C-4E28-B476-9A1DED88F71B}" type="pres">
      <dgm:prSet presAssocID="{666C3A12-352D-462B-8C06-739F752115FD}" presName="text3" presStyleLbl="fgAcc3" presStyleIdx="1" presStyleCnt="6" custScaleX="126894" custScaleY="268740" custLinFactNeighborX="-8154" custLinFactNeighborY="-733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EB73D83-1540-42B4-A8CD-B33B59289C32}" type="pres">
      <dgm:prSet presAssocID="{666C3A12-352D-462B-8C06-739F752115FD}" presName="hierChild4" presStyleCnt="0"/>
      <dgm:spPr/>
      <dgm:t>
        <a:bodyPr/>
        <a:lstStyle/>
        <a:p>
          <a:endParaRPr lang="ru-RU"/>
        </a:p>
      </dgm:t>
    </dgm:pt>
    <dgm:pt modelId="{ED597074-3B85-472C-AE5B-60F6409FBEDF}" type="pres">
      <dgm:prSet presAssocID="{308A9494-2B57-4296-B62C-20F40EC5C0CA}" presName="Name17" presStyleLbl="parChTrans1D3" presStyleIdx="2" presStyleCnt="6"/>
      <dgm:spPr/>
      <dgm:t>
        <a:bodyPr/>
        <a:lstStyle/>
        <a:p>
          <a:endParaRPr lang="ru-RU"/>
        </a:p>
      </dgm:t>
    </dgm:pt>
    <dgm:pt modelId="{F025F3B7-DA96-4E47-80D2-AC63CB1A5BD6}" type="pres">
      <dgm:prSet presAssocID="{10EB38EB-D9C4-449D-BCD0-C81A282A99B8}" presName="hierRoot3" presStyleCnt="0"/>
      <dgm:spPr/>
      <dgm:t>
        <a:bodyPr/>
        <a:lstStyle/>
        <a:p>
          <a:endParaRPr lang="ru-RU"/>
        </a:p>
      </dgm:t>
    </dgm:pt>
    <dgm:pt modelId="{88A60E12-13EB-424B-AAC1-7910810031A0}" type="pres">
      <dgm:prSet presAssocID="{10EB38EB-D9C4-449D-BCD0-C81A282A99B8}" presName="composite3" presStyleCnt="0"/>
      <dgm:spPr/>
      <dgm:t>
        <a:bodyPr/>
        <a:lstStyle/>
        <a:p>
          <a:endParaRPr lang="ru-RU"/>
        </a:p>
      </dgm:t>
    </dgm:pt>
    <dgm:pt modelId="{BCDF6CF9-A38D-45C7-93F7-5BC167328C6C}" type="pres">
      <dgm:prSet presAssocID="{10EB38EB-D9C4-449D-BCD0-C81A282A99B8}" presName="background3" presStyleLbl="node3" presStyleIdx="2" presStyleCnt="6"/>
      <dgm:spPr/>
      <dgm:t>
        <a:bodyPr/>
        <a:lstStyle/>
        <a:p>
          <a:endParaRPr lang="ru-RU"/>
        </a:p>
      </dgm:t>
    </dgm:pt>
    <dgm:pt modelId="{E91924C8-1552-4F94-9960-07FE9A9A1EE3}" type="pres">
      <dgm:prSet presAssocID="{10EB38EB-D9C4-449D-BCD0-C81A282A99B8}" presName="text3" presStyleLbl="fgAcc3" presStyleIdx="2" presStyleCnt="6" custScaleX="117985" custScaleY="222433" custLinFactNeighborX="7384" custLinFactNeighborY="-1827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7B75565-B563-405D-8154-E15EF43C1AD7}" type="pres">
      <dgm:prSet presAssocID="{10EB38EB-D9C4-449D-BCD0-C81A282A99B8}" presName="hierChild4" presStyleCnt="0"/>
      <dgm:spPr/>
      <dgm:t>
        <a:bodyPr/>
        <a:lstStyle/>
        <a:p>
          <a:endParaRPr lang="ru-RU"/>
        </a:p>
      </dgm:t>
    </dgm:pt>
    <dgm:pt modelId="{F3F3FD76-A671-4C82-AF4D-99775B38583C}" type="pres">
      <dgm:prSet presAssocID="{B3790412-F917-4EF6-AD1A-53D987C74ECD}" presName="Name10" presStyleLbl="parChTrans1D2" presStyleIdx="1" presStyleCnt="5"/>
      <dgm:spPr/>
      <dgm:t>
        <a:bodyPr/>
        <a:lstStyle/>
        <a:p>
          <a:endParaRPr lang="ru-RU"/>
        </a:p>
      </dgm:t>
    </dgm:pt>
    <dgm:pt modelId="{2CB76276-675D-4E0E-8FD8-6A4CD4DFC269}" type="pres">
      <dgm:prSet presAssocID="{0AD8448B-60E6-4D17-8C9E-6DE29E0909B0}" presName="hierRoot2" presStyleCnt="0"/>
      <dgm:spPr/>
      <dgm:t>
        <a:bodyPr/>
        <a:lstStyle/>
        <a:p>
          <a:endParaRPr lang="ru-RU"/>
        </a:p>
      </dgm:t>
    </dgm:pt>
    <dgm:pt modelId="{44FC2252-E339-4842-9ED1-8D1C445DD805}" type="pres">
      <dgm:prSet presAssocID="{0AD8448B-60E6-4D17-8C9E-6DE29E0909B0}" presName="composite2" presStyleCnt="0"/>
      <dgm:spPr/>
      <dgm:t>
        <a:bodyPr/>
        <a:lstStyle/>
        <a:p>
          <a:endParaRPr lang="ru-RU"/>
        </a:p>
      </dgm:t>
    </dgm:pt>
    <dgm:pt modelId="{75ED2287-08FC-4ABC-838B-57906F144477}" type="pres">
      <dgm:prSet presAssocID="{0AD8448B-60E6-4D17-8C9E-6DE29E0909B0}" presName="background2" presStyleLbl="node2" presStyleIdx="1" presStyleCnt="5"/>
      <dgm:spPr/>
      <dgm:t>
        <a:bodyPr/>
        <a:lstStyle/>
        <a:p>
          <a:endParaRPr lang="ru-RU"/>
        </a:p>
      </dgm:t>
    </dgm:pt>
    <dgm:pt modelId="{A4DEE7B7-88BE-4199-B163-C96995F73065}" type="pres">
      <dgm:prSet presAssocID="{0AD8448B-60E6-4D17-8C9E-6DE29E0909B0}" presName="text2" presStyleLbl="fgAcc2" presStyleIdx="1" presStyleCnt="5" custScaleX="110391" custScaleY="19465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5AFC5DD-F366-463A-88D5-AF953DC65EFB}" type="pres">
      <dgm:prSet presAssocID="{0AD8448B-60E6-4D17-8C9E-6DE29E0909B0}" presName="hierChild3" presStyleCnt="0"/>
      <dgm:spPr/>
      <dgm:t>
        <a:bodyPr/>
        <a:lstStyle/>
        <a:p>
          <a:endParaRPr lang="ru-RU"/>
        </a:p>
      </dgm:t>
    </dgm:pt>
    <dgm:pt modelId="{7552BDA1-82BA-4F8B-A29C-EFA33A3CDDC8}" type="pres">
      <dgm:prSet presAssocID="{FDDD640B-2833-44B1-B393-2DD935D1B74F}" presName="Name10" presStyleLbl="parChTrans1D2" presStyleIdx="2" presStyleCnt="5"/>
      <dgm:spPr/>
      <dgm:t>
        <a:bodyPr/>
        <a:lstStyle/>
        <a:p>
          <a:endParaRPr lang="ru-RU"/>
        </a:p>
      </dgm:t>
    </dgm:pt>
    <dgm:pt modelId="{7A3BEAC7-FF9C-4250-9041-9B6333AB1F95}" type="pres">
      <dgm:prSet presAssocID="{2E157441-7621-4E14-98CF-0EB82A2B70AC}" presName="hierRoot2" presStyleCnt="0"/>
      <dgm:spPr/>
      <dgm:t>
        <a:bodyPr/>
        <a:lstStyle/>
        <a:p>
          <a:endParaRPr lang="ru-RU"/>
        </a:p>
      </dgm:t>
    </dgm:pt>
    <dgm:pt modelId="{AA4F4919-D71A-49F3-BDB6-F6C96817EEB1}" type="pres">
      <dgm:prSet presAssocID="{2E157441-7621-4E14-98CF-0EB82A2B70AC}" presName="composite2" presStyleCnt="0"/>
      <dgm:spPr/>
      <dgm:t>
        <a:bodyPr/>
        <a:lstStyle/>
        <a:p>
          <a:endParaRPr lang="ru-RU"/>
        </a:p>
      </dgm:t>
    </dgm:pt>
    <dgm:pt modelId="{C4A91496-9DCC-4F89-80D4-B8D285A35157}" type="pres">
      <dgm:prSet presAssocID="{2E157441-7621-4E14-98CF-0EB82A2B70AC}" presName="background2" presStyleLbl="node2" presStyleIdx="2" presStyleCnt="5"/>
      <dgm:spPr/>
      <dgm:t>
        <a:bodyPr/>
        <a:lstStyle/>
        <a:p>
          <a:endParaRPr lang="ru-RU"/>
        </a:p>
      </dgm:t>
    </dgm:pt>
    <dgm:pt modelId="{E3F4AABD-3E57-4002-8D8E-DCCB2A0AA1E0}" type="pres">
      <dgm:prSet presAssocID="{2E157441-7621-4E14-98CF-0EB82A2B70AC}" presName="text2" presStyleLbl="fgAcc2" presStyleIdx="2" presStyleCnt="5" custScaleX="137118" custScaleY="22307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93004F0-7CA4-4739-95AA-484E7248FAFB}" type="pres">
      <dgm:prSet presAssocID="{2E157441-7621-4E14-98CF-0EB82A2B70AC}" presName="hierChild3" presStyleCnt="0"/>
      <dgm:spPr/>
      <dgm:t>
        <a:bodyPr/>
        <a:lstStyle/>
        <a:p>
          <a:endParaRPr lang="ru-RU"/>
        </a:p>
      </dgm:t>
    </dgm:pt>
    <dgm:pt modelId="{BFCFA1A7-5800-4B6C-BDF7-936CCE2B664D}" type="pres">
      <dgm:prSet presAssocID="{8F7138D3-FDB3-4641-967E-5462F1017F30}" presName="Name17" presStyleLbl="parChTrans1D3" presStyleIdx="3" presStyleCnt="6"/>
      <dgm:spPr/>
      <dgm:t>
        <a:bodyPr/>
        <a:lstStyle/>
        <a:p>
          <a:endParaRPr lang="ru-RU"/>
        </a:p>
      </dgm:t>
    </dgm:pt>
    <dgm:pt modelId="{B890A0C0-D8D1-4EA9-8E6F-6A6E7513BF65}" type="pres">
      <dgm:prSet presAssocID="{33A05971-B263-4E47-98B3-E8C6F1ADB75C}" presName="hierRoot3" presStyleCnt="0"/>
      <dgm:spPr/>
      <dgm:t>
        <a:bodyPr/>
        <a:lstStyle/>
        <a:p>
          <a:endParaRPr lang="ru-RU"/>
        </a:p>
      </dgm:t>
    </dgm:pt>
    <dgm:pt modelId="{3B3FDE92-F91E-4457-8D30-D3377CADCA87}" type="pres">
      <dgm:prSet presAssocID="{33A05971-B263-4E47-98B3-E8C6F1ADB75C}" presName="composite3" presStyleCnt="0"/>
      <dgm:spPr/>
      <dgm:t>
        <a:bodyPr/>
        <a:lstStyle/>
        <a:p>
          <a:endParaRPr lang="ru-RU"/>
        </a:p>
      </dgm:t>
    </dgm:pt>
    <dgm:pt modelId="{EB37C074-07BA-4A17-9839-F560F32925B8}" type="pres">
      <dgm:prSet presAssocID="{33A05971-B263-4E47-98B3-E8C6F1ADB75C}" presName="background3" presStyleLbl="node3" presStyleIdx="3" presStyleCnt="6"/>
      <dgm:spPr/>
      <dgm:t>
        <a:bodyPr/>
        <a:lstStyle/>
        <a:p>
          <a:endParaRPr lang="ru-RU"/>
        </a:p>
      </dgm:t>
    </dgm:pt>
    <dgm:pt modelId="{DB6830EF-F120-4CFC-8E58-EE1ECDD74130}" type="pres">
      <dgm:prSet presAssocID="{33A05971-B263-4E47-98B3-E8C6F1ADB75C}" presName="text3" presStyleLbl="fgAcc3" presStyleIdx="3" presStyleCnt="6" custScaleX="128383" custScaleY="83238" custLinFactNeighborX="-2429" custLinFactNeighborY="134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B472E9E-7BB8-46D4-9954-D39D5C726563}" type="pres">
      <dgm:prSet presAssocID="{33A05971-B263-4E47-98B3-E8C6F1ADB75C}" presName="hierChild4" presStyleCnt="0"/>
      <dgm:spPr/>
      <dgm:t>
        <a:bodyPr/>
        <a:lstStyle/>
        <a:p>
          <a:endParaRPr lang="ru-RU"/>
        </a:p>
      </dgm:t>
    </dgm:pt>
    <dgm:pt modelId="{A5B0F2D3-B86D-45FD-BCF5-09D1F44B4C2A}" type="pres">
      <dgm:prSet presAssocID="{AE2B827B-F3D5-43DE-AEC4-472CD93FD1C4}" presName="Name10" presStyleLbl="parChTrans1D2" presStyleIdx="3" presStyleCnt="5"/>
      <dgm:spPr/>
      <dgm:t>
        <a:bodyPr/>
        <a:lstStyle/>
        <a:p>
          <a:endParaRPr lang="ru-RU"/>
        </a:p>
      </dgm:t>
    </dgm:pt>
    <dgm:pt modelId="{93325EC8-8129-47A6-A370-80CADBBCC1D9}" type="pres">
      <dgm:prSet presAssocID="{DD5EA531-6A65-4A34-AE84-206680BA1562}" presName="hierRoot2" presStyleCnt="0"/>
      <dgm:spPr/>
      <dgm:t>
        <a:bodyPr/>
        <a:lstStyle/>
        <a:p>
          <a:endParaRPr lang="ru-RU"/>
        </a:p>
      </dgm:t>
    </dgm:pt>
    <dgm:pt modelId="{87385EA6-00F9-4DA3-B0D0-5DCF8A121256}" type="pres">
      <dgm:prSet presAssocID="{DD5EA531-6A65-4A34-AE84-206680BA1562}" presName="composite2" presStyleCnt="0"/>
      <dgm:spPr/>
      <dgm:t>
        <a:bodyPr/>
        <a:lstStyle/>
        <a:p>
          <a:endParaRPr lang="ru-RU"/>
        </a:p>
      </dgm:t>
    </dgm:pt>
    <dgm:pt modelId="{C00F1AB3-FD1E-4A58-8AB2-91174991F666}" type="pres">
      <dgm:prSet presAssocID="{DD5EA531-6A65-4A34-AE84-206680BA1562}" presName="background2" presStyleLbl="node2" presStyleIdx="3" presStyleCnt="5"/>
      <dgm:spPr/>
      <dgm:t>
        <a:bodyPr/>
        <a:lstStyle/>
        <a:p>
          <a:endParaRPr lang="ru-RU"/>
        </a:p>
      </dgm:t>
    </dgm:pt>
    <dgm:pt modelId="{5C5B8A1F-24E2-4FE4-83AE-CD0E3DE86C34}" type="pres">
      <dgm:prSet presAssocID="{DD5EA531-6A65-4A34-AE84-206680BA1562}" presName="text2" presStyleLbl="fgAcc2" presStyleIdx="3" presStyleCnt="5" custScaleX="128155" custScaleY="13828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282B359-B448-4ED5-B4F9-12EAD4B7A20F}" type="pres">
      <dgm:prSet presAssocID="{DD5EA531-6A65-4A34-AE84-206680BA1562}" presName="hierChild3" presStyleCnt="0"/>
      <dgm:spPr/>
      <dgm:t>
        <a:bodyPr/>
        <a:lstStyle/>
        <a:p>
          <a:endParaRPr lang="ru-RU"/>
        </a:p>
      </dgm:t>
    </dgm:pt>
    <dgm:pt modelId="{FD304CBC-095F-4019-8670-7AACACE420DE}" type="pres">
      <dgm:prSet presAssocID="{2EC2D8E4-EAC0-496F-9F98-49CA1F8B2F08}" presName="Name17" presStyleLbl="parChTrans1D3" presStyleIdx="4" presStyleCnt="6"/>
      <dgm:spPr/>
      <dgm:t>
        <a:bodyPr/>
        <a:lstStyle/>
        <a:p>
          <a:endParaRPr lang="ru-RU"/>
        </a:p>
      </dgm:t>
    </dgm:pt>
    <dgm:pt modelId="{37A2D0AB-6BAE-48BE-9994-0DF7AE5FF550}" type="pres">
      <dgm:prSet presAssocID="{B6669EC1-8B03-4C45-8DD7-06F9F2D6DD53}" presName="hierRoot3" presStyleCnt="0"/>
      <dgm:spPr/>
      <dgm:t>
        <a:bodyPr/>
        <a:lstStyle/>
        <a:p>
          <a:endParaRPr lang="ru-RU"/>
        </a:p>
      </dgm:t>
    </dgm:pt>
    <dgm:pt modelId="{B71E347C-7A96-463E-8FD6-8E9B0C48482A}" type="pres">
      <dgm:prSet presAssocID="{B6669EC1-8B03-4C45-8DD7-06F9F2D6DD53}" presName="composite3" presStyleCnt="0"/>
      <dgm:spPr/>
      <dgm:t>
        <a:bodyPr/>
        <a:lstStyle/>
        <a:p>
          <a:endParaRPr lang="ru-RU"/>
        </a:p>
      </dgm:t>
    </dgm:pt>
    <dgm:pt modelId="{6ED87670-613E-4E06-B3FB-657C63FF16A5}" type="pres">
      <dgm:prSet presAssocID="{B6669EC1-8B03-4C45-8DD7-06F9F2D6DD53}" presName="background3" presStyleLbl="node3" presStyleIdx="4" presStyleCnt="6"/>
      <dgm:spPr/>
      <dgm:t>
        <a:bodyPr/>
        <a:lstStyle/>
        <a:p>
          <a:endParaRPr lang="ru-RU"/>
        </a:p>
      </dgm:t>
    </dgm:pt>
    <dgm:pt modelId="{7183A324-7507-4DBB-98E7-3B2930F4BC61}" type="pres">
      <dgm:prSet presAssocID="{B6669EC1-8B03-4C45-8DD7-06F9F2D6DD53}" presName="text3" presStyleLbl="fgAcc3" presStyleIdx="4" presStyleCnt="6" custScaleY="83124" custLinFactNeighborX="260" custLinFactNeighborY="-1912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F673BA9-8D83-458B-BD40-9D364D5F5953}" type="pres">
      <dgm:prSet presAssocID="{B6669EC1-8B03-4C45-8DD7-06F9F2D6DD53}" presName="hierChild4" presStyleCnt="0"/>
      <dgm:spPr/>
      <dgm:t>
        <a:bodyPr/>
        <a:lstStyle/>
        <a:p>
          <a:endParaRPr lang="ru-RU"/>
        </a:p>
      </dgm:t>
    </dgm:pt>
    <dgm:pt modelId="{40BEF7BF-2476-4DA9-A1E5-57A30BDF7520}" type="pres">
      <dgm:prSet presAssocID="{2525F693-6FC6-4965-BE60-74CEC8D4B6BD}" presName="Name23" presStyleLbl="parChTrans1D4" presStyleIdx="0" presStyleCnt="2"/>
      <dgm:spPr/>
      <dgm:t>
        <a:bodyPr/>
        <a:lstStyle/>
        <a:p>
          <a:endParaRPr lang="ru-RU"/>
        </a:p>
      </dgm:t>
    </dgm:pt>
    <dgm:pt modelId="{E426BC87-6A50-461F-9639-92E3BDEBC447}" type="pres">
      <dgm:prSet presAssocID="{9BBF3C27-A6C8-4DE6-BE3A-FDFF21F7D2B7}" presName="hierRoot4" presStyleCnt="0"/>
      <dgm:spPr/>
      <dgm:t>
        <a:bodyPr/>
        <a:lstStyle/>
        <a:p>
          <a:endParaRPr lang="ru-RU"/>
        </a:p>
      </dgm:t>
    </dgm:pt>
    <dgm:pt modelId="{3A1BC27B-FD6F-4873-9A17-90525D9A8BB4}" type="pres">
      <dgm:prSet presAssocID="{9BBF3C27-A6C8-4DE6-BE3A-FDFF21F7D2B7}" presName="composite4" presStyleCnt="0"/>
      <dgm:spPr/>
      <dgm:t>
        <a:bodyPr/>
        <a:lstStyle/>
        <a:p>
          <a:endParaRPr lang="ru-RU"/>
        </a:p>
      </dgm:t>
    </dgm:pt>
    <dgm:pt modelId="{FBFE2F98-93B1-4E9A-9A21-ED1D36132466}" type="pres">
      <dgm:prSet presAssocID="{9BBF3C27-A6C8-4DE6-BE3A-FDFF21F7D2B7}" presName="background4" presStyleLbl="node4" presStyleIdx="0" presStyleCnt="2"/>
      <dgm:spPr/>
      <dgm:t>
        <a:bodyPr/>
        <a:lstStyle/>
        <a:p>
          <a:endParaRPr lang="ru-RU"/>
        </a:p>
      </dgm:t>
    </dgm:pt>
    <dgm:pt modelId="{DF6C16D6-FA33-4D95-8312-6B2AEEBFA2E8}" type="pres">
      <dgm:prSet presAssocID="{9BBF3C27-A6C8-4DE6-BE3A-FDFF21F7D2B7}" presName="text4" presStyleLbl="fgAcc4" presStyleIdx="0" presStyleCnt="2" custScaleX="120210" custScaleY="191038" custLinFactNeighborX="-3036" custLinFactNeighborY="-3538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8FADF5B-FFDA-4276-A6E8-19358CB3F0AC}" type="pres">
      <dgm:prSet presAssocID="{9BBF3C27-A6C8-4DE6-BE3A-FDFF21F7D2B7}" presName="hierChild5" presStyleCnt="0"/>
      <dgm:spPr/>
      <dgm:t>
        <a:bodyPr/>
        <a:lstStyle/>
        <a:p>
          <a:endParaRPr lang="ru-RU"/>
        </a:p>
      </dgm:t>
    </dgm:pt>
    <dgm:pt modelId="{805A2C05-E498-46F0-9A34-2E810C9D8A50}" type="pres">
      <dgm:prSet presAssocID="{3350DDDA-023C-47AE-A15B-12081E4AAA50}" presName="Name10" presStyleLbl="parChTrans1D2" presStyleIdx="4" presStyleCnt="5"/>
      <dgm:spPr/>
      <dgm:t>
        <a:bodyPr/>
        <a:lstStyle/>
        <a:p>
          <a:endParaRPr lang="ru-RU"/>
        </a:p>
      </dgm:t>
    </dgm:pt>
    <dgm:pt modelId="{922C6826-B1D9-407B-A011-117505668F56}" type="pres">
      <dgm:prSet presAssocID="{43C3F68E-37BB-406E-AB2B-705F6CD75E16}" presName="hierRoot2" presStyleCnt="0"/>
      <dgm:spPr/>
      <dgm:t>
        <a:bodyPr/>
        <a:lstStyle/>
        <a:p>
          <a:endParaRPr lang="ru-RU"/>
        </a:p>
      </dgm:t>
    </dgm:pt>
    <dgm:pt modelId="{7A8331B9-86B7-4091-A803-D5B4593E0900}" type="pres">
      <dgm:prSet presAssocID="{43C3F68E-37BB-406E-AB2B-705F6CD75E16}" presName="composite2" presStyleCnt="0"/>
      <dgm:spPr/>
      <dgm:t>
        <a:bodyPr/>
        <a:lstStyle/>
        <a:p>
          <a:endParaRPr lang="ru-RU"/>
        </a:p>
      </dgm:t>
    </dgm:pt>
    <dgm:pt modelId="{5EA8079A-37C7-4D3D-BD15-2B008DCED96A}" type="pres">
      <dgm:prSet presAssocID="{43C3F68E-37BB-406E-AB2B-705F6CD75E16}" presName="background2" presStyleLbl="node2" presStyleIdx="4" presStyleCnt="5"/>
      <dgm:spPr/>
      <dgm:t>
        <a:bodyPr/>
        <a:lstStyle/>
        <a:p>
          <a:endParaRPr lang="ru-RU"/>
        </a:p>
      </dgm:t>
    </dgm:pt>
    <dgm:pt modelId="{26E1FA5E-932C-4FA7-B8E3-BC1D493BE032}" type="pres">
      <dgm:prSet presAssocID="{43C3F68E-37BB-406E-AB2B-705F6CD75E16}" presName="text2" presStyleLbl="fgAcc2" presStyleIdx="4" presStyleCnt="5" custScaleX="91655" custScaleY="18628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5EE9690-F012-4C45-936C-791C54432C2D}" type="pres">
      <dgm:prSet presAssocID="{43C3F68E-37BB-406E-AB2B-705F6CD75E16}" presName="hierChild3" presStyleCnt="0"/>
      <dgm:spPr/>
      <dgm:t>
        <a:bodyPr/>
        <a:lstStyle/>
        <a:p>
          <a:endParaRPr lang="ru-RU"/>
        </a:p>
      </dgm:t>
    </dgm:pt>
    <dgm:pt modelId="{0C074257-7034-40E1-8A41-63EE868F0CCF}" type="pres">
      <dgm:prSet presAssocID="{BDF99AA4-8AE3-45ED-B033-D15A1FBE3184}" presName="Name17" presStyleLbl="parChTrans1D3" presStyleIdx="5" presStyleCnt="6"/>
      <dgm:spPr/>
      <dgm:t>
        <a:bodyPr/>
        <a:lstStyle/>
        <a:p>
          <a:endParaRPr lang="ru-RU"/>
        </a:p>
      </dgm:t>
    </dgm:pt>
    <dgm:pt modelId="{C3BFFFC1-8BD5-4E13-B60B-6936F384EE03}" type="pres">
      <dgm:prSet presAssocID="{9493A396-E62D-4823-B531-E47245EE2859}" presName="hierRoot3" presStyleCnt="0"/>
      <dgm:spPr/>
      <dgm:t>
        <a:bodyPr/>
        <a:lstStyle/>
        <a:p>
          <a:endParaRPr lang="ru-RU"/>
        </a:p>
      </dgm:t>
    </dgm:pt>
    <dgm:pt modelId="{1126F6D2-5D77-4E35-86A0-1426156B44C0}" type="pres">
      <dgm:prSet presAssocID="{9493A396-E62D-4823-B531-E47245EE2859}" presName="composite3" presStyleCnt="0"/>
      <dgm:spPr/>
      <dgm:t>
        <a:bodyPr/>
        <a:lstStyle/>
        <a:p>
          <a:endParaRPr lang="ru-RU"/>
        </a:p>
      </dgm:t>
    </dgm:pt>
    <dgm:pt modelId="{A6F84F4D-581A-4BB7-9C45-45D9E53CC642}" type="pres">
      <dgm:prSet presAssocID="{9493A396-E62D-4823-B531-E47245EE2859}" presName="background3" presStyleLbl="node3" presStyleIdx="5" presStyleCnt="6"/>
      <dgm:spPr/>
      <dgm:t>
        <a:bodyPr/>
        <a:lstStyle/>
        <a:p>
          <a:endParaRPr lang="ru-RU"/>
        </a:p>
      </dgm:t>
    </dgm:pt>
    <dgm:pt modelId="{FA465204-736C-454A-8C70-24C0ABB592CB}" type="pres">
      <dgm:prSet presAssocID="{9493A396-E62D-4823-B531-E47245EE2859}" presName="text3" presStyleLbl="fgAcc3" presStyleIdx="5" presStyleCnt="6" custScaleX="124465" custScaleY="115632" custLinFactNeighborX="41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1F71303-A671-45B1-B4A9-7DCBF9AC248A}" type="pres">
      <dgm:prSet presAssocID="{9493A396-E62D-4823-B531-E47245EE2859}" presName="hierChild4" presStyleCnt="0"/>
      <dgm:spPr/>
      <dgm:t>
        <a:bodyPr/>
        <a:lstStyle/>
        <a:p>
          <a:endParaRPr lang="ru-RU"/>
        </a:p>
      </dgm:t>
    </dgm:pt>
    <dgm:pt modelId="{F43DD2A9-1530-4FAD-A79B-266F90E6B15A}" type="pres">
      <dgm:prSet presAssocID="{42ADB79D-145B-45C8-A0A0-CAD765430BCC}" presName="Name23" presStyleLbl="parChTrans1D4" presStyleIdx="1" presStyleCnt="2"/>
      <dgm:spPr/>
      <dgm:t>
        <a:bodyPr/>
        <a:lstStyle/>
        <a:p>
          <a:endParaRPr lang="ru-RU"/>
        </a:p>
      </dgm:t>
    </dgm:pt>
    <dgm:pt modelId="{925F5491-DC8B-4263-BA60-AF4D39AA3351}" type="pres">
      <dgm:prSet presAssocID="{8433ECF7-1655-410E-874D-89C4B23136FE}" presName="hierRoot4" presStyleCnt="0"/>
      <dgm:spPr/>
      <dgm:t>
        <a:bodyPr/>
        <a:lstStyle/>
        <a:p>
          <a:endParaRPr lang="ru-RU"/>
        </a:p>
      </dgm:t>
    </dgm:pt>
    <dgm:pt modelId="{BC86C6A8-5C36-4EAD-A1AA-CAD761D9A5BE}" type="pres">
      <dgm:prSet presAssocID="{8433ECF7-1655-410E-874D-89C4B23136FE}" presName="composite4" presStyleCnt="0"/>
      <dgm:spPr/>
      <dgm:t>
        <a:bodyPr/>
        <a:lstStyle/>
        <a:p>
          <a:endParaRPr lang="ru-RU"/>
        </a:p>
      </dgm:t>
    </dgm:pt>
    <dgm:pt modelId="{7B83D918-D114-455C-AAAD-069F8364016D}" type="pres">
      <dgm:prSet presAssocID="{8433ECF7-1655-410E-874D-89C4B23136FE}" presName="background4" presStyleLbl="node4" presStyleIdx="1" presStyleCnt="2"/>
      <dgm:spPr/>
      <dgm:t>
        <a:bodyPr/>
        <a:lstStyle/>
        <a:p>
          <a:endParaRPr lang="ru-RU"/>
        </a:p>
      </dgm:t>
    </dgm:pt>
    <dgm:pt modelId="{BEDB8809-0998-4A57-927C-C60100C8DB7F}" type="pres">
      <dgm:prSet presAssocID="{8433ECF7-1655-410E-874D-89C4B23136FE}" presName="text4" presStyleLbl="fgAcc4" presStyleIdx="1" presStyleCnt="2" custScaleX="133113" custScaleY="11674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9D423E5-DCB1-490F-BA05-9BCCC1E1DBF9}" type="pres">
      <dgm:prSet presAssocID="{8433ECF7-1655-410E-874D-89C4B23136FE}" presName="hierChild5" presStyleCnt="0"/>
      <dgm:spPr/>
      <dgm:t>
        <a:bodyPr/>
        <a:lstStyle/>
        <a:p>
          <a:endParaRPr lang="ru-RU"/>
        </a:p>
      </dgm:t>
    </dgm:pt>
    <dgm:pt modelId="{D59FC5B8-D916-4DD1-9D11-AAADA3D69703}" type="pres">
      <dgm:prSet presAssocID="{6DA1A63F-AA47-4B37-8068-DC6D4F63D24A}" presName="hierRoot1" presStyleCnt="0"/>
      <dgm:spPr/>
    </dgm:pt>
    <dgm:pt modelId="{753E3E60-96B7-40E9-82EE-21691251100F}" type="pres">
      <dgm:prSet presAssocID="{6DA1A63F-AA47-4B37-8068-DC6D4F63D24A}" presName="composite" presStyleCnt="0"/>
      <dgm:spPr/>
    </dgm:pt>
    <dgm:pt modelId="{3472438F-B628-4B90-8E89-43408429826E}" type="pres">
      <dgm:prSet presAssocID="{6DA1A63F-AA47-4B37-8068-DC6D4F63D24A}" presName="background" presStyleLbl="node0" presStyleIdx="1" presStyleCnt="2"/>
      <dgm:spPr/>
    </dgm:pt>
    <dgm:pt modelId="{1F0A6C8D-36EF-4709-A372-84CC0832ED5B}" type="pres">
      <dgm:prSet presAssocID="{6DA1A63F-AA47-4B37-8068-DC6D4F63D24A}" presName="text" presStyleLbl="fgAcc0" presStyleIdx="1" presStyleCnt="2" custFlipVert="0" custScaleX="147619" custScaleY="183942" custLinFactX="-153524" custLinFactY="300000" custLinFactNeighborX="-200000" custLinFactNeighborY="34013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2A8FE3D-3599-4191-8315-2C5EA4D7C3D6}" type="pres">
      <dgm:prSet presAssocID="{6DA1A63F-AA47-4B37-8068-DC6D4F63D24A}" presName="hierChild2" presStyleCnt="0"/>
      <dgm:spPr/>
    </dgm:pt>
  </dgm:ptLst>
  <dgm:cxnLst>
    <dgm:cxn modelId="{F5ABDFD4-BD92-4ED9-A185-0F116A37EDD4}" type="presOf" srcId="{33A05971-B263-4E47-98B3-E8C6F1ADB75C}" destId="{DB6830EF-F120-4CFC-8E58-EE1ECDD74130}" srcOrd="0" destOrd="0" presId="urn:microsoft.com/office/officeart/2005/8/layout/hierarchy1"/>
    <dgm:cxn modelId="{6FD65F64-A847-4545-A45C-078221A2AAEE}" type="presOf" srcId="{43C3F68E-37BB-406E-AB2B-705F6CD75E16}" destId="{26E1FA5E-932C-4FA7-B8E3-BC1D493BE032}" srcOrd="0" destOrd="0" presId="urn:microsoft.com/office/officeart/2005/8/layout/hierarchy1"/>
    <dgm:cxn modelId="{43C8CDA7-C826-432B-AC40-C8DC77CE854A}" type="presOf" srcId="{AE2B827B-F3D5-43DE-AEC4-472CD93FD1C4}" destId="{A5B0F2D3-B86D-45FD-BCF5-09D1F44B4C2A}" srcOrd="0" destOrd="0" presId="urn:microsoft.com/office/officeart/2005/8/layout/hierarchy1"/>
    <dgm:cxn modelId="{840B85AC-BAE0-44D9-81B6-2BE099438C08}" type="presOf" srcId="{0AD8448B-60E6-4D17-8C9E-6DE29E0909B0}" destId="{A4DEE7B7-88BE-4199-B163-C96995F73065}" srcOrd="0" destOrd="0" presId="urn:microsoft.com/office/officeart/2005/8/layout/hierarchy1"/>
    <dgm:cxn modelId="{25BDA995-C0FC-4FCC-974D-5AC4F8A17816}" srcId="{D18A9A74-611E-47C1-8446-295A119A4947}" destId="{43C3F68E-37BB-406E-AB2B-705F6CD75E16}" srcOrd="4" destOrd="0" parTransId="{3350DDDA-023C-47AE-A15B-12081E4AAA50}" sibTransId="{5DD15435-AB3E-4C8A-A005-DA74A6ED8D62}"/>
    <dgm:cxn modelId="{0C7C4730-5983-46AB-BEDB-FCE0C913BB7F}" srcId="{56FB5DB8-E41F-4BA2-A76F-9D92FFCAEEF6}" destId="{666C3A12-352D-462B-8C06-739F752115FD}" srcOrd="1" destOrd="0" parTransId="{877DA12A-81B8-4282-B71C-AE847E85BD9F}" sibTransId="{DC751462-7EA9-43F3-9B00-14134E337A26}"/>
    <dgm:cxn modelId="{D37241A0-2EC4-4217-B8AE-838999DC842F}" srcId="{D18A9A74-611E-47C1-8446-295A119A4947}" destId="{56FB5DB8-E41F-4BA2-A76F-9D92FFCAEEF6}" srcOrd="0" destOrd="0" parTransId="{CC8C52DC-A000-4FE3-B200-B871682233FC}" sibTransId="{F8701024-C120-434C-820C-7765D7A501F8}"/>
    <dgm:cxn modelId="{20DDB923-462E-4AE8-9FF5-92A06D1F3999}" srcId="{DD5EA531-6A65-4A34-AE84-206680BA1562}" destId="{B6669EC1-8B03-4C45-8DD7-06F9F2D6DD53}" srcOrd="0" destOrd="0" parTransId="{2EC2D8E4-EAC0-496F-9F98-49CA1F8B2F08}" sibTransId="{D7D3727C-862F-4E9C-87C0-FCD63B891B44}"/>
    <dgm:cxn modelId="{74362E38-7892-47D7-B9AA-2087262186B9}" type="presOf" srcId="{2E157441-7621-4E14-98CF-0EB82A2B70AC}" destId="{E3F4AABD-3E57-4002-8D8E-DCCB2A0AA1E0}" srcOrd="0" destOrd="0" presId="urn:microsoft.com/office/officeart/2005/8/layout/hierarchy1"/>
    <dgm:cxn modelId="{3BC31107-5BD0-4123-A978-7CEC38950F0B}" type="presOf" srcId="{2EC2D8E4-EAC0-496F-9F98-49CA1F8B2F08}" destId="{FD304CBC-095F-4019-8670-7AACACE420DE}" srcOrd="0" destOrd="0" presId="urn:microsoft.com/office/officeart/2005/8/layout/hierarchy1"/>
    <dgm:cxn modelId="{65CBD095-9CCF-4117-8B65-E07818021F4E}" type="presOf" srcId="{877DA12A-81B8-4282-B71C-AE847E85BD9F}" destId="{F277917E-D94C-4721-8D3A-C3A2E46BA109}" srcOrd="0" destOrd="0" presId="urn:microsoft.com/office/officeart/2005/8/layout/hierarchy1"/>
    <dgm:cxn modelId="{66E2ADF6-5C22-44BF-A7D1-7B199A8D57E0}" type="presOf" srcId="{9BBF3C27-A6C8-4DE6-BE3A-FDFF21F7D2B7}" destId="{DF6C16D6-FA33-4D95-8312-6B2AEEBFA2E8}" srcOrd="0" destOrd="0" presId="urn:microsoft.com/office/officeart/2005/8/layout/hierarchy1"/>
    <dgm:cxn modelId="{025E8701-8A2F-4846-AA9A-CE1EEC62375E}" type="presOf" srcId="{BDF99AA4-8AE3-45ED-B033-D15A1FBE3184}" destId="{0C074257-7034-40E1-8A41-63EE868F0CCF}" srcOrd="0" destOrd="0" presId="urn:microsoft.com/office/officeart/2005/8/layout/hierarchy1"/>
    <dgm:cxn modelId="{8571BE26-FBBA-4736-8CE8-675EBAFA0D5A}" srcId="{D18A9A74-611E-47C1-8446-295A119A4947}" destId="{2E157441-7621-4E14-98CF-0EB82A2B70AC}" srcOrd="2" destOrd="0" parTransId="{FDDD640B-2833-44B1-B393-2DD935D1B74F}" sibTransId="{87025F0C-B2DA-4763-9A7F-D7841B14E7E5}"/>
    <dgm:cxn modelId="{C0DD1D5C-865E-4BE1-A9D4-0BE54DFEC20F}" srcId="{43C3F68E-37BB-406E-AB2B-705F6CD75E16}" destId="{9493A396-E62D-4823-B531-E47245EE2859}" srcOrd="0" destOrd="0" parTransId="{BDF99AA4-8AE3-45ED-B033-D15A1FBE3184}" sibTransId="{3ABF5873-A110-42DE-A3C3-4C01492C6E51}"/>
    <dgm:cxn modelId="{D0DC2158-069D-43E7-9097-DC6784B6F70D}" type="presOf" srcId="{3350DDDA-023C-47AE-A15B-12081E4AAA50}" destId="{805A2C05-E498-46F0-9A34-2E810C9D8A50}" srcOrd="0" destOrd="0" presId="urn:microsoft.com/office/officeart/2005/8/layout/hierarchy1"/>
    <dgm:cxn modelId="{144C5D1D-4118-4230-8EBB-2CDBC16FCD2A}" type="presOf" srcId="{42ADB79D-145B-45C8-A0A0-CAD765430BCC}" destId="{F43DD2A9-1530-4FAD-A79B-266F90E6B15A}" srcOrd="0" destOrd="0" presId="urn:microsoft.com/office/officeart/2005/8/layout/hierarchy1"/>
    <dgm:cxn modelId="{9CC1C036-4014-4C0A-B0F4-E2B3D834F356}" type="presOf" srcId="{FDDD640B-2833-44B1-B393-2DD935D1B74F}" destId="{7552BDA1-82BA-4F8B-A29C-EFA33A3CDDC8}" srcOrd="0" destOrd="0" presId="urn:microsoft.com/office/officeart/2005/8/layout/hierarchy1"/>
    <dgm:cxn modelId="{CC93718B-1DA1-440C-91A4-18257B7EEEE0}" srcId="{D18A9A74-611E-47C1-8446-295A119A4947}" destId="{DD5EA531-6A65-4A34-AE84-206680BA1562}" srcOrd="3" destOrd="0" parTransId="{AE2B827B-F3D5-43DE-AEC4-472CD93FD1C4}" sibTransId="{DD6572D2-7337-48C2-BB71-D615EA8774A3}"/>
    <dgm:cxn modelId="{DA6DA056-178C-4438-90B0-7B067E832E50}" type="presOf" srcId="{308A9494-2B57-4296-B62C-20F40EC5C0CA}" destId="{ED597074-3B85-472C-AE5B-60F6409FBEDF}" srcOrd="0" destOrd="0" presId="urn:microsoft.com/office/officeart/2005/8/layout/hierarchy1"/>
    <dgm:cxn modelId="{04E9CFC1-12AD-4E9D-9220-16E0A7D6813F}" srcId="{D18A9A74-611E-47C1-8446-295A119A4947}" destId="{0AD8448B-60E6-4D17-8C9E-6DE29E0909B0}" srcOrd="1" destOrd="0" parTransId="{B3790412-F917-4EF6-AD1A-53D987C74ECD}" sibTransId="{CCCE72A4-E1C1-4964-8BF3-9B41FEEFE43A}"/>
    <dgm:cxn modelId="{D8CF1D69-B0C9-4B17-86B6-A06E47201E46}" srcId="{56FB5DB8-E41F-4BA2-A76F-9D92FFCAEEF6}" destId="{10EB38EB-D9C4-449D-BCD0-C81A282A99B8}" srcOrd="2" destOrd="0" parTransId="{308A9494-2B57-4296-B62C-20F40EC5C0CA}" sibTransId="{0E04B52A-34B9-45B7-B626-D45D4B17074D}"/>
    <dgm:cxn modelId="{35E34274-F0FB-4381-8C69-D3D7A6AE0F9B}" type="presOf" srcId="{B3790412-F917-4EF6-AD1A-53D987C74ECD}" destId="{F3F3FD76-A671-4C82-AF4D-99775B38583C}" srcOrd="0" destOrd="0" presId="urn:microsoft.com/office/officeart/2005/8/layout/hierarchy1"/>
    <dgm:cxn modelId="{645D8F87-3B1C-4BE4-AB9D-808D88D971AF}" srcId="{4479C03C-6071-4232-ADEF-62D170145CB9}" destId="{D18A9A74-611E-47C1-8446-295A119A4947}" srcOrd="0" destOrd="0" parTransId="{EC75489F-6A6A-41E2-B714-D3F9372052D0}" sibTransId="{67EE3EDF-17C8-4C70-AF59-3AF8820398B9}"/>
    <dgm:cxn modelId="{4CC9CC9D-A27A-42DB-9A4B-4C7FEBD041B9}" type="presOf" srcId="{D18A9A74-611E-47C1-8446-295A119A4947}" destId="{32DD2B0A-3B51-4632-903D-337ED527002A}" srcOrd="0" destOrd="0" presId="urn:microsoft.com/office/officeart/2005/8/layout/hierarchy1"/>
    <dgm:cxn modelId="{8426B997-9349-443A-A261-3954F5AEEB15}" srcId="{56FB5DB8-E41F-4BA2-A76F-9D92FFCAEEF6}" destId="{C45F28D5-C2EA-4138-BF2E-7AF2172D0C16}" srcOrd="0" destOrd="0" parTransId="{1552089E-7479-41ED-B686-0609D5CCE17B}" sibTransId="{682898D7-CE47-4CA1-9770-C9EDCC3F16A9}"/>
    <dgm:cxn modelId="{904E53E2-0A7B-4BC6-A720-7E2D81932037}" type="presOf" srcId="{CC8C52DC-A000-4FE3-B200-B871682233FC}" destId="{6522557D-C4C8-494A-9A5C-EADFC237F30E}" srcOrd="0" destOrd="0" presId="urn:microsoft.com/office/officeart/2005/8/layout/hierarchy1"/>
    <dgm:cxn modelId="{D8C72F06-533F-4CA0-9550-EA86079613DD}" type="presOf" srcId="{6DA1A63F-AA47-4B37-8068-DC6D4F63D24A}" destId="{1F0A6C8D-36EF-4709-A372-84CC0832ED5B}" srcOrd="0" destOrd="0" presId="urn:microsoft.com/office/officeart/2005/8/layout/hierarchy1"/>
    <dgm:cxn modelId="{4B62E71C-AA56-4C8C-9973-3C03AC2F9DB5}" type="presOf" srcId="{B6669EC1-8B03-4C45-8DD7-06F9F2D6DD53}" destId="{7183A324-7507-4DBB-98E7-3B2930F4BC61}" srcOrd="0" destOrd="0" presId="urn:microsoft.com/office/officeart/2005/8/layout/hierarchy1"/>
    <dgm:cxn modelId="{B17DE87B-C8AE-4A1C-80DF-470A5EA85840}" srcId="{4479C03C-6071-4232-ADEF-62D170145CB9}" destId="{6DA1A63F-AA47-4B37-8068-DC6D4F63D24A}" srcOrd="1" destOrd="0" parTransId="{5EBDEABA-F33F-400D-8DFE-2CC5CD59C3D8}" sibTransId="{BFFA9B81-AC40-44EB-A3AB-925659FE7FBB}"/>
    <dgm:cxn modelId="{08EB22A2-F135-4465-BFE6-9565F9FC8980}" srcId="{B6669EC1-8B03-4C45-8DD7-06F9F2D6DD53}" destId="{9BBF3C27-A6C8-4DE6-BE3A-FDFF21F7D2B7}" srcOrd="0" destOrd="0" parTransId="{2525F693-6FC6-4965-BE60-74CEC8D4B6BD}" sibTransId="{6A826E11-62E0-48F8-91E3-A4E28B608FB3}"/>
    <dgm:cxn modelId="{83FB68F5-8D73-4E29-8A41-97C3B7DE2C66}" srcId="{2E157441-7621-4E14-98CF-0EB82A2B70AC}" destId="{33A05971-B263-4E47-98B3-E8C6F1ADB75C}" srcOrd="0" destOrd="0" parTransId="{8F7138D3-FDB3-4641-967E-5462F1017F30}" sibTransId="{B02A9EF7-91D9-48E4-B051-37AB00661EB3}"/>
    <dgm:cxn modelId="{00824448-4B92-4AF0-9DD4-C9946FD59D3E}" type="presOf" srcId="{8433ECF7-1655-410E-874D-89C4B23136FE}" destId="{BEDB8809-0998-4A57-927C-C60100C8DB7F}" srcOrd="0" destOrd="0" presId="urn:microsoft.com/office/officeart/2005/8/layout/hierarchy1"/>
    <dgm:cxn modelId="{7A8564A6-1582-494B-8063-23DAA0F5E556}" type="presOf" srcId="{666C3A12-352D-462B-8C06-739F752115FD}" destId="{94C12076-FA8C-4E28-B476-9A1DED88F71B}" srcOrd="0" destOrd="0" presId="urn:microsoft.com/office/officeart/2005/8/layout/hierarchy1"/>
    <dgm:cxn modelId="{A8E429AC-5B84-4484-9C63-6B48DBF13576}" type="presOf" srcId="{56FB5DB8-E41F-4BA2-A76F-9D92FFCAEEF6}" destId="{0345F5BC-3B5A-459C-B477-683861CF4F31}" srcOrd="0" destOrd="0" presId="urn:microsoft.com/office/officeart/2005/8/layout/hierarchy1"/>
    <dgm:cxn modelId="{2F15A93F-C055-4587-95B0-460C92DCF4C0}" type="presOf" srcId="{1552089E-7479-41ED-B686-0609D5CCE17B}" destId="{2797DD45-6DE8-4ABA-A992-26EAC9FEF62D}" srcOrd="0" destOrd="0" presId="urn:microsoft.com/office/officeart/2005/8/layout/hierarchy1"/>
    <dgm:cxn modelId="{8D97644C-016B-4C17-A391-3534283FEA4D}" srcId="{9493A396-E62D-4823-B531-E47245EE2859}" destId="{8433ECF7-1655-410E-874D-89C4B23136FE}" srcOrd="0" destOrd="0" parTransId="{42ADB79D-145B-45C8-A0A0-CAD765430BCC}" sibTransId="{8C254C5A-E4C3-4E8B-812F-24B04BED2DAE}"/>
    <dgm:cxn modelId="{6B4294D5-A0BE-4F26-81BB-D29B75A35D1B}" type="presOf" srcId="{8F7138D3-FDB3-4641-967E-5462F1017F30}" destId="{BFCFA1A7-5800-4B6C-BDF7-936CCE2B664D}" srcOrd="0" destOrd="0" presId="urn:microsoft.com/office/officeart/2005/8/layout/hierarchy1"/>
    <dgm:cxn modelId="{C18DC70D-90DE-45E7-8AD1-0F53BBCF0D58}" type="presOf" srcId="{DD5EA531-6A65-4A34-AE84-206680BA1562}" destId="{5C5B8A1F-24E2-4FE4-83AE-CD0E3DE86C34}" srcOrd="0" destOrd="0" presId="urn:microsoft.com/office/officeart/2005/8/layout/hierarchy1"/>
    <dgm:cxn modelId="{AC8CD3A2-7BF7-4CC5-998D-ECD8B5952C70}" type="presOf" srcId="{C45F28D5-C2EA-4138-BF2E-7AF2172D0C16}" destId="{0DD1B7B3-AC62-4B3E-A4E8-BCABAA42925B}" srcOrd="0" destOrd="0" presId="urn:microsoft.com/office/officeart/2005/8/layout/hierarchy1"/>
    <dgm:cxn modelId="{8CEB54A8-9F97-4B18-AB65-B6F3F2BFCDB0}" type="presOf" srcId="{9493A396-E62D-4823-B531-E47245EE2859}" destId="{FA465204-736C-454A-8C70-24C0ABB592CB}" srcOrd="0" destOrd="0" presId="urn:microsoft.com/office/officeart/2005/8/layout/hierarchy1"/>
    <dgm:cxn modelId="{5365A76D-7E62-4033-98F6-67AA5298B9BE}" type="presOf" srcId="{10EB38EB-D9C4-449D-BCD0-C81A282A99B8}" destId="{E91924C8-1552-4F94-9960-07FE9A9A1EE3}" srcOrd="0" destOrd="0" presId="urn:microsoft.com/office/officeart/2005/8/layout/hierarchy1"/>
    <dgm:cxn modelId="{94AF018B-5706-48F6-97FF-46BE8CE93A40}" type="presOf" srcId="{2525F693-6FC6-4965-BE60-74CEC8D4B6BD}" destId="{40BEF7BF-2476-4DA9-A1E5-57A30BDF7520}" srcOrd="0" destOrd="0" presId="urn:microsoft.com/office/officeart/2005/8/layout/hierarchy1"/>
    <dgm:cxn modelId="{135A7805-78A4-4E1E-BCDA-6EDE63A59A69}" type="presOf" srcId="{4479C03C-6071-4232-ADEF-62D170145CB9}" destId="{70DF4D28-94CE-40D1-91CA-2E3C649798EA}" srcOrd="0" destOrd="0" presId="urn:microsoft.com/office/officeart/2005/8/layout/hierarchy1"/>
    <dgm:cxn modelId="{4F303886-CF39-4376-ADF4-C7AAAC350597}" type="presParOf" srcId="{70DF4D28-94CE-40D1-91CA-2E3C649798EA}" destId="{C3E42108-712D-4E1F-BE28-1B5BC4E503B0}" srcOrd="0" destOrd="0" presId="urn:microsoft.com/office/officeart/2005/8/layout/hierarchy1"/>
    <dgm:cxn modelId="{DECFCBCF-776E-4C2D-AE87-77F0737CB61A}" type="presParOf" srcId="{C3E42108-712D-4E1F-BE28-1B5BC4E503B0}" destId="{8E8B75E3-2832-4681-AC1F-72B7CCB9B0A5}" srcOrd="0" destOrd="0" presId="urn:microsoft.com/office/officeart/2005/8/layout/hierarchy1"/>
    <dgm:cxn modelId="{17CF5A38-5827-4D25-A591-5F3F96AD4987}" type="presParOf" srcId="{8E8B75E3-2832-4681-AC1F-72B7CCB9B0A5}" destId="{ED33892B-C10C-41FB-B660-8315732E8470}" srcOrd="0" destOrd="0" presId="urn:microsoft.com/office/officeart/2005/8/layout/hierarchy1"/>
    <dgm:cxn modelId="{2A9C2772-46A2-416B-A73D-591E48A6F304}" type="presParOf" srcId="{8E8B75E3-2832-4681-AC1F-72B7CCB9B0A5}" destId="{32DD2B0A-3B51-4632-903D-337ED527002A}" srcOrd="1" destOrd="0" presId="urn:microsoft.com/office/officeart/2005/8/layout/hierarchy1"/>
    <dgm:cxn modelId="{6E287468-32DA-4BFE-92B8-3A8ABA3BF521}" type="presParOf" srcId="{C3E42108-712D-4E1F-BE28-1B5BC4E503B0}" destId="{5A07AF12-7B81-433A-A9D6-8BBC324E15C7}" srcOrd="1" destOrd="0" presId="urn:microsoft.com/office/officeart/2005/8/layout/hierarchy1"/>
    <dgm:cxn modelId="{1EC294B7-A8DB-4777-B56B-0CA26CEA0297}" type="presParOf" srcId="{5A07AF12-7B81-433A-A9D6-8BBC324E15C7}" destId="{6522557D-C4C8-494A-9A5C-EADFC237F30E}" srcOrd="0" destOrd="0" presId="urn:microsoft.com/office/officeart/2005/8/layout/hierarchy1"/>
    <dgm:cxn modelId="{39040ADC-E8D1-49A7-9007-9E42C4DF60F3}" type="presParOf" srcId="{5A07AF12-7B81-433A-A9D6-8BBC324E15C7}" destId="{FCA0A6BA-0963-4C91-B8BB-9C568A8D54F4}" srcOrd="1" destOrd="0" presId="urn:microsoft.com/office/officeart/2005/8/layout/hierarchy1"/>
    <dgm:cxn modelId="{35701CCE-12BA-4BB3-9BF7-B248A4DEC7E1}" type="presParOf" srcId="{FCA0A6BA-0963-4C91-B8BB-9C568A8D54F4}" destId="{7716C344-FA12-4D5A-A0DD-D4C35A41927A}" srcOrd="0" destOrd="0" presId="urn:microsoft.com/office/officeart/2005/8/layout/hierarchy1"/>
    <dgm:cxn modelId="{22F050FA-3B89-4A18-A9A0-B5ED3B933757}" type="presParOf" srcId="{7716C344-FA12-4D5A-A0DD-D4C35A41927A}" destId="{7D306368-7F3E-438A-9520-F7CECC5AE6AA}" srcOrd="0" destOrd="0" presId="urn:microsoft.com/office/officeart/2005/8/layout/hierarchy1"/>
    <dgm:cxn modelId="{33822FEE-4C67-49BE-B8B1-D5FDA29DAF6D}" type="presParOf" srcId="{7716C344-FA12-4D5A-A0DD-D4C35A41927A}" destId="{0345F5BC-3B5A-459C-B477-683861CF4F31}" srcOrd="1" destOrd="0" presId="urn:microsoft.com/office/officeart/2005/8/layout/hierarchy1"/>
    <dgm:cxn modelId="{9C7E6CD2-C348-49FE-AA2F-E7D07BE44103}" type="presParOf" srcId="{FCA0A6BA-0963-4C91-B8BB-9C568A8D54F4}" destId="{869819CB-949C-4EE2-826F-E42DA6409ED8}" srcOrd="1" destOrd="0" presId="urn:microsoft.com/office/officeart/2005/8/layout/hierarchy1"/>
    <dgm:cxn modelId="{1C619E9D-1403-4F53-8FE1-0BFAE0FBDAC5}" type="presParOf" srcId="{869819CB-949C-4EE2-826F-E42DA6409ED8}" destId="{2797DD45-6DE8-4ABA-A992-26EAC9FEF62D}" srcOrd="0" destOrd="0" presId="urn:microsoft.com/office/officeart/2005/8/layout/hierarchy1"/>
    <dgm:cxn modelId="{0FDB78D8-731C-496F-BDD2-6777945AAF09}" type="presParOf" srcId="{869819CB-949C-4EE2-826F-E42DA6409ED8}" destId="{15EF52EA-D53D-46D7-AE4C-9B052137D9B4}" srcOrd="1" destOrd="0" presId="urn:microsoft.com/office/officeart/2005/8/layout/hierarchy1"/>
    <dgm:cxn modelId="{0D41C55C-6AAC-4F28-92B2-CE04151653F5}" type="presParOf" srcId="{15EF52EA-D53D-46D7-AE4C-9B052137D9B4}" destId="{C74A5E09-F5A0-4851-8CDF-97C9D04F7C64}" srcOrd="0" destOrd="0" presId="urn:microsoft.com/office/officeart/2005/8/layout/hierarchy1"/>
    <dgm:cxn modelId="{A3060A8D-5D00-4EA0-8DD0-D3B9F19B57EB}" type="presParOf" srcId="{C74A5E09-F5A0-4851-8CDF-97C9D04F7C64}" destId="{4CCD45AD-1F25-40FB-BD12-E31CA2F31BA9}" srcOrd="0" destOrd="0" presId="urn:microsoft.com/office/officeart/2005/8/layout/hierarchy1"/>
    <dgm:cxn modelId="{9987F931-A321-426B-B339-3080D092453A}" type="presParOf" srcId="{C74A5E09-F5A0-4851-8CDF-97C9D04F7C64}" destId="{0DD1B7B3-AC62-4B3E-A4E8-BCABAA42925B}" srcOrd="1" destOrd="0" presId="urn:microsoft.com/office/officeart/2005/8/layout/hierarchy1"/>
    <dgm:cxn modelId="{CA21FBD7-50F1-44B5-9132-5A5979AFE871}" type="presParOf" srcId="{15EF52EA-D53D-46D7-AE4C-9B052137D9B4}" destId="{C672DCDB-53BE-4976-B670-38CC2098386C}" srcOrd="1" destOrd="0" presId="urn:microsoft.com/office/officeart/2005/8/layout/hierarchy1"/>
    <dgm:cxn modelId="{2EC16213-17CD-46AD-A64F-E8B9B460C533}" type="presParOf" srcId="{869819CB-949C-4EE2-826F-E42DA6409ED8}" destId="{F277917E-D94C-4721-8D3A-C3A2E46BA109}" srcOrd="2" destOrd="0" presId="urn:microsoft.com/office/officeart/2005/8/layout/hierarchy1"/>
    <dgm:cxn modelId="{F13F70CE-836A-4A1D-906F-F4C4158618E9}" type="presParOf" srcId="{869819CB-949C-4EE2-826F-E42DA6409ED8}" destId="{2AC67115-DBF6-4B74-A12D-F591F3F56ED1}" srcOrd="3" destOrd="0" presId="urn:microsoft.com/office/officeart/2005/8/layout/hierarchy1"/>
    <dgm:cxn modelId="{D0021C27-40E4-4214-A0AE-4680CE3572DC}" type="presParOf" srcId="{2AC67115-DBF6-4B74-A12D-F591F3F56ED1}" destId="{C7C3B907-8BF8-4CA9-98B5-0868454AC0F4}" srcOrd="0" destOrd="0" presId="urn:microsoft.com/office/officeart/2005/8/layout/hierarchy1"/>
    <dgm:cxn modelId="{CE36BF91-E679-4E05-ADA0-A4E488E15045}" type="presParOf" srcId="{C7C3B907-8BF8-4CA9-98B5-0868454AC0F4}" destId="{72C88577-649B-4A49-B6D4-7725FEA47B68}" srcOrd="0" destOrd="0" presId="urn:microsoft.com/office/officeart/2005/8/layout/hierarchy1"/>
    <dgm:cxn modelId="{77FE13FE-6296-420A-A971-F0E5C19CA47C}" type="presParOf" srcId="{C7C3B907-8BF8-4CA9-98B5-0868454AC0F4}" destId="{94C12076-FA8C-4E28-B476-9A1DED88F71B}" srcOrd="1" destOrd="0" presId="urn:microsoft.com/office/officeart/2005/8/layout/hierarchy1"/>
    <dgm:cxn modelId="{D794C406-BED4-401C-BE68-9325A31640CB}" type="presParOf" srcId="{2AC67115-DBF6-4B74-A12D-F591F3F56ED1}" destId="{5EB73D83-1540-42B4-A8CD-B33B59289C32}" srcOrd="1" destOrd="0" presId="urn:microsoft.com/office/officeart/2005/8/layout/hierarchy1"/>
    <dgm:cxn modelId="{C5EC7717-FAE3-4742-99E7-04895516259C}" type="presParOf" srcId="{869819CB-949C-4EE2-826F-E42DA6409ED8}" destId="{ED597074-3B85-472C-AE5B-60F6409FBEDF}" srcOrd="4" destOrd="0" presId="urn:microsoft.com/office/officeart/2005/8/layout/hierarchy1"/>
    <dgm:cxn modelId="{DB0A71F1-9193-4262-805B-32A150081896}" type="presParOf" srcId="{869819CB-949C-4EE2-826F-E42DA6409ED8}" destId="{F025F3B7-DA96-4E47-80D2-AC63CB1A5BD6}" srcOrd="5" destOrd="0" presId="urn:microsoft.com/office/officeart/2005/8/layout/hierarchy1"/>
    <dgm:cxn modelId="{299233D2-9989-4ED0-8BA7-8D73E8E006EA}" type="presParOf" srcId="{F025F3B7-DA96-4E47-80D2-AC63CB1A5BD6}" destId="{88A60E12-13EB-424B-AAC1-7910810031A0}" srcOrd="0" destOrd="0" presId="urn:microsoft.com/office/officeart/2005/8/layout/hierarchy1"/>
    <dgm:cxn modelId="{C8322942-7540-4176-A245-A65CDEA9F126}" type="presParOf" srcId="{88A60E12-13EB-424B-AAC1-7910810031A0}" destId="{BCDF6CF9-A38D-45C7-93F7-5BC167328C6C}" srcOrd="0" destOrd="0" presId="urn:microsoft.com/office/officeart/2005/8/layout/hierarchy1"/>
    <dgm:cxn modelId="{87C57AD9-F130-4303-A510-F04A30C7629C}" type="presParOf" srcId="{88A60E12-13EB-424B-AAC1-7910810031A0}" destId="{E91924C8-1552-4F94-9960-07FE9A9A1EE3}" srcOrd="1" destOrd="0" presId="urn:microsoft.com/office/officeart/2005/8/layout/hierarchy1"/>
    <dgm:cxn modelId="{5A65402A-C106-4B65-B713-F569C90DBD57}" type="presParOf" srcId="{F025F3B7-DA96-4E47-80D2-AC63CB1A5BD6}" destId="{77B75565-B563-405D-8154-E15EF43C1AD7}" srcOrd="1" destOrd="0" presId="urn:microsoft.com/office/officeart/2005/8/layout/hierarchy1"/>
    <dgm:cxn modelId="{F53B011C-E196-4685-B642-8FE34FEAD87B}" type="presParOf" srcId="{5A07AF12-7B81-433A-A9D6-8BBC324E15C7}" destId="{F3F3FD76-A671-4C82-AF4D-99775B38583C}" srcOrd="2" destOrd="0" presId="urn:microsoft.com/office/officeart/2005/8/layout/hierarchy1"/>
    <dgm:cxn modelId="{C3672DCA-1EA6-4F99-82A6-C7064D83736E}" type="presParOf" srcId="{5A07AF12-7B81-433A-A9D6-8BBC324E15C7}" destId="{2CB76276-675D-4E0E-8FD8-6A4CD4DFC269}" srcOrd="3" destOrd="0" presId="urn:microsoft.com/office/officeart/2005/8/layout/hierarchy1"/>
    <dgm:cxn modelId="{D343DB3A-7B2C-482C-9D7D-74F5F1B8FAEB}" type="presParOf" srcId="{2CB76276-675D-4E0E-8FD8-6A4CD4DFC269}" destId="{44FC2252-E339-4842-9ED1-8D1C445DD805}" srcOrd="0" destOrd="0" presId="urn:microsoft.com/office/officeart/2005/8/layout/hierarchy1"/>
    <dgm:cxn modelId="{79F7D012-56E9-41DD-B0B6-32BD9D2C91FA}" type="presParOf" srcId="{44FC2252-E339-4842-9ED1-8D1C445DD805}" destId="{75ED2287-08FC-4ABC-838B-57906F144477}" srcOrd="0" destOrd="0" presId="urn:microsoft.com/office/officeart/2005/8/layout/hierarchy1"/>
    <dgm:cxn modelId="{1B2098D5-2782-48A7-839A-693C76BFAA22}" type="presParOf" srcId="{44FC2252-E339-4842-9ED1-8D1C445DD805}" destId="{A4DEE7B7-88BE-4199-B163-C96995F73065}" srcOrd="1" destOrd="0" presId="urn:microsoft.com/office/officeart/2005/8/layout/hierarchy1"/>
    <dgm:cxn modelId="{CEDF5419-D138-4B94-B5D9-00E20D39AE85}" type="presParOf" srcId="{2CB76276-675D-4E0E-8FD8-6A4CD4DFC269}" destId="{35AFC5DD-F366-463A-88D5-AF953DC65EFB}" srcOrd="1" destOrd="0" presId="urn:microsoft.com/office/officeart/2005/8/layout/hierarchy1"/>
    <dgm:cxn modelId="{9C9A538B-24A3-4F3B-B9B8-FCF7AC740CDF}" type="presParOf" srcId="{5A07AF12-7B81-433A-A9D6-8BBC324E15C7}" destId="{7552BDA1-82BA-4F8B-A29C-EFA33A3CDDC8}" srcOrd="4" destOrd="0" presId="urn:microsoft.com/office/officeart/2005/8/layout/hierarchy1"/>
    <dgm:cxn modelId="{90DBAED0-A290-492A-9878-37D6745359FE}" type="presParOf" srcId="{5A07AF12-7B81-433A-A9D6-8BBC324E15C7}" destId="{7A3BEAC7-FF9C-4250-9041-9B6333AB1F95}" srcOrd="5" destOrd="0" presId="urn:microsoft.com/office/officeart/2005/8/layout/hierarchy1"/>
    <dgm:cxn modelId="{A19EA4B1-64F1-48D7-A465-0672F9EF126B}" type="presParOf" srcId="{7A3BEAC7-FF9C-4250-9041-9B6333AB1F95}" destId="{AA4F4919-D71A-49F3-BDB6-F6C96817EEB1}" srcOrd="0" destOrd="0" presId="urn:microsoft.com/office/officeart/2005/8/layout/hierarchy1"/>
    <dgm:cxn modelId="{36D5971D-C37A-4B72-9CA1-5A9AB11B9D65}" type="presParOf" srcId="{AA4F4919-D71A-49F3-BDB6-F6C96817EEB1}" destId="{C4A91496-9DCC-4F89-80D4-B8D285A35157}" srcOrd="0" destOrd="0" presId="urn:microsoft.com/office/officeart/2005/8/layout/hierarchy1"/>
    <dgm:cxn modelId="{90B29FA9-C0CF-4E8A-AABC-F80F9632141D}" type="presParOf" srcId="{AA4F4919-D71A-49F3-BDB6-F6C96817EEB1}" destId="{E3F4AABD-3E57-4002-8D8E-DCCB2A0AA1E0}" srcOrd="1" destOrd="0" presId="urn:microsoft.com/office/officeart/2005/8/layout/hierarchy1"/>
    <dgm:cxn modelId="{A8CEFA43-A7FF-443D-B651-04914726203A}" type="presParOf" srcId="{7A3BEAC7-FF9C-4250-9041-9B6333AB1F95}" destId="{E93004F0-7CA4-4739-95AA-484E7248FAFB}" srcOrd="1" destOrd="0" presId="urn:microsoft.com/office/officeart/2005/8/layout/hierarchy1"/>
    <dgm:cxn modelId="{C672FF1A-A039-4C3F-A72B-9B68AE55833C}" type="presParOf" srcId="{E93004F0-7CA4-4739-95AA-484E7248FAFB}" destId="{BFCFA1A7-5800-4B6C-BDF7-936CCE2B664D}" srcOrd="0" destOrd="0" presId="urn:microsoft.com/office/officeart/2005/8/layout/hierarchy1"/>
    <dgm:cxn modelId="{74C49585-3554-4D9C-A49C-3991AC53C89E}" type="presParOf" srcId="{E93004F0-7CA4-4739-95AA-484E7248FAFB}" destId="{B890A0C0-D8D1-4EA9-8E6F-6A6E7513BF65}" srcOrd="1" destOrd="0" presId="urn:microsoft.com/office/officeart/2005/8/layout/hierarchy1"/>
    <dgm:cxn modelId="{14B6500C-6FD5-4EA2-A97C-4BE16867DA6A}" type="presParOf" srcId="{B890A0C0-D8D1-4EA9-8E6F-6A6E7513BF65}" destId="{3B3FDE92-F91E-4457-8D30-D3377CADCA87}" srcOrd="0" destOrd="0" presId="urn:microsoft.com/office/officeart/2005/8/layout/hierarchy1"/>
    <dgm:cxn modelId="{98CCA4A9-92B0-42BA-8F57-39DC849C8EDB}" type="presParOf" srcId="{3B3FDE92-F91E-4457-8D30-D3377CADCA87}" destId="{EB37C074-07BA-4A17-9839-F560F32925B8}" srcOrd="0" destOrd="0" presId="urn:microsoft.com/office/officeart/2005/8/layout/hierarchy1"/>
    <dgm:cxn modelId="{B4934C0F-D914-432C-A205-52D13E94896B}" type="presParOf" srcId="{3B3FDE92-F91E-4457-8D30-D3377CADCA87}" destId="{DB6830EF-F120-4CFC-8E58-EE1ECDD74130}" srcOrd="1" destOrd="0" presId="urn:microsoft.com/office/officeart/2005/8/layout/hierarchy1"/>
    <dgm:cxn modelId="{885A1EBB-2E27-4EDB-B118-63E7C61B238C}" type="presParOf" srcId="{B890A0C0-D8D1-4EA9-8E6F-6A6E7513BF65}" destId="{9B472E9E-7BB8-46D4-9954-D39D5C726563}" srcOrd="1" destOrd="0" presId="urn:microsoft.com/office/officeart/2005/8/layout/hierarchy1"/>
    <dgm:cxn modelId="{4DFB38BA-B466-4117-94A5-4C5430CB574E}" type="presParOf" srcId="{5A07AF12-7B81-433A-A9D6-8BBC324E15C7}" destId="{A5B0F2D3-B86D-45FD-BCF5-09D1F44B4C2A}" srcOrd="6" destOrd="0" presId="urn:microsoft.com/office/officeart/2005/8/layout/hierarchy1"/>
    <dgm:cxn modelId="{578F027D-B154-4E66-B94C-793049E46C57}" type="presParOf" srcId="{5A07AF12-7B81-433A-A9D6-8BBC324E15C7}" destId="{93325EC8-8129-47A6-A370-80CADBBCC1D9}" srcOrd="7" destOrd="0" presId="urn:microsoft.com/office/officeart/2005/8/layout/hierarchy1"/>
    <dgm:cxn modelId="{2281C4C1-21F0-486A-8501-8B46E1B15FB6}" type="presParOf" srcId="{93325EC8-8129-47A6-A370-80CADBBCC1D9}" destId="{87385EA6-00F9-4DA3-B0D0-5DCF8A121256}" srcOrd="0" destOrd="0" presId="urn:microsoft.com/office/officeart/2005/8/layout/hierarchy1"/>
    <dgm:cxn modelId="{73612D65-8A07-4305-AC4C-6C86059B14C7}" type="presParOf" srcId="{87385EA6-00F9-4DA3-B0D0-5DCF8A121256}" destId="{C00F1AB3-FD1E-4A58-8AB2-91174991F666}" srcOrd="0" destOrd="0" presId="urn:microsoft.com/office/officeart/2005/8/layout/hierarchy1"/>
    <dgm:cxn modelId="{35DA05F1-71C6-4336-855E-033A8DF953E5}" type="presParOf" srcId="{87385EA6-00F9-4DA3-B0D0-5DCF8A121256}" destId="{5C5B8A1F-24E2-4FE4-83AE-CD0E3DE86C34}" srcOrd="1" destOrd="0" presId="urn:microsoft.com/office/officeart/2005/8/layout/hierarchy1"/>
    <dgm:cxn modelId="{6548B91C-0517-491A-8084-697A046E0F08}" type="presParOf" srcId="{93325EC8-8129-47A6-A370-80CADBBCC1D9}" destId="{C282B359-B448-4ED5-B4F9-12EAD4B7A20F}" srcOrd="1" destOrd="0" presId="urn:microsoft.com/office/officeart/2005/8/layout/hierarchy1"/>
    <dgm:cxn modelId="{8C132540-0F84-4B85-A30F-9350172BE617}" type="presParOf" srcId="{C282B359-B448-4ED5-B4F9-12EAD4B7A20F}" destId="{FD304CBC-095F-4019-8670-7AACACE420DE}" srcOrd="0" destOrd="0" presId="urn:microsoft.com/office/officeart/2005/8/layout/hierarchy1"/>
    <dgm:cxn modelId="{914A1489-00EC-4BC0-83BB-32737E3CCA46}" type="presParOf" srcId="{C282B359-B448-4ED5-B4F9-12EAD4B7A20F}" destId="{37A2D0AB-6BAE-48BE-9994-0DF7AE5FF550}" srcOrd="1" destOrd="0" presId="urn:microsoft.com/office/officeart/2005/8/layout/hierarchy1"/>
    <dgm:cxn modelId="{3E3FB4A8-85EC-4B19-BAD4-B47767D8644A}" type="presParOf" srcId="{37A2D0AB-6BAE-48BE-9994-0DF7AE5FF550}" destId="{B71E347C-7A96-463E-8FD6-8E9B0C48482A}" srcOrd="0" destOrd="0" presId="urn:microsoft.com/office/officeart/2005/8/layout/hierarchy1"/>
    <dgm:cxn modelId="{D7E5564D-29F3-42B8-AF06-B5478A1EFD6E}" type="presParOf" srcId="{B71E347C-7A96-463E-8FD6-8E9B0C48482A}" destId="{6ED87670-613E-4E06-B3FB-657C63FF16A5}" srcOrd="0" destOrd="0" presId="urn:microsoft.com/office/officeart/2005/8/layout/hierarchy1"/>
    <dgm:cxn modelId="{B8904063-05D5-4836-B5BB-38A299EEF1FB}" type="presParOf" srcId="{B71E347C-7A96-463E-8FD6-8E9B0C48482A}" destId="{7183A324-7507-4DBB-98E7-3B2930F4BC61}" srcOrd="1" destOrd="0" presId="urn:microsoft.com/office/officeart/2005/8/layout/hierarchy1"/>
    <dgm:cxn modelId="{E41757A3-6EC6-4551-84D7-812FA1B3037B}" type="presParOf" srcId="{37A2D0AB-6BAE-48BE-9994-0DF7AE5FF550}" destId="{5F673BA9-8D83-458B-BD40-9D364D5F5953}" srcOrd="1" destOrd="0" presId="urn:microsoft.com/office/officeart/2005/8/layout/hierarchy1"/>
    <dgm:cxn modelId="{58238E04-58A2-42B0-BA53-92EF2B7278D2}" type="presParOf" srcId="{5F673BA9-8D83-458B-BD40-9D364D5F5953}" destId="{40BEF7BF-2476-4DA9-A1E5-57A30BDF7520}" srcOrd="0" destOrd="0" presId="urn:microsoft.com/office/officeart/2005/8/layout/hierarchy1"/>
    <dgm:cxn modelId="{7FD7155A-ECC2-48F0-86C7-40E09B315898}" type="presParOf" srcId="{5F673BA9-8D83-458B-BD40-9D364D5F5953}" destId="{E426BC87-6A50-461F-9639-92E3BDEBC447}" srcOrd="1" destOrd="0" presId="urn:microsoft.com/office/officeart/2005/8/layout/hierarchy1"/>
    <dgm:cxn modelId="{2B6D76F9-FB31-44C1-875D-8462C311A7FC}" type="presParOf" srcId="{E426BC87-6A50-461F-9639-92E3BDEBC447}" destId="{3A1BC27B-FD6F-4873-9A17-90525D9A8BB4}" srcOrd="0" destOrd="0" presId="urn:microsoft.com/office/officeart/2005/8/layout/hierarchy1"/>
    <dgm:cxn modelId="{32E63559-3C81-48A5-95A5-ED95EB21C867}" type="presParOf" srcId="{3A1BC27B-FD6F-4873-9A17-90525D9A8BB4}" destId="{FBFE2F98-93B1-4E9A-9A21-ED1D36132466}" srcOrd="0" destOrd="0" presId="urn:microsoft.com/office/officeart/2005/8/layout/hierarchy1"/>
    <dgm:cxn modelId="{08813E0E-8793-40D8-91D2-7ACAED348CCD}" type="presParOf" srcId="{3A1BC27B-FD6F-4873-9A17-90525D9A8BB4}" destId="{DF6C16D6-FA33-4D95-8312-6B2AEEBFA2E8}" srcOrd="1" destOrd="0" presId="urn:microsoft.com/office/officeart/2005/8/layout/hierarchy1"/>
    <dgm:cxn modelId="{70F0F252-17FB-4EA5-9B11-BE7F0E6C16F1}" type="presParOf" srcId="{E426BC87-6A50-461F-9639-92E3BDEBC447}" destId="{F8FADF5B-FFDA-4276-A6E8-19358CB3F0AC}" srcOrd="1" destOrd="0" presId="urn:microsoft.com/office/officeart/2005/8/layout/hierarchy1"/>
    <dgm:cxn modelId="{ACD7E0FF-45BB-485B-A2C1-4A895224202E}" type="presParOf" srcId="{5A07AF12-7B81-433A-A9D6-8BBC324E15C7}" destId="{805A2C05-E498-46F0-9A34-2E810C9D8A50}" srcOrd="8" destOrd="0" presId="urn:microsoft.com/office/officeart/2005/8/layout/hierarchy1"/>
    <dgm:cxn modelId="{EC3B3190-7226-49AF-9883-D3CDE020A02D}" type="presParOf" srcId="{5A07AF12-7B81-433A-A9D6-8BBC324E15C7}" destId="{922C6826-B1D9-407B-A011-117505668F56}" srcOrd="9" destOrd="0" presId="urn:microsoft.com/office/officeart/2005/8/layout/hierarchy1"/>
    <dgm:cxn modelId="{0FF92101-1494-407D-9666-D466CDE3789E}" type="presParOf" srcId="{922C6826-B1D9-407B-A011-117505668F56}" destId="{7A8331B9-86B7-4091-A803-D5B4593E0900}" srcOrd="0" destOrd="0" presId="urn:microsoft.com/office/officeart/2005/8/layout/hierarchy1"/>
    <dgm:cxn modelId="{F5274C5C-4F97-4CAD-A1D7-11E528C60615}" type="presParOf" srcId="{7A8331B9-86B7-4091-A803-D5B4593E0900}" destId="{5EA8079A-37C7-4D3D-BD15-2B008DCED96A}" srcOrd="0" destOrd="0" presId="urn:microsoft.com/office/officeart/2005/8/layout/hierarchy1"/>
    <dgm:cxn modelId="{A98DE9C9-EB19-4EDF-A4DC-204ED981951C}" type="presParOf" srcId="{7A8331B9-86B7-4091-A803-D5B4593E0900}" destId="{26E1FA5E-932C-4FA7-B8E3-BC1D493BE032}" srcOrd="1" destOrd="0" presId="urn:microsoft.com/office/officeart/2005/8/layout/hierarchy1"/>
    <dgm:cxn modelId="{B77D3C4A-D898-4287-ADE4-C81310014085}" type="presParOf" srcId="{922C6826-B1D9-407B-A011-117505668F56}" destId="{B5EE9690-F012-4C45-936C-791C54432C2D}" srcOrd="1" destOrd="0" presId="urn:microsoft.com/office/officeart/2005/8/layout/hierarchy1"/>
    <dgm:cxn modelId="{21C9CBCC-DF8F-4097-A93D-C29A4B7482FD}" type="presParOf" srcId="{B5EE9690-F012-4C45-936C-791C54432C2D}" destId="{0C074257-7034-40E1-8A41-63EE868F0CCF}" srcOrd="0" destOrd="0" presId="urn:microsoft.com/office/officeart/2005/8/layout/hierarchy1"/>
    <dgm:cxn modelId="{45496B99-5F3E-439E-90EA-1F28AD0340EE}" type="presParOf" srcId="{B5EE9690-F012-4C45-936C-791C54432C2D}" destId="{C3BFFFC1-8BD5-4E13-B60B-6936F384EE03}" srcOrd="1" destOrd="0" presId="urn:microsoft.com/office/officeart/2005/8/layout/hierarchy1"/>
    <dgm:cxn modelId="{52B45568-E85F-4CD3-BBAF-89858D3E0780}" type="presParOf" srcId="{C3BFFFC1-8BD5-4E13-B60B-6936F384EE03}" destId="{1126F6D2-5D77-4E35-86A0-1426156B44C0}" srcOrd="0" destOrd="0" presId="urn:microsoft.com/office/officeart/2005/8/layout/hierarchy1"/>
    <dgm:cxn modelId="{D2A0ECA2-C63D-44BE-B947-B8D3E1979FAB}" type="presParOf" srcId="{1126F6D2-5D77-4E35-86A0-1426156B44C0}" destId="{A6F84F4D-581A-4BB7-9C45-45D9E53CC642}" srcOrd="0" destOrd="0" presId="urn:microsoft.com/office/officeart/2005/8/layout/hierarchy1"/>
    <dgm:cxn modelId="{9EB6022A-7FEC-41AA-A7CC-020EB508B514}" type="presParOf" srcId="{1126F6D2-5D77-4E35-86A0-1426156B44C0}" destId="{FA465204-736C-454A-8C70-24C0ABB592CB}" srcOrd="1" destOrd="0" presId="urn:microsoft.com/office/officeart/2005/8/layout/hierarchy1"/>
    <dgm:cxn modelId="{CF6402A4-EAA4-4D12-8DD9-22DA28BC3609}" type="presParOf" srcId="{C3BFFFC1-8BD5-4E13-B60B-6936F384EE03}" destId="{41F71303-A671-45B1-B4A9-7DCBF9AC248A}" srcOrd="1" destOrd="0" presId="urn:microsoft.com/office/officeart/2005/8/layout/hierarchy1"/>
    <dgm:cxn modelId="{54D3047E-FA4E-4226-A4AA-BD20BBDF8FBE}" type="presParOf" srcId="{41F71303-A671-45B1-B4A9-7DCBF9AC248A}" destId="{F43DD2A9-1530-4FAD-A79B-266F90E6B15A}" srcOrd="0" destOrd="0" presId="urn:microsoft.com/office/officeart/2005/8/layout/hierarchy1"/>
    <dgm:cxn modelId="{55BCB3CD-2536-4720-B7F4-F0CDF64FEB29}" type="presParOf" srcId="{41F71303-A671-45B1-B4A9-7DCBF9AC248A}" destId="{925F5491-DC8B-4263-BA60-AF4D39AA3351}" srcOrd="1" destOrd="0" presId="urn:microsoft.com/office/officeart/2005/8/layout/hierarchy1"/>
    <dgm:cxn modelId="{69ECF616-6A31-4BA9-82B2-8E8413C4F7A4}" type="presParOf" srcId="{925F5491-DC8B-4263-BA60-AF4D39AA3351}" destId="{BC86C6A8-5C36-4EAD-A1AA-CAD761D9A5BE}" srcOrd="0" destOrd="0" presId="urn:microsoft.com/office/officeart/2005/8/layout/hierarchy1"/>
    <dgm:cxn modelId="{E3D6863C-B42E-4892-AA89-981B335E0C6E}" type="presParOf" srcId="{BC86C6A8-5C36-4EAD-A1AA-CAD761D9A5BE}" destId="{7B83D918-D114-455C-AAAD-069F8364016D}" srcOrd="0" destOrd="0" presId="urn:microsoft.com/office/officeart/2005/8/layout/hierarchy1"/>
    <dgm:cxn modelId="{53861603-AE48-44EE-9CB1-0172AA0D4759}" type="presParOf" srcId="{BC86C6A8-5C36-4EAD-A1AA-CAD761D9A5BE}" destId="{BEDB8809-0998-4A57-927C-C60100C8DB7F}" srcOrd="1" destOrd="0" presId="urn:microsoft.com/office/officeart/2005/8/layout/hierarchy1"/>
    <dgm:cxn modelId="{482D0461-84CA-418C-BF92-D3170851550F}" type="presParOf" srcId="{925F5491-DC8B-4263-BA60-AF4D39AA3351}" destId="{F9D423E5-DCB1-490F-BA05-9BCCC1E1DBF9}" srcOrd="1" destOrd="0" presId="urn:microsoft.com/office/officeart/2005/8/layout/hierarchy1"/>
    <dgm:cxn modelId="{98D6F1AE-2378-48B7-B463-5A3EB8928C3D}" type="presParOf" srcId="{70DF4D28-94CE-40D1-91CA-2E3C649798EA}" destId="{D59FC5B8-D916-4DD1-9D11-AAADA3D69703}" srcOrd="1" destOrd="0" presId="urn:microsoft.com/office/officeart/2005/8/layout/hierarchy1"/>
    <dgm:cxn modelId="{D18774E2-345A-49E5-A90E-5FAB4193A79A}" type="presParOf" srcId="{D59FC5B8-D916-4DD1-9D11-AAADA3D69703}" destId="{753E3E60-96B7-40E9-82EE-21691251100F}" srcOrd="0" destOrd="0" presId="urn:microsoft.com/office/officeart/2005/8/layout/hierarchy1"/>
    <dgm:cxn modelId="{9665C52B-2115-44FB-B020-36E55F34A75C}" type="presParOf" srcId="{753E3E60-96B7-40E9-82EE-21691251100F}" destId="{3472438F-B628-4B90-8E89-43408429826E}" srcOrd="0" destOrd="0" presId="urn:microsoft.com/office/officeart/2005/8/layout/hierarchy1"/>
    <dgm:cxn modelId="{349A8104-B702-4F49-9A20-B3D1606F3A42}" type="presParOf" srcId="{753E3E60-96B7-40E9-82EE-21691251100F}" destId="{1F0A6C8D-36EF-4709-A372-84CC0832ED5B}" srcOrd="1" destOrd="0" presId="urn:microsoft.com/office/officeart/2005/8/layout/hierarchy1"/>
    <dgm:cxn modelId="{E5C6158F-D6ED-4EDC-AD9E-94BF25708EE9}" type="presParOf" srcId="{D59FC5B8-D916-4DD1-9D11-AAADA3D69703}" destId="{32A8FE3D-3599-4191-8315-2C5EA4D7C3D6}" srcOrd="1" destOrd="0" presId="urn:microsoft.com/office/officeart/2005/8/layout/hierarchy1"/>
  </dgm:cxnLst>
  <dgm:bg>
    <a:solidFill>
      <a:schemeClr val="bg1"/>
    </a:solidFill>
  </dgm:bg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B2CB06A-1326-4E6E-840A-552B0F9386B0}" type="doc">
      <dgm:prSet loTypeId="urn:microsoft.com/office/officeart/2005/8/layout/cycle8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2886884-A2A7-403E-802E-95FB4AB2718C}">
      <dgm:prSet phldrT="[Текст]" custT="1">
        <dgm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dgm:style>
      </dgm:prSet>
      <dgm:spPr>
        <a:ln>
          <a:solidFill>
            <a:schemeClr val="tx1"/>
          </a:solidFill>
        </a:ln>
      </dgm:spPr>
      <dgm:t>
        <a:bodyPr/>
        <a:lstStyle/>
        <a:p>
          <a:pPr algn="ctr"/>
          <a:endParaRPr lang="ru-RU" sz="3200" dirty="0" smtClean="0"/>
        </a:p>
        <a:p>
          <a:pPr algn="ctr"/>
          <a:endParaRPr lang="ru-RU" sz="3200" dirty="0" smtClean="0"/>
        </a:p>
        <a:p>
          <a:pPr algn="ctr"/>
          <a:endParaRPr lang="ru-RU" sz="3200" dirty="0" smtClean="0"/>
        </a:p>
        <a:p>
          <a:pPr algn="ctr"/>
          <a:endParaRPr lang="ru-RU" sz="3200" dirty="0" smtClean="0"/>
        </a:p>
        <a:p>
          <a:pPr algn="ctr"/>
          <a:endParaRPr lang="ru-RU" sz="3200" dirty="0" smtClean="0"/>
        </a:p>
        <a:p>
          <a:pPr algn="ctr"/>
          <a:endParaRPr lang="ru-RU" sz="3200" dirty="0" smtClean="0"/>
        </a:p>
        <a:p>
          <a:pPr algn="ctr"/>
          <a:endParaRPr lang="ru-RU" sz="3200" dirty="0" smtClean="0"/>
        </a:p>
        <a:p>
          <a:pPr algn="ctr"/>
          <a:endParaRPr lang="ru-RU" sz="3200" dirty="0" smtClean="0"/>
        </a:p>
        <a:p>
          <a:pPr algn="ctr"/>
          <a:endParaRPr lang="ru-RU" sz="3200" dirty="0" smtClean="0"/>
        </a:p>
        <a:p>
          <a:pPr algn="ctr"/>
          <a:endParaRPr lang="ru-RU" sz="3200" dirty="0" smtClean="0"/>
        </a:p>
        <a:p>
          <a:pPr algn="ctr"/>
          <a:endParaRPr lang="ru-RU" sz="3200" dirty="0" smtClean="0"/>
        </a:p>
        <a:p>
          <a:pPr algn="ctr"/>
          <a:endParaRPr lang="ru-RU" sz="3200" dirty="0" smtClean="0"/>
        </a:p>
        <a:p>
          <a:pPr algn="ctr"/>
          <a:endParaRPr lang="ru-RU" sz="3200" dirty="0" smtClean="0"/>
        </a:p>
        <a:p>
          <a:pPr algn="ctr"/>
          <a:endParaRPr lang="ru-RU" sz="3200" dirty="0" smtClean="0"/>
        </a:p>
        <a:p>
          <a:pPr algn="ctr"/>
          <a:endParaRPr lang="ru-RU" sz="3200" dirty="0" smtClean="0"/>
        </a:p>
        <a:p>
          <a:pPr algn="ctr"/>
          <a:endParaRPr lang="ru-RU" sz="3200" dirty="0" smtClean="0"/>
        </a:p>
        <a:p>
          <a:pPr algn="ctr"/>
          <a:endParaRPr lang="ru-RU" sz="3200" dirty="0" smtClean="0"/>
        </a:p>
        <a:p>
          <a:pPr algn="ctr"/>
          <a:endParaRPr lang="ru-RU" sz="3200" dirty="0" smtClean="0"/>
        </a:p>
        <a:p>
          <a:pPr algn="ctr"/>
          <a:endParaRPr lang="ru-RU" sz="3200" dirty="0" smtClean="0"/>
        </a:p>
        <a:p>
          <a:pPr algn="ctr"/>
          <a:endParaRPr lang="ru-RU" sz="3200" dirty="0" smtClean="0"/>
        </a:p>
        <a:p>
          <a:pPr algn="ctr"/>
          <a:endParaRPr lang="ru-RU" sz="3200" dirty="0" smtClean="0"/>
        </a:p>
        <a:p>
          <a:pPr algn="ctr"/>
          <a:endParaRPr lang="ru-RU" sz="3200" dirty="0" smtClean="0"/>
        </a:p>
        <a:p>
          <a:pPr algn="ctr"/>
          <a:endParaRPr lang="ru-RU" sz="3200" dirty="0" smtClean="0"/>
        </a:p>
        <a:p>
          <a:pPr algn="ctr"/>
          <a:endParaRPr lang="ru-RU" sz="3200" dirty="0" smtClean="0"/>
        </a:p>
        <a:p>
          <a:pPr algn="ctr"/>
          <a:endParaRPr lang="ru-RU" sz="3200" dirty="0" smtClean="0"/>
        </a:p>
        <a:p>
          <a:pPr algn="ctr"/>
          <a:endParaRPr lang="ru-RU" sz="3200" dirty="0" smtClean="0"/>
        </a:p>
        <a:p>
          <a:pPr algn="ctr"/>
          <a:r>
            <a:rPr lang="ru-RU" sz="2000" b="1" dirty="0" smtClean="0">
              <a:solidFill>
                <a:schemeClr val="tx1"/>
              </a:solidFill>
            </a:rPr>
            <a:t>ООО «</a:t>
          </a:r>
          <a:r>
            <a:rPr lang="en-US" sz="2000" b="1" dirty="0" err="1" smtClean="0">
              <a:solidFill>
                <a:schemeClr val="tx1"/>
              </a:solidFill>
            </a:rPr>
            <a:t>Uzvig</a:t>
          </a:r>
          <a:r>
            <a:rPr lang="en-US" sz="2000" b="1" dirty="0" smtClean="0">
              <a:solidFill>
                <a:schemeClr val="tx1"/>
              </a:solidFill>
            </a:rPr>
            <a:t>-Com</a:t>
          </a:r>
          <a:r>
            <a:rPr lang="ru-RU" sz="2000" b="1" dirty="0" smtClean="0">
              <a:solidFill>
                <a:schemeClr val="tx1"/>
              </a:solidFill>
            </a:rPr>
            <a:t>»</a:t>
          </a:r>
        </a:p>
        <a:p>
          <a:pPr algn="ctr"/>
          <a:endParaRPr lang="ru-RU" sz="3200" dirty="0" smtClean="0"/>
        </a:p>
        <a:p>
          <a:pPr algn="ctr"/>
          <a:endParaRPr lang="ru-RU" sz="3200" dirty="0" smtClean="0"/>
        </a:p>
        <a:p>
          <a:pPr algn="ctr"/>
          <a:endParaRPr lang="ru-RU" sz="3200" dirty="0" smtClean="0"/>
        </a:p>
        <a:p>
          <a:pPr algn="ctr"/>
          <a:endParaRPr lang="ru-RU" sz="3200" dirty="0" smtClean="0"/>
        </a:p>
        <a:p>
          <a:pPr algn="ctr"/>
          <a:endParaRPr lang="ru-RU" sz="3200" dirty="0" smtClean="0"/>
        </a:p>
        <a:p>
          <a:pPr algn="ctr"/>
          <a:endParaRPr lang="ru-RU" sz="3200" dirty="0" smtClean="0"/>
        </a:p>
        <a:p>
          <a:pPr algn="ctr"/>
          <a:endParaRPr lang="ru-RU" sz="3200" dirty="0" smtClean="0"/>
        </a:p>
        <a:p>
          <a:pPr algn="ctr"/>
          <a:endParaRPr lang="ru-RU" sz="3200" dirty="0" smtClean="0"/>
        </a:p>
        <a:p>
          <a:pPr algn="ctr"/>
          <a:endParaRPr lang="ru-RU" sz="3200" dirty="0" smtClean="0"/>
        </a:p>
        <a:p>
          <a:pPr algn="ctr"/>
          <a:endParaRPr lang="ru-RU" sz="3200" dirty="0" smtClean="0"/>
        </a:p>
        <a:p>
          <a:pPr algn="ctr"/>
          <a:endParaRPr lang="ru-RU" sz="3200" dirty="0" smtClean="0"/>
        </a:p>
        <a:p>
          <a:pPr algn="ctr"/>
          <a:endParaRPr lang="ru-RU" sz="3200" dirty="0" smtClean="0"/>
        </a:p>
        <a:p>
          <a:pPr algn="ctr"/>
          <a:endParaRPr lang="ru-RU" sz="3200" dirty="0" smtClean="0"/>
        </a:p>
        <a:p>
          <a:pPr algn="ctr"/>
          <a:endParaRPr lang="ru-RU" sz="3200" dirty="0" smtClean="0"/>
        </a:p>
        <a:p>
          <a:pPr algn="ctr"/>
          <a:endParaRPr lang="ru-RU" sz="3200" dirty="0" smtClean="0"/>
        </a:p>
        <a:p>
          <a:pPr algn="ctr"/>
          <a:endParaRPr lang="ru-RU" sz="3200" dirty="0" smtClean="0"/>
        </a:p>
        <a:p>
          <a:pPr algn="ctr"/>
          <a:endParaRPr lang="ru-RU" sz="3200" dirty="0" smtClean="0"/>
        </a:p>
        <a:p>
          <a:pPr algn="ctr"/>
          <a:endParaRPr lang="ru-RU" sz="3200" dirty="0" smtClean="0"/>
        </a:p>
        <a:p>
          <a:pPr algn="ctr"/>
          <a:endParaRPr lang="ru-RU" sz="3200" dirty="0" smtClean="0"/>
        </a:p>
        <a:p>
          <a:pPr algn="ctr"/>
          <a:endParaRPr lang="ru-RU" sz="3200" dirty="0" smtClean="0"/>
        </a:p>
        <a:p>
          <a:pPr algn="ctr"/>
          <a:endParaRPr lang="ru-RU" sz="3200" dirty="0" smtClean="0"/>
        </a:p>
        <a:p>
          <a:pPr algn="ctr"/>
          <a:endParaRPr lang="ru-RU" sz="3200" dirty="0" smtClean="0"/>
        </a:p>
        <a:p>
          <a:pPr algn="ctr"/>
          <a:endParaRPr lang="ru-RU" sz="3200" dirty="0" smtClean="0"/>
        </a:p>
        <a:p>
          <a:pPr algn="ctr"/>
          <a:endParaRPr lang="ru-RU" sz="3200" dirty="0" smtClean="0"/>
        </a:p>
        <a:p>
          <a:pPr algn="ctr"/>
          <a:endParaRPr lang="ru-RU" sz="3200" dirty="0" smtClean="0"/>
        </a:p>
        <a:p>
          <a:pPr algn="ctr"/>
          <a:endParaRPr lang="ru-RU" sz="3200" dirty="0" smtClean="0"/>
        </a:p>
        <a:p>
          <a:pPr algn="ctr"/>
          <a:endParaRPr lang="ru-RU" sz="3200" dirty="0" smtClean="0"/>
        </a:p>
      </dgm:t>
    </dgm:pt>
    <dgm:pt modelId="{6B8B31E6-733A-437C-91E0-CBA10E01A55A}" type="parTrans" cxnId="{4D12D1BB-0C51-4A95-8D85-47D624F3E859}">
      <dgm:prSet/>
      <dgm:spPr/>
      <dgm:t>
        <a:bodyPr/>
        <a:lstStyle/>
        <a:p>
          <a:pPr algn="ctr"/>
          <a:endParaRPr lang="ru-RU"/>
        </a:p>
      </dgm:t>
    </dgm:pt>
    <dgm:pt modelId="{E267B489-C7B6-45FD-8D25-85267974A279}" type="sibTrans" cxnId="{4D12D1BB-0C51-4A95-8D85-47D624F3E859}">
      <dgm:prSet/>
      <dgm:spPr/>
      <dgm:t>
        <a:bodyPr/>
        <a:lstStyle/>
        <a:p>
          <a:pPr algn="ctr"/>
          <a:endParaRPr lang="ru-RU"/>
        </a:p>
      </dgm:t>
    </dgm:pt>
    <dgm:pt modelId="{1583ADC6-E527-44CF-9821-6A26ECA74A4D}">
      <dgm:prSet phldrT="[Текст]" custT="1"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>
        <a:ln>
          <a:solidFill>
            <a:schemeClr val="tx1"/>
          </a:solidFill>
        </a:ln>
      </dgm:spPr>
      <dgm:t>
        <a:bodyPr/>
        <a:lstStyle/>
        <a:p>
          <a:pPr algn="ctr"/>
          <a:r>
            <a:rPr lang="ru-RU" sz="2000" b="1" i="1" dirty="0" smtClean="0">
              <a:solidFill>
                <a:schemeClr val="tx1"/>
              </a:solidFill>
            </a:rPr>
            <a:t>ООО «</a:t>
          </a:r>
          <a:r>
            <a:rPr lang="ru-RU" sz="2000" b="1" i="1" dirty="0" err="1" smtClean="0">
              <a:solidFill>
                <a:schemeClr val="tx1"/>
              </a:solidFill>
            </a:rPr>
            <a:t>Айдар-Мерасы</a:t>
          </a:r>
          <a:r>
            <a:rPr lang="ru-RU" sz="2000" b="1" i="1" dirty="0" smtClean="0">
              <a:solidFill>
                <a:schemeClr val="tx1"/>
              </a:solidFill>
            </a:rPr>
            <a:t>»</a:t>
          </a:r>
          <a:endParaRPr lang="ru-RU" sz="2000" b="1" i="1" dirty="0">
            <a:solidFill>
              <a:schemeClr val="tx1"/>
            </a:solidFill>
          </a:endParaRPr>
        </a:p>
      </dgm:t>
    </dgm:pt>
    <dgm:pt modelId="{5DD5A03A-808B-4D67-8282-B37A20FE2480}" type="parTrans" cxnId="{2E76F1A4-3970-4A48-9CC9-5A8D7B4D330C}">
      <dgm:prSet/>
      <dgm:spPr/>
      <dgm:t>
        <a:bodyPr/>
        <a:lstStyle/>
        <a:p>
          <a:pPr algn="ctr"/>
          <a:endParaRPr lang="ru-RU"/>
        </a:p>
      </dgm:t>
    </dgm:pt>
    <dgm:pt modelId="{1A5288C5-EFF3-4608-88AD-46EC776C740B}" type="sibTrans" cxnId="{2E76F1A4-3970-4A48-9CC9-5A8D7B4D330C}">
      <dgm:prSet/>
      <dgm:spPr/>
      <dgm:t>
        <a:bodyPr/>
        <a:lstStyle/>
        <a:p>
          <a:pPr algn="ctr"/>
          <a:endParaRPr lang="ru-RU"/>
        </a:p>
      </dgm:t>
    </dgm:pt>
    <dgm:pt modelId="{028BE860-BA9A-4F25-A350-8A5E8987364C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ln>
          <a:solidFill>
            <a:schemeClr val="tx1"/>
          </a:solidFill>
        </a:ln>
      </dgm:spPr>
      <dgm:t>
        <a:bodyPr/>
        <a:lstStyle/>
        <a:p>
          <a:pPr algn="ctr"/>
          <a:r>
            <a:rPr lang="ru-RU" sz="2000" b="1" dirty="0" smtClean="0"/>
            <a:t>КХ «Гагауз Иван»</a:t>
          </a:r>
          <a:endParaRPr lang="ru-RU" sz="2000" b="1" dirty="0"/>
        </a:p>
      </dgm:t>
    </dgm:pt>
    <dgm:pt modelId="{4B12B67A-FC86-47D9-901E-9665DB379B63}" type="parTrans" cxnId="{2AFBFDDD-2E1E-4750-9E05-C360D45F66AD}">
      <dgm:prSet/>
      <dgm:spPr/>
      <dgm:t>
        <a:bodyPr/>
        <a:lstStyle/>
        <a:p>
          <a:pPr algn="ctr"/>
          <a:endParaRPr lang="ru-RU"/>
        </a:p>
      </dgm:t>
    </dgm:pt>
    <dgm:pt modelId="{6B4D0468-4111-40C4-87A5-9EA24C1E98C7}" type="sibTrans" cxnId="{2AFBFDDD-2E1E-4750-9E05-C360D45F66AD}">
      <dgm:prSet/>
      <dgm:spPr/>
      <dgm:t>
        <a:bodyPr/>
        <a:lstStyle/>
        <a:p>
          <a:pPr algn="ctr"/>
          <a:endParaRPr lang="ru-RU"/>
        </a:p>
      </dgm:t>
    </dgm:pt>
    <dgm:pt modelId="{784017BC-5D79-4F37-8F6D-DF367CE6E096}">
      <dgm:prSet phldrT="[Текст]"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>
        <a:ln>
          <a:solidFill>
            <a:schemeClr val="tx1"/>
          </a:solidFill>
        </a:ln>
      </dgm:spPr>
      <dgm:t>
        <a:bodyPr/>
        <a:lstStyle/>
        <a:p>
          <a:pPr algn="ctr"/>
          <a:r>
            <a:rPr lang="en-US" sz="2000" b="1" dirty="0" smtClean="0"/>
            <a:t>OOO </a:t>
          </a:r>
          <a:r>
            <a:rPr lang="ru-RU" sz="2000" b="1" dirty="0" smtClean="0"/>
            <a:t>«</a:t>
          </a:r>
          <a:r>
            <a:rPr lang="en-US" sz="2000" b="1" dirty="0" err="1" smtClean="0"/>
            <a:t>Mesut</a:t>
          </a:r>
          <a:r>
            <a:rPr lang="en-US" sz="2000" b="1" dirty="0" smtClean="0"/>
            <a:t>-Agro</a:t>
          </a:r>
          <a:r>
            <a:rPr lang="ru-RU" sz="2000" b="1" dirty="0" smtClean="0"/>
            <a:t>»</a:t>
          </a:r>
          <a:endParaRPr lang="ru-RU" sz="2000" b="1" dirty="0"/>
        </a:p>
      </dgm:t>
    </dgm:pt>
    <dgm:pt modelId="{094F5235-89C5-4C0A-921F-962A68622D09}" type="parTrans" cxnId="{E2C593A4-377A-46BD-82BC-7F4F39DD114B}">
      <dgm:prSet/>
      <dgm:spPr/>
      <dgm:t>
        <a:bodyPr/>
        <a:lstStyle/>
        <a:p>
          <a:pPr algn="ctr"/>
          <a:endParaRPr lang="ru-RU"/>
        </a:p>
      </dgm:t>
    </dgm:pt>
    <dgm:pt modelId="{780A6AC6-2B70-4BD2-8784-0EC1538670D7}" type="sibTrans" cxnId="{E2C593A4-377A-46BD-82BC-7F4F39DD114B}">
      <dgm:prSet/>
      <dgm:spPr/>
      <dgm:t>
        <a:bodyPr/>
        <a:lstStyle/>
        <a:p>
          <a:pPr algn="ctr"/>
          <a:endParaRPr lang="ru-RU"/>
        </a:p>
      </dgm:t>
    </dgm:pt>
    <dgm:pt modelId="{665B7F6D-7374-41A2-AEA0-D8DF05FBA088}">
      <dgm:prSet/>
      <dgm:spPr/>
      <dgm:t>
        <a:bodyPr/>
        <a:lstStyle/>
        <a:p>
          <a:r>
            <a:rPr lang="ru-RU" b="1" i="1" dirty="0" smtClean="0">
              <a:solidFill>
                <a:schemeClr val="tx1"/>
              </a:solidFill>
            </a:rPr>
            <a:t>ООО «</a:t>
          </a:r>
          <a:r>
            <a:rPr lang="en-US" b="1" i="1" dirty="0" err="1" smtClean="0">
              <a:solidFill>
                <a:schemeClr val="tx1"/>
              </a:solidFill>
            </a:rPr>
            <a:t>Topal-Bereket</a:t>
          </a:r>
          <a:r>
            <a:rPr lang="ru-RU" b="1" i="1" dirty="0" smtClean="0">
              <a:solidFill>
                <a:schemeClr val="tx1"/>
              </a:solidFill>
            </a:rPr>
            <a:t>»</a:t>
          </a:r>
          <a:endParaRPr lang="ru-RU" b="1" i="1" dirty="0">
            <a:solidFill>
              <a:schemeClr val="tx1"/>
            </a:solidFill>
          </a:endParaRPr>
        </a:p>
      </dgm:t>
    </dgm:pt>
    <dgm:pt modelId="{CF6186CA-1D7A-475E-BC60-E8965CA6D6EA}" type="parTrans" cxnId="{4370503B-74BE-4D0D-956D-BD7C4ADE6AA8}">
      <dgm:prSet/>
      <dgm:spPr/>
      <dgm:t>
        <a:bodyPr/>
        <a:lstStyle/>
        <a:p>
          <a:endParaRPr lang="ru-RU"/>
        </a:p>
      </dgm:t>
    </dgm:pt>
    <dgm:pt modelId="{190F40D6-8B3F-47AA-83E3-730B2D810474}" type="sibTrans" cxnId="{4370503B-74BE-4D0D-956D-BD7C4ADE6AA8}">
      <dgm:prSet/>
      <dgm:spPr/>
      <dgm:t>
        <a:bodyPr/>
        <a:lstStyle/>
        <a:p>
          <a:endParaRPr lang="ru-RU"/>
        </a:p>
      </dgm:t>
    </dgm:pt>
    <dgm:pt modelId="{FC5BA4E8-DE73-4655-8FEA-52A3539FDA38}">
      <dgm:prSet custT="1">
        <dgm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dgm:style>
      </dgm:prSet>
      <dgm:spPr>
        <a:ln>
          <a:solidFill>
            <a:schemeClr val="tx1"/>
          </a:solidFill>
        </a:ln>
      </dgm:spPr>
      <dgm:t>
        <a:bodyPr/>
        <a:lstStyle/>
        <a:p>
          <a:r>
            <a:rPr lang="ru-RU" sz="2000" b="1" i="1" dirty="0" smtClean="0">
              <a:solidFill>
                <a:schemeClr val="tx1"/>
              </a:solidFill>
            </a:rPr>
            <a:t>ООО «</a:t>
          </a:r>
          <a:r>
            <a:rPr lang="ru-RU" sz="2000" b="1" i="1" dirty="0" err="1" smtClean="0">
              <a:solidFill>
                <a:schemeClr val="tx1"/>
              </a:solidFill>
            </a:rPr>
            <a:t>Меделян-Агро</a:t>
          </a:r>
          <a:r>
            <a:rPr lang="ru-RU" sz="2000" b="1" i="1" dirty="0" smtClean="0">
              <a:solidFill>
                <a:schemeClr val="tx1"/>
              </a:solidFill>
            </a:rPr>
            <a:t>»</a:t>
          </a:r>
          <a:endParaRPr lang="ru-RU" sz="2000" b="1" i="1" dirty="0">
            <a:solidFill>
              <a:schemeClr val="tx1"/>
            </a:solidFill>
          </a:endParaRPr>
        </a:p>
      </dgm:t>
    </dgm:pt>
    <dgm:pt modelId="{674F8F18-65AE-486E-AD41-9CB405F82E24}" type="parTrans" cxnId="{C4FE6874-519F-48A5-AD7B-947A5C47946D}">
      <dgm:prSet/>
      <dgm:spPr/>
      <dgm:t>
        <a:bodyPr/>
        <a:lstStyle/>
        <a:p>
          <a:endParaRPr lang="ru-RU"/>
        </a:p>
      </dgm:t>
    </dgm:pt>
    <dgm:pt modelId="{63F2BB5E-F2BC-4E56-918E-0B96FCE7A3DE}" type="sibTrans" cxnId="{C4FE6874-519F-48A5-AD7B-947A5C47946D}">
      <dgm:prSet/>
      <dgm:spPr/>
      <dgm:t>
        <a:bodyPr/>
        <a:lstStyle/>
        <a:p>
          <a:endParaRPr lang="ru-RU"/>
        </a:p>
      </dgm:t>
    </dgm:pt>
    <dgm:pt modelId="{9853F056-8237-4AC5-B04B-81F8B8541D6B}" type="pres">
      <dgm:prSet presAssocID="{BB2CB06A-1326-4E6E-840A-552B0F9386B0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FC01BB5-C2AF-46AC-97E9-C527FF6A6C8C}" type="pres">
      <dgm:prSet presAssocID="{BB2CB06A-1326-4E6E-840A-552B0F9386B0}" presName="wedge1" presStyleLbl="node1" presStyleIdx="0" presStyleCnt="6"/>
      <dgm:spPr/>
      <dgm:t>
        <a:bodyPr/>
        <a:lstStyle/>
        <a:p>
          <a:endParaRPr lang="ru-RU"/>
        </a:p>
      </dgm:t>
    </dgm:pt>
    <dgm:pt modelId="{05684BCD-5BCE-4EC6-BE4E-7B447F0C076A}" type="pres">
      <dgm:prSet presAssocID="{BB2CB06A-1326-4E6E-840A-552B0F9386B0}" presName="dummy1a" presStyleCnt="0"/>
      <dgm:spPr/>
    </dgm:pt>
    <dgm:pt modelId="{C8937EC4-B4E4-4A10-AA76-975BCAE241FD}" type="pres">
      <dgm:prSet presAssocID="{BB2CB06A-1326-4E6E-840A-552B0F9386B0}" presName="dummy1b" presStyleCnt="0"/>
      <dgm:spPr/>
    </dgm:pt>
    <dgm:pt modelId="{51E127AC-0914-44ED-A78A-C36C364109D5}" type="pres">
      <dgm:prSet presAssocID="{BB2CB06A-1326-4E6E-840A-552B0F9386B0}" presName="wedge1Tx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07D83E-25B9-481C-ABAD-DA91A6A95007}" type="pres">
      <dgm:prSet presAssocID="{BB2CB06A-1326-4E6E-840A-552B0F9386B0}" presName="wedge2" presStyleLbl="node1" presStyleIdx="1" presStyleCnt="6" custScaleX="107751"/>
      <dgm:spPr/>
      <dgm:t>
        <a:bodyPr/>
        <a:lstStyle/>
        <a:p>
          <a:endParaRPr lang="ru-RU"/>
        </a:p>
      </dgm:t>
    </dgm:pt>
    <dgm:pt modelId="{B60F1E25-32A6-470A-9C17-5CA2078BA41A}" type="pres">
      <dgm:prSet presAssocID="{BB2CB06A-1326-4E6E-840A-552B0F9386B0}" presName="dummy2a" presStyleCnt="0"/>
      <dgm:spPr/>
    </dgm:pt>
    <dgm:pt modelId="{4545FB81-7412-4665-AF0B-19B99D047E4D}" type="pres">
      <dgm:prSet presAssocID="{BB2CB06A-1326-4E6E-840A-552B0F9386B0}" presName="dummy2b" presStyleCnt="0"/>
      <dgm:spPr/>
    </dgm:pt>
    <dgm:pt modelId="{56DC57FA-E70E-4C5B-8787-D7832225C557}" type="pres">
      <dgm:prSet presAssocID="{BB2CB06A-1326-4E6E-840A-552B0F9386B0}" presName="wedge2Tx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F00699-6274-4BFC-87AB-592B3355DD06}" type="pres">
      <dgm:prSet presAssocID="{BB2CB06A-1326-4E6E-840A-552B0F9386B0}" presName="wedge3" presStyleLbl="node1" presStyleIdx="2" presStyleCnt="6" custAng="3583756" custLinFactNeighborX="-1809" custLinFactNeighborY="2059"/>
      <dgm:spPr/>
      <dgm:t>
        <a:bodyPr/>
        <a:lstStyle/>
        <a:p>
          <a:endParaRPr lang="ru-RU"/>
        </a:p>
      </dgm:t>
    </dgm:pt>
    <dgm:pt modelId="{258F3D92-862B-4D9C-9967-A789DDDCEEFE}" type="pres">
      <dgm:prSet presAssocID="{BB2CB06A-1326-4E6E-840A-552B0F9386B0}" presName="dummy3a" presStyleCnt="0"/>
      <dgm:spPr/>
    </dgm:pt>
    <dgm:pt modelId="{7CFEDBE0-D094-40F0-AD83-78D38BAB2895}" type="pres">
      <dgm:prSet presAssocID="{BB2CB06A-1326-4E6E-840A-552B0F9386B0}" presName="dummy3b" presStyleCnt="0"/>
      <dgm:spPr/>
    </dgm:pt>
    <dgm:pt modelId="{7FF99036-C612-492F-9AAA-B27C2B8E0E19}" type="pres">
      <dgm:prSet presAssocID="{BB2CB06A-1326-4E6E-840A-552B0F9386B0}" presName="wedge3Tx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59EF70-8409-4D9F-9B39-986A49333CAE}" type="pres">
      <dgm:prSet presAssocID="{BB2CB06A-1326-4E6E-840A-552B0F9386B0}" presName="wedge4" presStyleLbl="node1" presStyleIdx="3" presStyleCnt="6" custAng="17933081" custScaleX="109016" custLinFactNeighborX="1874" custLinFactNeighborY="446"/>
      <dgm:spPr/>
      <dgm:t>
        <a:bodyPr/>
        <a:lstStyle/>
        <a:p>
          <a:endParaRPr lang="ru-RU"/>
        </a:p>
      </dgm:t>
    </dgm:pt>
    <dgm:pt modelId="{DC110704-F31C-4649-9B28-77C338F3BDCA}" type="pres">
      <dgm:prSet presAssocID="{BB2CB06A-1326-4E6E-840A-552B0F9386B0}" presName="dummy4a" presStyleCnt="0"/>
      <dgm:spPr/>
    </dgm:pt>
    <dgm:pt modelId="{0BDE5456-343E-4DA6-8F3D-B2B72A05A648}" type="pres">
      <dgm:prSet presAssocID="{BB2CB06A-1326-4E6E-840A-552B0F9386B0}" presName="dummy4b" presStyleCnt="0"/>
      <dgm:spPr/>
    </dgm:pt>
    <dgm:pt modelId="{169E5C99-A05E-4288-9815-C9B40BB97B39}" type="pres">
      <dgm:prSet presAssocID="{BB2CB06A-1326-4E6E-840A-552B0F9386B0}" presName="wedge4Tx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92F871-50F6-4E6C-9C48-ACB96E9F0748}" type="pres">
      <dgm:prSet presAssocID="{BB2CB06A-1326-4E6E-840A-552B0F9386B0}" presName="wedge5" presStyleLbl="node1" presStyleIdx="4" presStyleCnt="6" custScaleX="104501" custScaleY="101324"/>
      <dgm:spPr/>
      <dgm:t>
        <a:bodyPr/>
        <a:lstStyle/>
        <a:p>
          <a:endParaRPr lang="ru-RU"/>
        </a:p>
      </dgm:t>
    </dgm:pt>
    <dgm:pt modelId="{4682B8EA-0A5F-46BD-81F8-53703D8B9525}" type="pres">
      <dgm:prSet presAssocID="{BB2CB06A-1326-4E6E-840A-552B0F9386B0}" presName="dummy5a" presStyleCnt="0"/>
      <dgm:spPr/>
    </dgm:pt>
    <dgm:pt modelId="{9532BF08-A5AC-4DD0-818C-7EBE04C09876}" type="pres">
      <dgm:prSet presAssocID="{BB2CB06A-1326-4E6E-840A-552B0F9386B0}" presName="dummy5b" presStyleCnt="0"/>
      <dgm:spPr/>
    </dgm:pt>
    <dgm:pt modelId="{24DE3C66-1B7F-4072-A607-E5EC8690D969}" type="pres">
      <dgm:prSet presAssocID="{BB2CB06A-1326-4E6E-840A-552B0F9386B0}" presName="wedge5Tx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B53AC4-E3DF-4E69-8299-D27C95318766}" type="pres">
      <dgm:prSet presAssocID="{BB2CB06A-1326-4E6E-840A-552B0F9386B0}" presName="wedge6" presStyleLbl="node1" presStyleIdx="5" presStyleCnt="6"/>
      <dgm:spPr/>
      <dgm:t>
        <a:bodyPr/>
        <a:lstStyle/>
        <a:p>
          <a:endParaRPr lang="ru-RU"/>
        </a:p>
      </dgm:t>
    </dgm:pt>
    <dgm:pt modelId="{67BF8E55-4438-4AD4-80F4-2F3D354FAC12}" type="pres">
      <dgm:prSet presAssocID="{BB2CB06A-1326-4E6E-840A-552B0F9386B0}" presName="dummy6a" presStyleCnt="0"/>
      <dgm:spPr/>
    </dgm:pt>
    <dgm:pt modelId="{9D6ED0AC-4F28-4C21-8D69-BDA0774DF2F0}" type="pres">
      <dgm:prSet presAssocID="{BB2CB06A-1326-4E6E-840A-552B0F9386B0}" presName="dummy6b" presStyleCnt="0"/>
      <dgm:spPr/>
    </dgm:pt>
    <dgm:pt modelId="{95B65572-5BA6-4C57-A7CB-3888B65B5040}" type="pres">
      <dgm:prSet presAssocID="{BB2CB06A-1326-4E6E-840A-552B0F9386B0}" presName="wedge6Tx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879E60-1E0B-415C-A2F5-8A409D18C07F}" type="pres">
      <dgm:prSet presAssocID="{E267B489-C7B6-45FD-8D25-85267974A279}" presName="arrowWedge1" presStyleLbl="fgSibTrans2D1" presStyleIdx="0" presStyleCnt="6" custLinFactNeighborX="-77" custLinFactNeighborY="-2879"/>
      <dgm:spPr>
        <a:ln>
          <a:solidFill>
            <a:schemeClr val="tx1"/>
          </a:solidFill>
        </a:ln>
      </dgm:spPr>
      <dgm:t>
        <a:bodyPr/>
        <a:lstStyle/>
        <a:p>
          <a:endParaRPr lang="ru-RU"/>
        </a:p>
      </dgm:t>
    </dgm:pt>
    <dgm:pt modelId="{A96A0345-A403-46DC-A295-65E6F6EE74B9}" type="pres">
      <dgm:prSet presAssocID="{1A5288C5-EFF3-4608-88AD-46EC776C740B}" presName="arrowWedge2" presStyleLbl="fgSibTrans2D1" presStyleIdx="1" presStyleCnt="6" custLinFactNeighborX="2074" custLinFactNeighborY="488"/>
      <dgm:spPr>
        <a:ln>
          <a:solidFill>
            <a:schemeClr val="tx1"/>
          </a:solidFill>
        </a:ln>
      </dgm:spPr>
      <dgm:t>
        <a:bodyPr/>
        <a:lstStyle/>
        <a:p>
          <a:endParaRPr lang="ru-RU"/>
        </a:p>
      </dgm:t>
    </dgm:pt>
    <dgm:pt modelId="{1710CC97-52EF-46BF-A2FA-68668FF3644C}" type="pres">
      <dgm:prSet presAssocID="{63F2BB5E-F2BC-4E56-918E-0B96FCE7A3DE}" presName="arrowWedge3" presStyleLbl="fgSibTrans2D1" presStyleIdx="2" presStyleCnt="6" custLinFactNeighborX="3768" custLinFactNeighborY="-1641"/>
      <dgm:spPr>
        <a:ln>
          <a:solidFill>
            <a:schemeClr val="tx1"/>
          </a:solidFill>
        </a:ln>
      </dgm:spPr>
      <dgm:t>
        <a:bodyPr/>
        <a:lstStyle/>
        <a:p>
          <a:endParaRPr lang="ru-RU"/>
        </a:p>
      </dgm:t>
    </dgm:pt>
    <dgm:pt modelId="{36E1A673-8D58-4992-B5C1-ECBA2E24A5BB}" type="pres">
      <dgm:prSet presAssocID="{190F40D6-8B3F-47AA-83E3-730B2D810474}" presName="arrowWedge4" presStyleLbl="fgSibTrans2D1" presStyleIdx="3" presStyleCnt="6" custAng="21413417" custLinFactNeighborX="-4732" custLinFactNeighborY="-638"/>
      <dgm:spPr>
        <a:ln>
          <a:solidFill>
            <a:schemeClr val="tx1"/>
          </a:solidFill>
        </a:ln>
      </dgm:spPr>
      <dgm:t>
        <a:bodyPr/>
        <a:lstStyle/>
        <a:p>
          <a:endParaRPr lang="ru-RU"/>
        </a:p>
      </dgm:t>
    </dgm:pt>
    <dgm:pt modelId="{021F2C91-D4B4-4787-AF57-3BAC901AE8AE}" type="pres">
      <dgm:prSet presAssocID="{6B4D0468-4111-40C4-87A5-9EA24C1E98C7}" presName="arrowWedge5" presStyleLbl="fgSibTrans2D1" presStyleIdx="4" presStyleCnt="6" custLinFactNeighborX="-1593" custLinFactNeighborY="493"/>
      <dgm:spPr>
        <a:ln>
          <a:solidFill>
            <a:schemeClr val="tx1"/>
          </a:solidFill>
        </a:ln>
      </dgm:spPr>
      <dgm:t>
        <a:bodyPr/>
        <a:lstStyle/>
        <a:p>
          <a:endParaRPr lang="ru-RU"/>
        </a:p>
      </dgm:t>
    </dgm:pt>
    <dgm:pt modelId="{0A169499-C386-4B60-9686-73DB0B4CE6CF}" type="pres">
      <dgm:prSet presAssocID="{780A6AC6-2B70-4BD2-8784-0EC1538670D7}" presName="arrowWedge6" presStyleLbl="fgSibTrans2D1" presStyleIdx="5" presStyleCnt="6"/>
      <dgm:spPr>
        <a:ln>
          <a:solidFill>
            <a:schemeClr val="tx1"/>
          </a:solidFill>
        </a:ln>
      </dgm:spPr>
      <dgm:t>
        <a:bodyPr/>
        <a:lstStyle/>
        <a:p>
          <a:endParaRPr lang="ru-RU"/>
        </a:p>
      </dgm:t>
    </dgm:pt>
  </dgm:ptLst>
  <dgm:cxnLst>
    <dgm:cxn modelId="{7FC5CB17-C629-49A6-A2CC-EF8D89D2AC7B}" type="presOf" srcId="{FC5BA4E8-DE73-4655-8FEA-52A3539FDA38}" destId="{7FF99036-C612-492F-9AAA-B27C2B8E0E19}" srcOrd="1" destOrd="0" presId="urn:microsoft.com/office/officeart/2005/8/layout/cycle8"/>
    <dgm:cxn modelId="{79071AE1-8E12-44B3-8FAB-D9074DA76573}" type="presOf" srcId="{FC5BA4E8-DE73-4655-8FEA-52A3539FDA38}" destId="{66F00699-6274-4BFC-87AB-592B3355DD06}" srcOrd="0" destOrd="0" presId="urn:microsoft.com/office/officeart/2005/8/layout/cycle8"/>
    <dgm:cxn modelId="{C4FE6874-519F-48A5-AD7B-947A5C47946D}" srcId="{BB2CB06A-1326-4E6E-840A-552B0F9386B0}" destId="{FC5BA4E8-DE73-4655-8FEA-52A3539FDA38}" srcOrd="2" destOrd="0" parTransId="{674F8F18-65AE-486E-AD41-9CB405F82E24}" sibTransId="{63F2BB5E-F2BC-4E56-918E-0B96FCE7A3DE}"/>
    <dgm:cxn modelId="{F2CAD4DC-BCD8-487B-A6A5-875E45C061CE}" type="presOf" srcId="{665B7F6D-7374-41A2-AEA0-D8DF05FBA088}" destId="{169E5C99-A05E-4288-9815-C9B40BB97B39}" srcOrd="1" destOrd="0" presId="urn:microsoft.com/office/officeart/2005/8/layout/cycle8"/>
    <dgm:cxn modelId="{012BB735-CABF-4EBF-8A08-1CD38417D27C}" type="presOf" srcId="{F2886884-A2A7-403E-802E-95FB4AB2718C}" destId="{51E127AC-0914-44ED-A78A-C36C364109D5}" srcOrd="1" destOrd="0" presId="urn:microsoft.com/office/officeart/2005/8/layout/cycle8"/>
    <dgm:cxn modelId="{9BEA0668-2BA5-4BCF-99DC-069E79C87FA5}" type="presOf" srcId="{784017BC-5D79-4F37-8F6D-DF367CE6E096}" destId="{95B65572-5BA6-4C57-A7CB-3888B65B5040}" srcOrd="1" destOrd="0" presId="urn:microsoft.com/office/officeart/2005/8/layout/cycle8"/>
    <dgm:cxn modelId="{C71CCF4A-DB6C-4E4E-BA1D-99325E8D5FD1}" type="presOf" srcId="{BB2CB06A-1326-4E6E-840A-552B0F9386B0}" destId="{9853F056-8237-4AC5-B04B-81F8B8541D6B}" srcOrd="0" destOrd="0" presId="urn:microsoft.com/office/officeart/2005/8/layout/cycle8"/>
    <dgm:cxn modelId="{4370503B-74BE-4D0D-956D-BD7C4ADE6AA8}" srcId="{BB2CB06A-1326-4E6E-840A-552B0F9386B0}" destId="{665B7F6D-7374-41A2-AEA0-D8DF05FBA088}" srcOrd="3" destOrd="0" parTransId="{CF6186CA-1D7A-475E-BC60-E8965CA6D6EA}" sibTransId="{190F40D6-8B3F-47AA-83E3-730B2D810474}"/>
    <dgm:cxn modelId="{3EB3BEB1-F3C5-4E87-856C-D1C4857765D7}" type="presOf" srcId="{665B7F6D-7374-41A2-AEA0-D8DF05FBA088}" destId="{D159EF70-8409-4D9F-9B39-986A49333CAE}" srcOrd="0" destOrd="0" presId="urn:microsoft.com/office/officeart/2005/8/layout/cycle8"/>
    <dgm:cxn modelId="{4D12D1BB-0C51-4A95-8D85-47D624F3E859}" srcId="{BB2CB06A-1326-4E6E-840A-552B0F9386B0}" destId="{F2886884-A2A7-403E-802E-95FB4AB2718C}" srcOrd="0" destOrd="0" parTransId="{6B8B31E6-733A-437C-91E0-CBA10E01A55A}" sibTransId="{E267B489-C7B6-45FD-8D25-85267974A279}"/>
    <dgm:cxn modelId="{E2C593A4-377A-46BD-82BC-7F4F39DD114B}" srcId="{BB2CB06A-1326-4E6E-840A-552B0F9386B0}" destId="{784017BC-5D79-4F37-8F6D-DF367CE6E096}" srcOrd="5" destOrd="0" parTransId="{094F5235-89C5-4C0A-921F-962A68622D09}" sibTransId="{780A6AC6-2B70-4BD2-8784-0EC1538670D7}"/>
    <dgm:cxn modelId="{2E76F1A4-3970-4A48-9CC9-5A8D7B4D330C}" srcId="{BB2CB06A-1326-4E6E-840A-552B0F9386B0}" destId="{1583ADC6-E527-44CF-9821-6A26ECA74A4D}" srcOrd="1" destOrd="0" parTransId="{5DD5A03A-808B-4D67-8282-B37A20FE2480}" sibTransId="{1A5288C5-EFF3-4608-88AD-46EC776C740B}"/>
    <dgm:cxn modelId="{2AFBFDDD-2E1E-4750-9E05-C360D45F66AD}" srcId="{BB2CB06A-1326-4E6E-840A-552B0F9386B0}" destId="{028BE860-BA9A-4F25-A350-8A5E8987364C}" srcOrd="4" destOrd="0" parTransId="{4B12B67A-FC86-47D9-901E-9665DB379B63}" sibTransId="{6B4D0468-4111-40C4-87A5-9EA24C1E98C7}"/>
    <dgm:cxn modelId="{7EF39E60-9DD6-41F9-867B-FC3C15D385C9}" type="presOf" srcId="{F2886884-A2A7-403E-802E-95FB4AB2718C}" destId="{7FC01BB5-C2AF-46AC-97E9-C527FF6A6C8C}" srcOrd="0" destOrd="0" presId="urn:microsoft.com/office/officeart/2005/8/layout/cycle8"/>
    <dgm:cxn modelId="{D06B5219-7611-4235-9372-EFEFCEB90BD7}" type="presOf" srcId="{028BE860-BA9A-4F25-A350-8A5E8987364C}" destId="{24DE3C66-1B7F-4072-A607-E5EC8690D969}" srcOrd="1" destOrd="0" presId="urn:microsoft.com/office/officeart/2005/8/layout/cycle8"/>
    <dgm:cxn modelId="{B3CC393D-3ED3-4CA7-A36D-B94940FB71A6}" type="presOf" srcId="{1583ADC6-E527-44CF-9821-6A26ECA74A4D}" destId="{3C07D83E-25B9-481C-ABAD-DA91A6A95007}" srcOrd="0" destOrd="0" presId="urn:microsoft.com/office/officeart/2005/8/layout/cycle8"/>
    <dgm:cxn modelId="{57412E04-5592-4C79-B3CD-2FEB0AB9CF40}" type="presOf" srcId="{028BE860-BA9A-4F25-A350-8A5E8987364C}" destId="{5992F871-50F6-4E6C-9C48-ACB96E9F0748}" srcOrd="0" destOrd="0" presId="urn:microsoft.com/office/officeart/2005/8/layout/cycle8"/>
    <dgm:cxn modelId="{F22F1024-B9CD-4543-A95D-6F2AC99FB078}" type="presOf" srcId="{784017BC-5D79-4F37-8F6D-DF367CE6E096}" destId="{86B53AC4-E3DF-4E69-8299-D27C95318766}" srcOrd="0" destOrd="0" presId="urn:microsoft.com/office/officeart/2005/8/layout/cycle8"/>
    <dgm:cxn modelId="{2D71E97A-6266-4A3A-B277-42DFE48832BC}" type="presOf" srcId="{1583ADC6-E527-44CF-9821-6A26ECA74A4D}" destId="{56DC57FA-E70E-4C5B-8787-D7832225C557}" srcOrd="1" destOrd="0" presId="urn:microsoft.com/office/officeart/2005/8/layout/cycle8"/>
    <dgm:cxn modelId="{2B4F372A-262D-498F-A54C-46D8003D1B8C}" type="presParOf" srcId="{9853F056-8237-4AC5-B04B-81F8B8541D6B}" destId="{7FC01BB5-C2AF-46AC-97E9-C527FF6A6C8C}" srcOrd="0" destOrd="0" presId="urn:microsoft.com/office/officeart/2005/8/layout/cycle8"/>
    <dgm:cxn modelId="{C35D1124-9264-48B4-BEDC-449E4E234E75}" type="presParOf" srcId="{9853F056-8237-4AC5-B04B-81F8B8541D6B}" destId="{05684BCD-5BCE-4EC6-BE4E-7B447F0C076A}" srcOrd="1" destOrd="0" presId="urn:microsoft.com/office/officeart/2005/8/layout/cycle8"/>
    <dgm:cxn modelId="{74F73B92-7C59-4734-887A-C076230AF76C}" type="presParOf" srcId="{9853F056-8237-4AC5-B04B-81F8B8541D6B}" destId="{C8937EC4-B4E4-4A10-AA76-975BCAE241FD}" srcOrd="2" destOrd="0" presId="urn:microsoft.com/office/officeart/2005/8/layout/cycle8"/>
    <dgm:cxn modelId="{D4ACCACC-755B-44E9-BF65-E503A7A5C5A6}" type="presParOf" srcId="{9853F056-8237-4AC5-B04B-81F8B8541D6B}" destId="{51E127AC-0914-44ED-A78A-C36C364109D5}" srcOrd="3" destOrd="0" presId="urn:microsoft.com/office/officeart/2005/8/layout/cycle8"/>
    <dgm:cxn modelId="{863C709E-2D19-4C90-833D-B26A3D0F6535}" type="presParOf" srcId="{9853F056-8237-4AC5-B04B-81F8B8541D6B}" destId="{3C07D83E-25B9-481C-ABAD-DA91A6A95007}" srcOrd="4" destOrd="0" presId="urn:microsoft.com/office/officeart/2005/8/layout/cycle8"/>
    <dgm:cxn modelId="{4F433E10-F1AB-452E-82ED-F3667F7775DD}" type="presParOf" srcId="{9853F056-8237-4AC5-B04B-81F8B8541D6B}" destId="{B60F1E25-32A6-470A-9C17-5CA2078BA41A}" srcOrd="5" destOrd="0" presId="urn:microsoft.com/office/officeart/2005/8/layout/cycle8"/>
    <dgm:cxn modelId="{B8C6A7C0-AF16-4E7A-ACEC-7789E54FD674}" type="presParOf" srcId="{9853F056-8237-4AC5-B04B-81F8B8541D6B}" destId="{4545FB81-7412-4665-AF0B-19B99D047E4D}" srcOrd="6" destOrd="0" presId="urn:microsoft.com/office/officeart/2005/8/layout/cycle8"/>
    <dgm:cxn modelId="{BCA17E9D-C7A1-490A-AF24-C213BE78078A}" type="presParOf" srcId="{9853F056-8237-4AC5-B04B-81F8B8541D6B}" destId="{56DC57FA-E70E-4C5B-8787-D7832225C557}" srcOrd="7" destOrd="0" presId="urn:microsoft.com/office/officeart/2005/8/layout/cycle8"/>
    <dgm:cxn modelId="{9806E35D-B921-4A25-A4B8-C4B2C0F5D459}" type="presParOf" srcId="{9853F056-8237-4AC5-B04B-81F8B8541D6B}" destId="{66F00699-6274-4BFC-87AB-592B3355DD06}" srcOrd="8" destOrd="0" presId="urn:microsoft.com/office/officeart/2005/8/layout/cycle8"/>
    <dgm:cxn modelId="{6CEEE5AE-5670-4922-A4D8-583115EB13C4}" type="presParOf" srcId="{9853F056-8237-4AC5-B04B-81F8B8541D6B}" destId="{258F3D92-862B-4D9C-9967-A789DDDCEEFE}" srcOrd="9" destOrd="0" presId="urn:microsoft.com/office/officeart/2005/8/layout/cycle8"/>
    <dgm:cxn modelId="{616AB4BC-0230-412D-9912-24A2EF99719B}" type="presParOf" srcId="{9853F056-8237-4AC5-B04B-81F8B8541D6B}" destId="{7CFEDBE0-D094-40F0-AD83-78D38BAB2895}" srcOrd="10" destOrd="0" presId="urn:microsoft.com/office/officeart/2005/8/layout/cycle8"/>
    <dgm:cxn modelId="{74ACE4D1-D9DC-45D5-9559-D170B289A97C}" type="presParOf" srcId="{9853F056-8237-4AC5-B04B-81F8B8541D6B}" destId="{7FF99036-C612-492F-9AAA-B27C2B8E0E19}" srcOrd="11" destOrd="0" presId="urn:microsoft.com/office/officeart/2005/8/layout/cycle8"/>
    <dgm:cxn modelId="{5F08BDA0-65C4-4F0B-87BD-FC53B82EFD7D}" type="presParOf" srcId="{9853F056-8237-4AC5-B04B-81F8B8541D6B}" destId="{D159EF70-8409-4D9F-9B39-986A49333CAE}" srcOrd="12" destOrd="0" presId="urn:microsoft.com/office/officeart/2005/8/layout/cycle8"/>
    <dgm:cxn modelId="{FFF41384-2151-45E6-BD9A-6BFFF134886C}" type="presParOf" srcId="{9853F056-8237-4AC5-B04B-81F8B8541D6B}" destId="{DC110704-F31C-4649-9B28-77C338F3BDCA}" srcOrd="13" destOrd="0" presId="urn:microsoft.com/office/officeart/2005/8/layout/cycle8"/>
    <dgm:cxn modelId="{D02939B6-98A8-4A63-B31A-555B03AF878D}" type="presParOf" srcId="{9853F056-8237-4AC5-B04B-81F8B8541D6B}" destId="{0BDE5456-343E-4DA6-8F3D-B2B72A05A648}" srcOrd="14" destOrd="0" presId="urn:microsoft.com/office/officeart/2005/8/layout/cycle8"/>
    <dgm:cxn modelId="{118769B9-9F64-41E0-8879-20DA6AB4C0BE}" type="presParOf" srcId="{9853F056-8237-4AC5-B04B-81F8B8541D6B}" destId="{169E5C99-A05E-4288-9815-C9B40BB97B39}" srcOrd="15" destOrd="0" presId="urn:microsoft.com/office/officeart/2005/8/layout/cycle8"/>
    <dgm:cxn modelId="{14FD7B76-054D-430A-A326-29CC09532278}" type="presParOf" srcId="{9853F056-8237-4AC5-B04B-81F8B8541D6B}" destId="{5992F871-50F6-4E6C-9C48-ACB96E9F0748}" srcOrd="16" destOrd="0" presId="urn:microsoft.com/office/officeart/2005/8/layout/cycle8"/>
    <dgm:cxn modelId="{4DAA37DA-467B-46B0-B3C9-25637E6211CB}" type="presParOf" srcId="{9853F056-8237-4AC5-B04B-81F8B8541D6B}" destId="{4682B8EA-0A5F-46BD-81F8-53703D8B9525}" srcOrd="17" destOrd="0" presId="urn:microsoft.com/office/officeart/2005/8/layout/cycle8"/>
    <dgm:cxn modelId="{012279D8-E2AB-481C-A359-B8944C2E18C5}" type="presParOf" srcId="{9853F056-8237-4AC5-B04B-81F8B8541D6B}" destId="{9532BF08-A5AC-4DD0-818C-7EBE04C09876}" srcOrd="18" destOrd="0" presId="urn:microsoft.com/office/officeart/2005/8/layout/cycle8"/>
    <dgm:cxn modelId="{10C7C1E9-87DD-43E2-A8E8-AEE306BA449B}" type="presParOf" srcId="{9853F056-8237-4AC5-B04B-81F8B8541D6B}" destId="{24DE3C66-1B7F-4072-A607-E5EC8690D969}" srcOrd="19" destOrd="0" presId="urn:microsoft.com/office/officeart/2005/8/layout/cycle8"/>
    <dgm:cxn modelId="{5AE99CEF-BFD7-43F3-8146-298D2426E824}" type="presParOf" srcId="{9853F056-8237-4AC5-B04B-81F8B8541D6B}" destId="{86B53AC4-E3DF-4E69-8299-D27C95318766}" srcOrd="20" destOrd="0" presId="urn:microsoft.com/office/officeart/2005/8/layout/cycle8"/>
    <dgm:cxn modelId="{6E102845-229F-4412-9E44-BEA8AE7C2D2E}" type="presParOf" srcId="{9853F056-8237-4AC5-B04B-81F8B8541D6B}" destId="{67BF8E55-4438-4AD4-80F4-2F3D354FAC12}" srcOrd="21" destOrd="0" presId="urn:microsoft.com/office/officeart/2005/8/layout/cycle8"/>
    <dgm:cxn modelId="{B521565D-FDD2-40BD-951E-01CDF1012DFC}" type="presParOf" srcId="{9853F056-8237-4AC5-B04B-81F8B8541D6B}" destId="{9D6ED0AC-4F28-4C21-8D69-BDA0774DF2F0}" srcOrd="22" destOrd="0" presId="urn:microsoft.com/office/officeart/2005/8/layout/cycle8"/>
    <dgm:cxn modelId="{F59CB89C-8A9F-4985-BA60-E0AEC28A3A93}" type="presParOf" srcId="{9853F056-8237-4AC5-B04B-81F8B8541D6B}" destId="{95B65572-5BA6-4C57-A7CB-3888B65B5040}" srcOrd="23" destOrd="0" presId="urn:microsoft.com/office/officeart/2005/8/layout/cycle8"/>
    <dgm:cxn modelId="{BDA89E4D-3D62-427A-B035-FB185A894B41}" type="presParOf" srcId="{9853F056-8237-4AC5-B04B-81F8B8541D6B}" destId="{35879E60-1E0B-415C-A2F5-8A409D18C07F}" srcOrd="24" destOrd="0" presId="urn:microsoft.com/office/officeart/2005/8/layout/cycle8"/>
    <dgm:cxn modelId="{F3540FDE-6274-47CE-98F0-E8F06E1A195E}" type="presParOf" srcId="{9853F056-8237-4AC5-B04B-81F8B8541D6B}" destId="{A96A0345-A403-46DC-A295-65E6F6EE74B9}" srcOrd="25" destOrd="0" presId="urn:microsoft.com/office/officeart/2005/8/layout/cycle8"/>
    <dgm:cxn modelId="{4D5835FF-A564-48DE-B5F5-BBF3102881AD}" type="presParOf" srcId="{9853F056-8237-4AC5-B04B-81F8B8541D6B}" destId="{1710CC97-52EF-46BF-A2FA-68668FF3644C}" srcOrd="26" destOrd="0" presId="urn:microsoft.com/office/officeart/2005/8/layout/cycle8"/>
    <dgm:cxn modelId="{A76268D3-C246-4122-8EE6-0D0BA473F44B}" type="presParOf" srcId="{9853F056-8237-4AC5-B04B-81F8B8541D6B}" destId="{36E1A673-8D58-4992-B5C1-ECBA2E24A5BB}" srcOrd="27" destOrd="0" presId="urn:microsoft.com/office/officeart/2005/8/layout/cycle8"/>
    <dgm:cxn modelId="{ACB2EAA1-9523-4DD3-954A-EA079A441569}" type="presParOf" srcId="{9853F056-8237-4AC5-B04B-81F8B8541D6B}" destId="{021F2C91-D4B4-4787-AF57-3BAC901AE8AE}" srcOrd="28" destOrd="0" presId="urn:microsoft.com/office/officeart/2005/8/layout/cycle8"/>
    <dgm:cxn modelId="{4BFD746C-254F-4941-8721-A617066F9E16}" type="presParOf" srcId="{9853F056-8237-4AC5-B04B-81F8B8541D6B}" destId="{0A169499-C386-4B60-9686-73DB0B4CE6CF}" srcOrd="29" destOrd="0" presId="urn:microsoft.com/office/officeart/2005/8/layout/cycle8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43DD2A9-1530-4FAD-A79B-266F90E6B15A}">
      <dsp:nvSpPr>
        <dsp:cNvPr id="0" name=""/>
        <dsp:cNvSpPr/>
      </dsp:nvSpPr>
      <dsp:spPr>
        <a:xfrm>
          <a:off x="7343133" y="3716727"/>
          <a:ext cx="91440" cy="260633"/>
        </a:xfrm>
        <a:custGeom>
          <a:avLst/>
          <a:gdLst/>
          <a:ahLst/>
          <a:cxnLst/>
          <a:rect l="0" t="0" r="0" b="0"/>
          <a:pathLst>
            <a:path>
              <a:moveTo>
                <a:pt x="49465" y="0"/>
              </a:moveTo>
              <a:lnTo>
                <a:pt x="49465" y="177614"/>
              </a:lnTo>
              <a:lnTo>
                <a:pt x="45720" y="177614"/>
              </a:lnTo>
              <a:lnTo>
                <a:pt x="45720" y="260633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C074257-7034-40E1-8A41-63EE868F0CCF}">
      <dsp:nvSpPr>
        <dsp:cNvPr id="0" name=""/>
        <dsp:cNvSpPr/>
      </dsp:nvSpPr>
      <dsp:spPr>
        <a:xfrm>
          <a:off x="7343133" y="2798074"/>
          <a:ext cx="91440" cy="26063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77614"/>
              </a:lnTo>
              <a:lnTo>
                <a:pt x="49465" y="177614"/>
              </a:lnTo>
              <a:lnTo>
                <a:pt x="49465" y="260633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5A2C05-E498-46F0-9A34-2E810C9D8A50}">
      <dsp:nvSpPr>
        <dsp:cNvPr id="0" name=""/>
        <dsp:cNvSpPr/>
      </dsp:nvSpPr>
      <dsp:spPr>
        <a:xfrm>
          <a:off x="4229266" y="1414696"/>
          <a:ext cx="3159586" cy="32327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0256"/>
              </a:lnTo>
              <a:lnTo>
                <a:pt x="3159586" y="240256"/>
              </a:lnTo>
              <a:lnTo>
                <a:pt x="3159586" y="323276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0BEF7BF-2476-4DA9-A1E5-57A30BDF7520}">
      <dsp:nvSpPr>
        <dsp:cNvPr id="0" name=""/>
        <dsp:cNvSpPr/>
      </dsp:nvSpPr>
      <dsp:spPr>
        <a:xfrm>
          <a:off x="5981686" y="3149707"/>
          <a:ext cx="91440" cy="168126"/>
        </a:xfrm>
        <a:custGeom>
          <a:avLst/>
          <a:gdLst/>
          <a:ahLst/>
          <a:cxnLst/>
          <a:rect l="0" t="0" r="0" b="0"/>
          <a:pathLst>
            <a:path>
              <a:moveTo>
                <a:pt x="75257" y="0"/>
              </a:moveTo>
              <a:lnTo>
                <a:pt x="75257" y="85107"/>
              </a:lnTo>
              <a:lnTo>
                <a:pt x="45720" y="85107"/>
              </a:lnTo>
              <a:lnTo>
                <a:pt x="45720" y="168126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D304CBC-095F-4019-8670-7AACACE420DE}">
      <dsp:nvSpPr>
        <dsp:cNvPr id="0" name=""/>
        <dsp:cNvSpPr/>
      </dsp:nvSpPr>
      <dsp:spPr>
        <a:xfrm>
          <a:off x="6008894" y="2524884"/>
          <a:ext cx="91440" cy="15179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8775"/>
              </a:lnTo>
              <a:lnTo>
                <a:pt x="48050" y="68775"/>
              </a:lnTo>
              <a:lnTo>
                <a:pt x="48050" y="151794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5B0F2D3-B86D-45FD-BCF5-09D1F44B4C2A}">
      <dsp:nvSpPr>
        <dsp:cNvPr id="0" name=""/>
        <dsp:cNvSpPr/>
      </dsp:nvSpPr>
      <dsp:spPr>
        <a:xfrm>
          <a:off x="4229266" y="1414696"/>
          <a:ext cx="1825347" cy="32327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0256"/>
              </a:lnTo>
              <a:lnTo>
                <a:pt x="1825347" y="240256"/>
              </a:lnTo>
              <a:lnTo>
                <a:pt x="1825347" y="323276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FCFA1A7-5800-4B6C-BDF7-936CCE2B664D}">
      <dsp:nvSpPr>
        <dsp:cNvPr id="0" name=""/>
        <dsp:cNvSpPr/>
      </dsp:nvSpPr>
      <dsp:spPr>
        <a:xfrm>
          <a:off x="4599341" y="3007404"/>
          <a:ext cx="91440" cy="268293"/>
        </a:xfrm>
        <a:custGeom>
          <a:avLst/>
          <a:gdLst/>
          <a:ahLst/>
          <a:cxnLst/>
          <a:rect l="0" t="0" r="0" b="0"/>
          <a:pathLst>
            <a:path>
              <a:moveTo>
                <a:pt x="67487" y="0"/>
              </a:moveTo>
              <a:lnTo>
                <a:pt x="67487" y="185273"/>
              </a:lnTo>
              <a:lnTo>
                <a:pt x="45720" y="185273"/>
              </a:lnTo>
              <a:lnTo>
                <a:pt x="45720" y="268293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552BDA1-82BA-4F8B-A29C-EFA33A3CDDC8}">
      <dsp:nvSpPr>
        <dsp:cNvPr id="0" name=""/>
        <dsp:cNvSpPr/>
      </dsp:nvSpPr>
      <dsp:spPr>
        <a:xfrm>
          <a:off x="4229266" y="1414696"/>
          <a:ext cx="437562" cy="32327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0256"/>
              </a:lnTo>
              <a:lnTo>
                <a:pt x="437562" y="240256"/>
              </a:lnTo>
              <a:lnTo>
                <a:pt x="437562" y="323276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3F3FD76-A671-4C82-AF4D-99775B38583C}">
      <dsp:nvSpPr>
        <dsp:cNvPr id="0" name=""/>
        <dsp:cNvSpPr/>
      </dsp:nvSpPr>
      <dsp:spPr>
        <a:xfrm>
          <a:off x="3358641" y="1414696"/>
          <a:ext cx="870625" cy="323276"/>
        </a:xfrm>
        <a:custGeom>
          <a:avLst/>
          <a:gdLst/>
          <a:ahLst/>
          <a:cxnLst/>
          <a:rect l="0" t="0" r="0" b="0"/>
          <a:pathLst>
            <a:path>
              <a:moveTo>
                <a:pt x="870625" y="0"/>
              </a:moveTo>
              <a:lnTo>
                <a:pt x="870625" y="240256"/>
              </a:lnTo>
              <a:lnTo>
                <a:pt x="0" y="240256"/>
              </a:lnTo>
              <a:lnTo>
                <a:pt x="0" y="323276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597074-3B85-472C-AE5B-60F6409FBEDF}">
      <dsp:nvSpPr>
        <dsp:cNvPr id="0" name=""/>
        <dsp:cNvSpPr/>
      </dsp:nvSpPr>
      <dsp:spPr>
        <a:xfrm>
          <a:off x="1837480" y="2788087"/>
          <a:ext cx="1371542" cy="14027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7257"/>
              </a:lnTo>
              <a:lnTo>
                <a:pt x="1371542" y="57257"/>
              </a:lnTo>
              <a:lnTo>
                <a:pt x="1371542" y="140276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77917E-D94C-4721-8D3A-C3A2E46BA109}">
      <dsp:nvSpPr>
        <dsp:cNvPr id="0" name=""/>
        <dsp:cNvSpPr/>
      </dsp:nvSpPr>
      <dsp:spPr>
        <a:xfrm>
          <a:off x="1727653" y="2788087"/>
          <a:ext cx="91440" cy="202509"/>
        </a:xfrm>
        <a:custGeom>
          <a:avLst/>
          <a:gdLst/>
          <a:ahLst/>
          <a:cxnLst/>
          <a:rect l="0" t="0" r="0" b="0"/>
          <a:pathLst>
            <a:path>
              <a:moveTo>
                <a:pt x="109826" y="0"/>
              </a:moveTo>
              <a:lnTo>
                <a:pt x="109826" y="119490"/>
              </a:lnTo>
              <a:lnTo>
                <a:pt x="45720" y="119490"/>
              </a:lnTo>
              <a:lnTo>
                <a:pt x="45720" y="202509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97DD45-6DE8-4ABA-A992-26EAC9FEF62D}">
      <dsp:nvSpPr>
        <dsp:cNvPr id="0" name=""/>
        <dsp:cNvSpPr/>
      </dsp:nvSpPr>
      <dsp:spPr>
        <a:xfrm>
          <a:off x="498885" y="2788087"/>
          <a:ext cx="1338594" cy="197291"/>
        </a:xfrm>
        <a:custGeom>
          <a:avLst/>
          <a:gdLst/>
          <a:ahLst/>
          <a:cxnLst/>
          <a:rect l="0" t="0" r="0" b="0"/>
          <a:pathLst>
            <a:path>
              <a:moveTo>
                <a:pt x="1338594" y="0"/>
              </a:moveTo>
              <a:lnTo>
                <a:pt x="1338594" y="114271"/>
              </a:lnTo>
              <a:lnTo>
                <a:pt x="0" y="114271"/>
              </a:lnTo>
              <a:lnTo>
                <a:pt x="0" y="197291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22557D-C4C8-494A-9A5C-EADFC237F30E}">
      <dsp:nvSpPr>
        <dsp:cNvPr id="0" name=""/>
        <dsp:cNvSpPr/>
      </dsp:nvSpPr>
      <dsp:spPr>
        <a:xfrm>
          <a:off x="1837480" y="1414696"/>
          <a:ext cx="2391786" cy="339642"/>
        </a:xfrm>
        <a:custGeom>
          <a:avLst/>
          <a:gdLst/>
          <a:ahLst/>
          <a:cxnLst/>
          <a:rect l="0" t="0" r="0" b="0"/>
          <a:pathLst>
            <a:path>
              <a:moveTo>
                <a:pt x="2391786" y="0"/>
              </a:moveTo>
              <a:lnTo>
                <a:pt x="2391786" y="256623"/>
              </a:lnTo>
              <a:lnTo>
                <a:pt x="0" y="256623"/>
              </a:lnTo>
              <a:lnTo>
                <a:pt x="0" y="339642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33892B-C10C-41FB-B660-8315732E8470}">
      <dsp:nvSpPr>
        <dsp:cNvPr id="0" name=""/>
        <dsp:cNvSpPr/>
      </dsp:nvSpPr>
      <dsp:spPr>
        <a:xfrm>
          <a:off x="1619544" y="313622"/>
          <a:ext cx="5219445" cy="110107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DD2B0A-3B51-4632-903D-337ED527002A}">
      <dsp:nvSpPr>
        <dsp:cNvPr id="0" name=""/>
        <dsp:cNvSpPr/>
      </dsp:nvSpPr>
      <dsp:spPr>
        <a:xfrm>
          <a:off x="1719117" y="408217"/>
          <a:ext cx="5219445" cy="110107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>
              <a:latin typeface="Cambria" pitchFamily="18" charset="0"/>
            </a:rPr>
            <a:t>Земельный фонд с. Гайдар </a:t>
          </a:r>
          <a:endParaRPr lang="ru-RU" sz="2400" b="1" kern="1200" dirty="0" smtClean="0">
            <a:latin typeface="Cambria" pitchFamily="18" charset="0"/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Cambria" pitchFamily="18" charset="0"/>
            </a:rPr>
            <a:t> </a:t>
          </a:r>
          <a:r>
            <a:rPr lang="ru-RU" sz="2400" b="1" i="1" kern="1200" dirty="0">
              <a:latin typeface="Cambria" pitchFamily="18" charset="0"/>
            </a:rPr>
            <a:t>4 079,47 га</a:t>
          </a:r>
        </a:p>
      </dsp:txBody>
      <dsp:txXfrm>
        <a:off x="1719117" y="408217"/>
        <a:ext cx="5219445" cy="1101074"/>
      </dsp:txXfrm>
    </dsp:sp>
    <dsp:sp modelId="{7D306368-7F3E-438A-9520-F7CECC5AE6AA}">
      <dsp:nvSpPr>
        <dsp:cNvPr id="0" name=""/>
        <dsp:cNvSpPr/>
      </dsp:nvSpPr>
      <dsp:spPr>
        <a:xfrm>
          <a:off x="1010555" y="1754339"/>
          <a:ext cx="1653849" cy="103374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345F5BC-3B5A-459C-B477-683861CF4F31}">
      <dsp:nvSpPr>
        <dsp:cNvPr id="0" name=""/>
        <dsp:cNvSpPr/>
      </dsp:nvSpPr>
      <dsp:spPr>
        <a:xfrm>
          <a:off x="1110129" y="1848934"/>
          <a:ext cx="1653849" cy="103374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latin typeface="+mj-lt"/>
            </a:rPr>
            <a:t>Земли частной собственности  3 462,28га                2249 обл.земель</a:t>
          </a:r>
        </a:p>
      </dsp:txBody>
      <dsp:txXfrm>
        <a:off x="1110129" y="1848934"/>
        <a:ext cx="1653849" cy="1033748"/>
      </dsp:txXfrm>
    </dsp:sp>
    <dsp:sp modelId="{4CCD45AD-1F25-40FB-BD12-E31CA2F31BA9}">
      <dsp:nvSpPr>
        <dsp:cNvPr id="0" name=""/>
        <dsp:cNvSpPr/>
      </dsp:nvSpPr>
      <dsp:spPr>
        <a:xfrm>
          <a:off x="-38301" y="2985379"/>
          <a:ext cx="1074372" cy="66300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D1B7B3-AC62-4B3E-A4E8-BCABAA42925B}">
      <dsp:nvSpPr>
        <dsp:cNvPr id="0" name=""/>
        <dsp:cNvSpPr/>
      </dsp:nvSpPr>
      <dsp:spPr>
        <a:xfrm>
          <a:off x="61272" y="3079973"/>
          <a:ext cx="1074372" cy="66300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latin typeface="+mj-lt"/>
            </a:rPr>
            <a:t>Индивид    </a:t>
          </a:r>
          <a:r>
            <a:rPr lang="ru-RU" sz="1600" b="1" kern="1200" dirty="0" smtClean="0">
              <a:latin typeface="+mj-lt"/>
            </a:rPr>
            <a:t>660,18 </a:t>
          </a:r>
          <a:r>
            <a:rPr lang="ru-RU" sz="1600" b="1" kern="1200" dirty="0">
              <a:latin typeface="+mj-lt"/>
            </a:rPr>
            <a:t>га</a:t>
          </a:r>
        </a:p>
      </dsp:txBody>
      <dsp:txXfrm>
        <a:off x="61272" y="3079973"/>
        <a:ext cx="1074372" cy="663009"/>
      </dsp:txXfrm>
    </dsp:sp>
    <dsp:sp modelId="{72C88577-649B-4A49-B6D4-7725FEA47B68}">
      <dsp:nvSpPr>
        <dsp:cNvPr id="0" name=""/>
        <dsp:cNvSpPr/>
      </dsp:nvSpPr>
      <dsp:spPr>
        <a:xfrm>
          <a:off x="1204785" y="2990597"/>
          <a:ext cx="1137175" cy="152929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4C12076-FA8C-4E28-B476-9A1DED88F71B}">
      <dsp:nvSpPr>
        <dsp:cNvPr id="0" name=""/>
        <dsp:cNvSpPr/>
      </dsp:nvSpPr>
      <dsp:spPr>
        <a:xfrm>
          <a:off x="1304358" y="3085192"/>
          <a:ext cx="1137175" cy="15292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latin typeface="+mj-lt"/>
            </a:rPr>
            <a:t>5 обществ с </a:t>
          </a:r>
          <a:r>
            <a:rPr lang="ru-RU" sz="1600" b="1" kern="1200" dirty="0" err="1">
              <a:latin typeface="+mj-lt"/>
            </a:rPr>
            <a:t>огран</a:t>
          </a:r>
          <a:r>
            <a:rPr lang="ru-RU" sz="1600" b="1" kern="1200" dirty="0">
              <a:latin typeface="+mj-lt"/>
            </a:rPr>
            <a:t> </a:t>
          </a:r>
          <a:r>
            <a:rPr lang="ru-RU" sz="1600" b="1" kern="1200" dirty="0" err="1">
              <a:latin typeface="+mj-lt"/>
            </a:rPr>
            <a:t>ответств</a:t>
          </a:r>
          <a:r>
            <a:rPr lang="ru-RU" sz="1600" b="1" kern="1200" dirty="0">
              <a:latin typeface="+mj-lt"/>
            </a:rPr>
            <a:t>.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+mj-lt"/>
            </a:rPr>
            <a:t>2039,70 </a:t>
          </a:r>
          <a:r>
            <a:rPr lang="ru-RU" sz="1600" b="1" kern="1200" dirty="0">
              <a:latin typeface="+mj-lt"/>
            </a:rPr>
            <a:t>га</a:t>
          </a:r>
        </a:p>
      </dsp:txBody>
      <dsp:txXfrm>
        <a:off x="1304358" y="3085192"/>
        <a:ext cx="1137175" cy="1529299"/>
      </dsp:txXfrm>
    </dsp:sp>
    <dsp:sp modelId="{BCDF6CF9-A38D-45C7-93F7-5BC167328C6C}">
      <dsp:nvSpPr>
        <dsp:cNvPr id="0" name=""/>
        <dsp:cNvSpPr/>
      </dsp:nvSpPr>
      <dsp:spPr>
        <a:xfrm>
          <a:off x="2680353" y="2928364"/>
          <a:ext cx="1057336" cy="1265783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1924C8-1552-4F94-9960-07FE9A9A1EE3}">
      <dsp:nvSpPr>
        <dsp:cNvPr id="0" name=""/>
        <dsp:cNvSpPr/>
      </dsp:nvSpPr>
      <dsp:spPr>
        <a:xfrm>
          <a:off x="2779927" y="3022959"/>
          <a:ext cx="1057336" cy="126578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latin typeface="+mj-lt"/>
            </a:rPr>
            <a:t>87 Крестьянских  хозяйств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+mj-lt"/>
            </a:rPr>
            <a:t>765,47 </a:t>
          </a:r>
          <a:r>
            <a:rPr lang="ru-RU" sz="1600" b="1" kern="1200" dirty="0">
              <a:latin typeface="+mj-lt"/>
            </a:rPr>
            <a:t>га</a:t>
          </a:r>
        </a:p>
      </dsp:txBody>
      <dsp:txXfrm>
        <a:off x="2779927" y="3022959"/>
        <a:ext cx="1057336" cy="1265783"/>
      </dsp:txXfrm>
    </dsp:sp>
    <dsp:sp modelId="{75ED2287-08FC-4ABC-838B-57906F144477}">
      <dsp:nvSpPr>
        <dsp:cNvPr id="0" name=""/>
        <dsp:cNvSpPr/>
      </dsp:nvSpPr>
      <dsp:spPr>
        <a:xfrm>
          <a:off x="2863999" y="1737973"/>
          <a:ext cx="989282" cy="110768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DEE7B7-88BE-4199-B163-C96995F73065}">
      <dsp:nvSpPr>
        <dsp:cNvPr id="0" name=""/>
        <dsp:cNvSpPr/>
      </dsp:nvSpPr>
      <dsp:spPr>
        <a:xfrm>
          <a:off x="2963573" y="1832567"/>
          <a:ext cx="989282" cy="110768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latin typeface="+mj-lt"/>
            </a:rPr>
            <a:t>Земли резервного фонда </a:t>
          </a:r>
          <a:r>
            <a:rPr lang="ru-RU" sz="1600" b="1" kern="1200" dirty="0" smtClean="0">
              <a:latin typeface="+mj-lt"/>
            </a:rPr>
            <a:t>226,75 </a:t>
          </a:r>
          <a:r>
            <a:rPr lang="ru-RU" sz="1600" b="1" kern="1200" dirty="0">
              <a:latin typeface="+mj-lt"/>
            </a:rPr>
            <a:t>га </a:t>
          </a:r>
        </a:p>
      </dsp:txBody>
      <dsp:txXfrm>
        <a:off x="2963573" y="1832567"/>
        <a:ext cx="989282" cy="1107686"/>
      </dsp:txXfrm>
    </dsp:sp>
    <dsp:sp modelId="{C4A91496-9DCC-4F89-80D4-B8D285A35157}">
      <dsp:nvSpPr>
        <dsp:cNvPr id="0" name=""/>
        <dsp:cNvSpPr/>
      </dsp:nvSpPr>
      <dsp:spPr>
        <a:xfrm>
          <a:off x="4052429" y="1737973"/>
          <a:ext cx="1228799" cy="126943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3F4AABD-3E57-4002-8D8E-DCCB2A0AA1E0}">
      <dsp:nvSpPr>
        <dsp:cNvPr id="0" name=""/>
        <dsp:cNvSpPr/>
      </dsp:nvSpPr>
      <dsp:spPr>
        <a:xfrm>
          <a:off x="4152002" y="1832567"/>
          <a:ext cx="1228799" cy="126943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latin typeface="+mj-lt"/>
            </a:rPr>
            <a:t>Земли публичной собственности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latin typeface="+mj-lt"/>
            </a:rPr>
            <a:t>617,19га</a:t>
          </a:r>
        </a:p>
      </dsp:txBody>
      <dsp:txXfrm>
        <a:off x="4152002" y="1832567"/>
        <a:ext cx="1228799" cy="1269431"/>
      </dsp:txXfrm>
    </dsp:sp>
    <dsp:sp modelId="{EB37C074-07BA-4A17-9839-F560F32925B8}">
      <dsp:nvSpPr>
        <dsp:cNvPr id="0" name=""/>
        <dsp:cNvSpPr/>
      </dsp:nvSpPr>
      <dsp:spPr>
        <a:xfrm>
          <a:off x="4069801" y="3275697"/>
          <a:ext cx="1150519" cy="47367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6830EF-F120-4CFC-8E58-EE1ECDD74130}">
      <dsp:nvSpPr>
        <dsp:cNvPr id="0" name=""/>
        <dsp:cNvSpPr/>
      </dsp:nvSpPr>
      <dsp:spPr>
        <a:xfrm>
          <a:off x="4169375" y="3370292"/>
          <a:ext cx="1150519" cy="47367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latin typeface="+mj-lt"/>
            </a:rPr>
            <a:t>Пастбища </a:t>
          </a:r>
          <a:r>
            <a:rPr lang="ru-RU" sz="1600" b="1" kern="1200" dirty="0" smtClean="0">
              <a:latin typeface="+mj-lt"/>
            </a:rPr>
            <a:t>518 га</a:t>
          </a:r>
          <a:endParaRPr lang="ru-RU" sz="1600" b="1" kern="1200" dirty="0">
            <a:latin typeface="+mj-lt"/>
          </a:endParaRPr>
        </a:p>
      </dsp:txBody>
      <dsp:txXfrm>
        <a:off x="4169375" y="3370292"/>
        <a:ext cx="1150519" cy="473676"/>
      </dsp:txXfrm>
    </dsp:sp>
    <dsp:sp modelId="{C00F1AB3-FD1E-4A58-8AB2-91174991F666}">
      <dsp:nvSpPr>
        <dsp:cNvPr id="0" name=""/>
        <dsp:cNvSpPr/>
      </dsp:nvSpPr>
      <dsp:spPr>
        <a:xfrm>
          <a:off x="5480375" y="1737973"/>
          <a:ext cx="1148476" cy="78691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5B8A1F-24E2-4FE4-83AE-CD0E3DE86C34}">
      <dsp:nvSpPr>
        <dsp:cNvPr id="0" name=""/>
        <dsp:cNvSpPr/>
      </dsp:nvSpPr>
      <dsp:spPr>
        <a:xfrm>
          <a:off x="5579949" y="1832567"/>
          <a:ext cx="1148476" cy="78691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latin typeface="+mj-lt"/>
            </a:rPr>
            <a:t>Земли водного фонда 65 га </a:t>
          </a:r>
        </a:p>
      </dsp:txBody>
      <dsp:txXfrm>
        <a:off x="5579949" y="1832567"/>
        <a:ext cx="1148476" cy="786911"/>
      </dsp:txXfrm>
    </dsp:sp>
    <dsp:sp modelId="{6ED87670-613E-4E06-B3FB-657C63FF16A5}">
      <dsp:nvSpPr>
        <dsp:cNvPr id="0" name=""/>
        <dsp:cNvSpPr/>
      </dsp:nvSpPr>
      <dsp:spPr>
        <a:xfrm>
          <a:off x="5608863" y="2676679"/>
          <a:ext cx="896162" cy="47302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183A324-7507-4DBB-98E7-3B2930F4BC61}">
      <dsp:nvSpPr>
        <dsp:cNvPr id="0" name=""/>
        <dsp:cNvSpPr/>
      </dsp:nvSpPr>
      <dsp:spPr>
        <a:xfrm>
          <a:off x="5708436" y="2771274"/>
          <a:ext cx="896162" cy="47302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latin typeface="+mj-lt"/>
            </a:rPr>
            <a:t>Аренда  33,41 га</a:t>
          </a:r>
        </a:p>
      </dsp:txBody>
      <dsp:txXfrm>
        <a:off x="5708436" y="2771274"/>
        <a:ext cx="896162" cy="473027"/>
      </dsp:txXfrm>
    </dsp:sp>
    <dsp:sp modelId="{FBFE2F98-93B1-4E9A-9A21-ED1D36132466}">
      <dsp:nvSpPr>
        <dsp:cNvPr id="0" name=""/>
        <dsp:cNvSpPr/>
      </dsp:nvSpPr>
      <dsp:spPr>
        <a:xfrm>
          <a:off x="5488768" y="3317834"/>
          <a:ext cx="1077276" cy="108712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6C16D6-FA33-4D95-8312-6B2AEEBFA2E8}">
      <dsp:nvSpPr>
        <dsp:cNvPr id="0" name=""/>
        <dsp:cNvSpPr/>
      </dsp:nvSpPr>
      <dsp:spPr>
        <a:xfrm>
          <a:off x="5588342" y="3412429"/>
          <a:ext cx="1077276" cy="108712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err="1">
              <a:latin typeface="+mj-lt"/>
            </a:rPr>
            <a:t>Публичн</a:t>
          </a:r>
          <a:r>
            <a:rPr lang="ru-RU" sz="1600" b="1" kern="1200" dirty="0">
              <a:latin typeface="+mj-lt"/>
            </a:rPr>
            <a:t> собств. 31,59 га</a:t>
          </a:r>
        </a:p>
      </dsp:txBody>
      <dsp:txXfrm>
        <a:off x="5588342" y="3412429"/>
        <a:ext cx="1077276" cy="1087126"/>
      </dsp:txXfrm>
    </dsp:sp>
    <dsp:sp modelId="{5EA8079A-37C7-4D3D-BD15-2B008DCED96A}">
      <dsp:nvSpPr>
        <dsp:cNvPr id="0" name=""/>
        <dsp:cNvSpPr/>
      </dsp:nvSpPr>
      <dsp:spPr>
        <a:xfrm>
          <a:off x="6978164" y="1737973"/>
          <a:ext cx="821377" cy="106010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E1FA5E-932C-4FA7-B8E3-BC1D493BE032}">
      <dsp:nvSpPr>
        <dsp:cNvPr id="0" name=""/>
        <dsp:cNvSpPr/>
      </dsp:nvSpPr>
      <dsp:spPr>
        <a:xfrm>
          <a:off x="7077738" y="1832567"/>
          <a:ext cx="821377" cy="106010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latin typeface="+mj-lt"/>
            </a:rPr>
            <a:t>Земли лесного фонда </a:t>
          </a:r>
          <a:r>
            <a:rPr lang="ru-RU" sz="1600" b="1" kern="1200" dirty="0" smtClean="0">
              <a:latin typeface="+mj-lt"/>
            </a:rPr>
            <a:t>415,24 </a:t>
          </a:r>
          <a:r>
            <a:rPr lang="ru-RU" sz="1600" b="1" kern="1200" dirty="0">
              <a:latin typeface="+mj-lt"/>
            </a:rPr>
            <a:t>га</a:t>
          </a:r>
        </a:p>
      </dsp:txBody>
      <dsp:txXfrm>
        <a:off x="7077738" y="1832567"/>
        <a:ext cx="821377" cy="1060101"/>
      </dsp:txXfrm>
    </dsp:sp>
    <dsp:sp modelId="{A6F84F4D-581A-4BB7-9C45-45D9E53CC642}">
      <dsp:nvSpPr>
        <dsp:cNvPr id="0" name=""/>
        <dsp:cNvSpPr/>
      </dsp:nvSpPr>
      <dsp:spPr>
        <a:xfrm>
          <a:off x="6834895" y="3058708"/>
          <a:ext cx="1115408" cy="658018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465204-736C-454A-8C70-24C0ABB592CB}">
      <dsp:nvSpPr>
        <dsp:cNvPr id="0" name=""/>
        <dsp:cNvSpPr/>
      </dsp:nvSpPr>
      <dsp:spPr>
        <a:xfrm>
          <a:off x="6934469" y="3153303"/>
          <a:ext cx="1115408" cy="65801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err="1">
              <a:latin typeface="+mj-lt"/>
            </a:rPr>
            <a:t>Гос</a:t>
          </a:r>
          <a:r>
            <a:rPr lang="ru-RU" sz="1600" b="1" kern="1200" dirty="0">
              <a:latin typeface="+mj-lt"/>
            </a:rPr>
            <a:t> собственность </a:t>
          </a:r>
          <a:r>
            <a:rPr lang="ru-RU" sz="1600" b="1" kern="1200" dirty="0" smtClean="0">
              <a:latin typeface="+mj-lt"/>
            </a:rPr>
            <a:t>347,1 </a:t>
          </a:r>
          <a:r>
            <a:rPr lang="ru-RU" sz="1600" b="1" kern="1200" dirty="0">
              <a:latin typeface="+mj-lt"/>
            </a:rPr>
            <a:t>га</a:t>
          </a:r>
        </a:p>
      </dsp:txBody>
      <dsp:txXfrm>
        <a:off x="6934469" y="3153303"/>
        <a:ext cx="1115408" cy="658018"/>
      </dsp:txXfrm>
    </dsp:sp>
    <dsp:sp modelId="{7B83D918-D114-455C-AAAD-069F8364016D}">
      <dsp:nvSpPr>
        <dsp:cNvPr id="0" name=""/>
        <dsp:cNvSpPr/>
      </dsp:nvSpPr>
      <dsp:spPr>
        <a:xfrm>
          <a:off x="6792399" y="3977361"/>
          <a:ext cx="1192908" cy="66434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DB8809-0998-4A57-927C-C60100C8DB7F}">
      <dsp:nvSpPr>
        <dsp:cNvPr id="0" name=""/>
        <dsp:cNvSpPr/>
      </dsp:nvSpPr>
      <dsp:spPr>
        <a:xfrm>
          <a:off x="6891973" y="4071956"/>
          <a:ext cx="1192908" cy="66434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latin typeface="+mj-lt"/>
            </a:rPr>
            <a:t>Публичная собств. 68,14 га</a:t>
          </a:r>
        </a:p>
      </dsp:txBody>
      <dsp:txXfrm>
        <a:off x="6891973" y="4071956"/>
        <a:ext cx="1192908" cy="664346"/>
      </dsp:txXfrm>
    </dsp:sp>
    <dsp:sp modelId="{3472438F-B628-4B90-8E89-43408429826E}">
      <dsp:nvSpPr>
        <dsp:cNvPr id="0" name=""/>
        <dsp:cNvSpPr/>
      </dsp:nvSpPr>
      <dsp:spPr>
        <a:xfrm>
          <a:off x="4045994" y="3971227"/>
          <a:ext cx="1322905" cy="104674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F0A6C8D-36EF-4709-A372-84CC0832ED5B}">
      <dsp:nvSpPr>
        <dsp:cNvPr id="0" name=""/>
        <dsp:cNvSpPr/>
      </dsp:nvSpPr>
      <dsp:spPr>
        <a:xfrm>
          <a:off x="4145568" y="4065822"/>
          <a:ext cx="1322905" cy="104674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+mj-lt"/>
            </a:rPr>
            <a:t>Земли </a:t>
          </a:r>
          <a:r>
            <a:rPr lang="ru-RU" sz="1600" b="1" kern="1200" dirty="0" err="1" smtClean="0">
              <a:latin typeface="+mj-lt"/>
            </a:rPr>
            <a:t>пром-ти,транспорта</a:t>
          </a:r>
          <a:r>
            <a:rPr lang="ru-RU" sz="1600" b="1" kern="1200" dirty="0" smtClean="0">
              <a:latin typeface="+mj-lt"/>
            </a:rPr>
            <a:t> и связи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+mj-lt"/>
            </a:rPr>
            <a:t>25,66 га          </a:t>
          </a:r>
          <a:endParaRPr lang="ru-RU" sz="1600" b="1" kern="1200" dirty="0">
            <a:latin typeface="+mj-lt"/>
          </a:endParaRPr>
        </a:p>
      </dsp:txBody>
      <dsp:txXfrm>
        <a:off x="4145568" y="4065822"/>
        <a:ext cx="1322905" cy="1046745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FC01BB5-C2AF-46AC-97E9-C527FF6A6C8C}">
      <dsp:nvSpPr>
        <dsp:cNvPr id="0" name=""/>
        <dsp:cNvSpPr/>
      </dsp:nvSpPr>
      <dsp:spPr>
        <a:xfrm>
          <a:off x="435525" y="365536"/>
          <a:ext cx="4173583" cy="4173583"/>
        </a:xfrm>
        <a:prstGeom prst="pie">
          <a:avLst>
            <a:gd name="adj1" fmla="val 16200000"/>
            <a:gd name="adj2" fmla="val 19800000"/>
          </a:avLst>
        </a:prstGeom>
        <a:solidFill>
          <a:schemeClr val="accent6"/>
        </a:solidFill>
        <a:ln w="25400" cap="flat" cmpd="sng" algn="ctr">
          <a:solidFill>
            <a:schemeClr val="tx1"/>
          </a:solidFill>
          <a:prstDash val="solid"/>
        </a:ln>
        <a:effectLst>
          <a:outerShdw blurRad="63500" dist="25400" dir="5400000" rotWithShape="0">
            <a:srgbClr val="000000">
              <a:alpha val="43137"/>
            </a:srgbClr>
          </a:outerShdw>
        </a:effectLst>
      </dsp:spPr>
      <dsp:style>
        <a:lnRef idx="3">
          <a:schemeClr val="lt1"/>
        </a:lnRef>
        <a:fillRef idx="1">
          <a:schemeClr val="accent6"/>
        </a:fillRef>
        <a:effectRef idx="1">
          <a:schemeClr val="accent6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kern="1200" dirty="0" smtClean="0"/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kern="1200" dirty="0" smtClean="0"/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kern="1200" dirty="0" smtClean="0"/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kern="1200" dirty="0" smtClean="0"/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kern="1200" dirty="0" smtClean="0"/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kern="1200" dirty="0" smtClean="0"/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kern="1200" dirty="0" smtClean="0"/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kern="1200" dirty="0" smtClean="0"/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kern="1200" dirty="0" smtClean="0"/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kern="1200" dirty="0" smtClean="0"/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kern="1200" dirty="0" smtClean="0"/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kern="1200" dirty="0" smtClean="0"/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kern="1200" dirty="0" smtClean="0"/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kern="1200" dirty="0" smtClean="0"/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kern="1200" dirty="0" smtClean="0"/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kern="1200" dirty="0" smtClean="0"/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kern="1200" dirty="0" smtClean="0"/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kern="1200" dirty="0" smtClean="0"/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kern="1200" dirty="0" smtClean="0"/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kern="1200" dirty="0" smtClean="0"/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kern="1200" dirty="0" smtClean="0"/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kern="1200" dirty="0" smtClean="0"/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kern="1200" dirty="0" smtClean="0"/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kern="1200" dirty="0" smtClean="0"/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kern="1200" dirty="0" smtClean="0"/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kern="1200" dirty="0" smtClean="0"/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</a:rPr>
            <a:t>ООО «</a:t>
          </a:r>
          <a:r>
            <a:rPr lang="en-US" sz="2000" b="1" kern="1200" dirty="0" err="1" smtClean="0">
              <a:solidFill>
                <a:schemeClr val="tx1"/>
              </a:solidFill>
            </a:rPr>
            <a:t>Uzvig</a:t>
          </a:r>
          <a:r>
            <a:rPr lang="en-US" sz="2000" b="1" kern="1200" dirty="0" smtClean="0">
              <a:solidFill>
                <a:schemeClr val="tx1"/>
              </a:solidFill>
            </a:rPr>
            <a:t>-Com</a:t>
          </a:r>
          <a:r>
            <a:rPr lang="ru-RU" sz="2000" b="1" kern="1200" dirty="0" smtClean="0">
              <a:solidFill>
                <a:schemeClr val="tx1"/>
              </a:solidFill>
            </a:rPr>
            <a:t>»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kern="1200" dirty="0" smtClean="0"/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kern="1200" dirty="0" smtClean="0"/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kern="1200" dirty="0" smtClean="0"/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kern="1200" dirty="0" smtClean="0"/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kern="1200" dirty="0" smtClean="0"/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kern="1200" dirty="0" smtClean="0"/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kern="1200" dirty="0" smtClean="0"/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kern="1200" dirty="0" smtClean="0"/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kern="1200" dirty="0" smtClean="0"/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kern="1200" dirty="0" smtClean="0"/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kern="1200" dirty="0" smtClean="0"/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kern="1200" dirty="0" smtClean="0"/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kern="1200" dirty="0" smtClean="0"/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kern="1200" dirty="0" smtClean="0"/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kern="1200" dirty="0" smtClean="0"/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kern="1200" dirty="0" smtClean="0"/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kern="1200" dirty="0" smtClean="0"/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kern="1200" dirty="0" smtClean="0"/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kern="1200" dirty="0" smtClean="0"/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kern="1200" dirty="0" smtClean="0"/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kern="1200" dirty="0" smtClean="0"/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kern="1200" dirty="0" smtClean="0"/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kern="1200" dirty="0" smtClean="0"/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kern="1200" dirty="0" smtClean="0"/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kern="1200" dirty="0" smtClean="0"/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kern="1200" dirty="0" smtClean="0"/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kern="1200" dirty="0" smtClean="0"/>
        </a:p>
      </dsp:txBody>
      <dsp:txXfrm>
        <a:off x="2621688" y="898661"/>
        <a:ext cx="1093081" cy="844653"/>
      </dsp:txXfrm>
    </dsp:sp>
    <dsp:sp modelId="{3C07D83E-25B9-481C-ABAD-DA91A6A95007}">
      <dsp:nvSpPr>
        <dsp:cNvPr id="0" name=""/>
        <dsp:cNvSpPr/>
      </dsp:nvSpPr>
      <dsp:spPr>
        <a:xfrm>
          <a:off x="323464" y="451492"/>
          <a:ext cx="4497078" cy="4173583"/>
        </a:xfrm>
        <a:prstGeom prst="pie">
          <a:avLst>
            <a:gd name="adj1" fmla="val 19800000"/>
            <a:gd name="adj2" fmla="val 1800000"/>
          </a:avLst>
        </a:prstGeom>
        <a:solidFill>
          <a:schemeClr val="accent3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1" kern="1200" dirty="0" smtClean="0">
              <a:solidFill>
                <a:schemeClr val="tx1"/>
              </a:solidFill>
            </a:rPr>
            <a:t>ООО «</a:t>
          </a:r>
          <a:r>
            <a:rPr lang="ru-RU" sz="2000" b="1" i="1" kern="1200" dirty="0" err="1" smtClean="0">
              <a:solidFill>
                <a:schemeClr val="tx1"/>
              </a:solidFill>
            </a:rPr>
            <a:t>Айдар-Мерасы</a:t>
          </a:r>
          <a:r>
            <a:rPr lang="ru-RU" sz="2000" b="1" i="1" kern="1200" dirty="0" smtClean="0">
              <a:solidFill>
                <a:schemeClr val="tx1"/>
              </a:solidFill>
            </a:rPr>
            <a:t>»</a:t>
          </a:r>
          <a:endParaRPr lang="ru-RU" sz="2000" b="1" i="1" kern="1200" dirty="0">
            <a:solidFill>
              <a:schemeClr val="tx1"/>
            </a:solidFill>
          </a:endParaRPr>
        </a:p>
      </dsp:txBody>
      <dsp:txXfrm>
        <a:off x="3375052" y="2140799"/>
        <a:ext cx="1231342" cy="819811"/>
      </dsp:txXfrm>
    </dsp:sp>
    <dsp:sp modelId="{66F00699-6274-4BFC-87AB-592B3355DD06}">
      <dsp:nvSpPr>
        <dsp:cNvPr id="0" name=""/>
        <dsp:cNvSpPr/>
      </dsp:nvSpPr>
      <dsp:spPr>
        <a:xfrm rot="3583756">
          <a:off x="360025" y="623382"/>
          <a:ext cx="4173583" cy="4173583"/>
        </a:xfrm>
        <a:prstGeom prst="pie">
          <a:avLst>
            <a:gd name="adj1" fmla="val 1800000"/>
            <a:gd name="adj2" fmla="val 5400000"/>
          </a:avLst>
        </a:prstGeom>
        <a:gradFill rotWithShape="1">
          <a:gsLst>
            <a:gs pos="0">
              <a:schemeClr val="accent5">
                <a:tint val="92000"/>
                <a:satMod val="170000"/>
              </a:schemeClr>
            </a:gs>
            <a:gs pos="15000">
              <a:schemeClr val="accent5">
                <a:tint val="92000"/>
                <a:shade val="99000"/>
                <a:satMod val="170000"/>
              </a:schemeClr>
            </a:gs>
            <a:gs pos="62000">
              <a:schemeClr val="accent5">
                <a:tint val="96000"/>
                <a:shade val="80000"/>
                <a:satMod val="170000"/>
              </a:schemeClr>
            </a:gs>
            <a:gs pos="97000">
              <a:schemeClr val="accent5">
                <a:tint val="98000"/>
                <a:shade val="63000"/>
                <a:satMod val="170000"/>
              </a:schemeClr>
            </a:gs>
            <a:gs pos="100000">
              <a:schemeClr val="accent5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 w="9525" cap="flat" cmpd="sng" algn="ctr">
          <a:solidFill>
            <a:schemeClr val="tx1"/>
          </a:solidFill>
          <a:prstDash val="solid"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5">
              <a:shade val="80000"/>
            </a:schemeClr>
          </a:contourClr>
        </a:sp3d>
      </dsp:spPr>
      <dsp:style>
        <a:lnRef idx="1">
          <a:schemeClr val="accent5"/>
        </a:lnRef>
        <a:fillRef idx="3">
          <a:schemeClr val="accent5"/>
        </a:fillRef>
        <a:effectRef idx="2">
          <a:schemeClr val="accent5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1" kern="1200" dirty="0" smtClean="0">
              <a:solidFill>
                <a:schemeClr val="tx1"/>
              </a:solidFill>
            </a:rPr>
            <a:t>ООО «</a:t>
          </a:r>
          <a:r>
            <a:rPr lang="ru-RU" sz="2000" b="1" i="1" kern="1200" dirty="0" err="1" smtClean="0">
              <a:solidFill>
                <a:schemeClr val="tx1"/>
              </a:solidFill>
            </a:rPr>
            <a:t>Меделян-Агро</a:t>
          </a:r>
          <a:r>
            <a:rPr lang="ru-RU" sz="2000" b="1" i="1" kern="1200" dirty="0" smtClean="0">
              <a:solidFill>
                <a:schemeClr val="tx1"/>
              </a:solidFill>
            </a:rPr>
            <a:t>»</a:t>
          </a:r>
          <a:endParaRPr lang="ru-RU" sz="2000" b="1" i="1" kern="1200" dirty="0">
            <a:solidFill>
              <a:schemeClr val="tx1"/>
            </a:solidFill>
          </a:endParaRPr>
        </a:p>
      </dsp:txBody>
      <dsp:txXfrm rot="3583756">
        <a:off x="2546188" y="3444029"/>
        <a:ext cx="1093081" cy="844653"/>
      </dsp:txXfrm>
    </dsp:sp>
    <dsp:sp modelId="{D159EF70-8409-4D9F-9B39-986A49333CAE}">
      <dsp:nvSpPr>
        <dsp:cNvPr id="0" name=""/>
        <dsp:cNvSpPr/>
      </dsp:nvSpPr>
      <dsp:spPr>
        <a:xfrm rot="17933081">
          <a:off x="226222" y="556062"/>
          <a:ext cx="4549873" cy="4173583"/>
        </a:xfrm>
        <a:prstGeom prst="pie">
          <a:avLst>
            <a:gd name="adj1" fmla="val 5400000"/>
            <a:gd name="adj2" fmla="val 90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i="1" kern="1200" dirty="0" smtClean="0">
              <a:solidFill>
                <a:schemeClr val="tx1"/>
              </a:solidFill>
            </a:rPr>
            <a:t>ООО «</a:t>
          </a:r>
          <a:r>
            <a:rPr lang="en-US" sz="1900" b="1" i="1" kern="1200" dirty="0" err="1" smtClean="0">
              <a:solidFill>
                <a:schemeClr val="tx1"/>
              </a:solidFill>
            </a:rPr>
            <a:t>Topal-Bereket</a:t>
          </a:r>
          <a:r>
            <a:rPr lang="ru-RU" sz="1900" b="1" i="1" kern="1200" dirty="0" smtClean="0">
              <a:solidFill>
                <a:schemeClr val="tx1"/>
              </a:solidFill>
            </a:rPr>
            <a:t>»</a:t>
          </a:r>
          <a:endParaRPr lang="ru-RU" sz="1900" b="1" i="1" kern="1200" dirty="0">
            <a:solidFill>
              <a:schemeClr val="tx1"/>
            </a:solidFill>
          </a:endParaRPr>
        </a:p>
      </dsp:txBody>
      <dsp:txXfrm rot="17933081">
        <a:off x="1201195" y="3376709"/>
        <a:ext cx="1191633" cy="844653"/>
      </dsp:txXfrm>
    </dsp:sp>
    <dsp:sp modelId="{5992F871-50F6-4E6C-9C48-ACB96E9F0748}">
      <dsp:nvSpPr>
        <dsp:cNvPr id="0" name=""/>
        <dsp:cNvSpPr/>
      </dsp:nvSpPr>
      <dsp:spPr>
        <a:xfrm>
          <a:off x="192542" y="423863"/>
          <a:ext cx="4361436" cy="4228841"/>
        </a:xfrm>
        <a:prstGeom prst="pie">
          <a:avLst>
            <a:gd name="adj1" fmla="val 9000000"/>
            <a:gd name="adj2" fmla="val 12600000"/>
          </a:avLst>
        </a:prstGeom>
        <a:gradFill rotWithShape="1">
          <a:gsLst>
            <a:gs pos="0">
              <a:schemeClr val="accent1">
                <a:tint val="35000"/>
                <a:satMod val="253000"/>
              </a:schemeClr>
            </a:gs>
            <a:gs pos="50000">
              <a:schemeClr val="accent1">
                <a:tint val="42000"/>
                <a:satMod val="255000"/>
              </a:schemeClr>
            </a:gs>
            <a:gs pos="97000">
              <a:schemeClr val="accent1">
                <a:tint val="53000"/>
                <a:satMod val="260000"/>
              </a:schemeClr>
            </a:gs>
            <a:gs pos="100000">
              <a:schemeClr val="accent1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 w="9525" cap="flat" cmpd="sng" algn="ctr">
          <a:solidFill>
            <a:schemeClr val="tx1"/>
          </a:solidFill>
          <a:prstDash val="solid"/>
        </a:ln>
        <a:effectLst>
          <a:outerShdw blurRad="63500" dist="25400" dir="5400000" rotWithShape="0">
            <a:srgbClr val="000000">
              <a:alpha val="43137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КХ «Гагауз Иван»</a:t>
          </a:r>
          <a:endParaRPr lang="ru-RU" sz="2000" b="1" kern="1200" dirty="0"/>
        </a:p>
      </dsp:txBody>
      <dsp:txXfrm>
        <a:off x="400230" y="2135537"/>
        <a:ext cx="1194202" cy="830665"/>
      </dsp:txXfrm>
    </dsp:sp>
    <dsp:sp modelId="{86B53AC4-E3DF-4E69-8299-D27C95318766}">
      <dsp:nvSpPr>
        <dsp:cNvPr id="0" name=""/>
        <dsp:cNvSpPr/>
      </dsp:nvSpPr>
      <dsp:spPr>
        <a:xfrm>
          <a:off x="336154" y="365536"/>
          <a:ext cx="4173583" cy="4173583"/>
        </a:xfrm>
        <a:prstGeom prst="pie">
          <a:avLst>
            <a:gd name="adj1" fmla="val 12600000"/>
            <a:gd name="adj2" fmla="val 16200000"/>
          </a:avLst>
        </a:prstGeom>
        <a:gradFill rotWithShape="1">
          <a:gsLst>
            <a:gs pos="0">
              <a:schemeClr val="dk1">
                <a:tint val="35000"/>
                <a:satMod val="253000"/>
              </a:schemeClr>
            </a:gs>
            <a:gs pos="50000">
              <a:schemeClr val="dk1">
                <a:tint val="42000"/>
                <a:satMod val="255000"/>
              </a:schemeClr>
            </a:gs>
            <a:gs pos="97000">
              <a:schemeClr val="dk1">
                <a:tint val="53000"/>
                <a:satMod val="260000"/>
              </a:schemeClr>
            </a:gs>
            <a:gs pos="100000">
              <a:schemeClr val="dk1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 w="9525" cap="flat" cmpd="sng" algn="ctr">
          <a:solidFill>
            <a:schemeClr val="tx1"/>
          </a:solidFill>
          <a:prstDash val="solid"/>
        </a:ln>
        <a:effectLst>
          <a:outerShdw blurRad="63500" dist="25400" dir="5400000" rotWithShape="0">
            <a:srgbClr val="000000">
              <a:alpha val="43137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OOO </a:t>
          </a:r>
          <a:r>
            <a:rPr lang="ru-RU" sz="2000" b="1" kern="1200" dirty="0" smtClean="0"/>
            <a:t>«</a:t>
          </a:r>
          <a:r>
            <a:rPr lang="en-US" sz="2000" b="1" kern="1200" dirty="0" err="1" smtClean="0"/>
            <a:t>Mesut</a:t>
          </a:r>
          <a:r>
            <a:rPr lang="en-US" sz="2000" b="1" kern="1200" dirty="0" smtClean="0"/>
            <a:t>-Agro</a:t>
          </a:r>
          <a:r>
            <a:rPr lang="ru-RU" sz="2000" b="1" kern="1200" dirty="0" smtClean="0"/>
            <a:t>»</a:t>
          </a:r>
          <a:endParaRPr lang="ru-RU" sz="2000" b="1" kern="1200" dirty="0"/>
        </a:p>
      </dsp:txBody>
      <dsp:txXfrm>
        <a:off x="1230494" y="898661"/>
        <a:ext cx="1093081" cy="844653"/>
      </dsp:txXfrm>
    </dsp:sp>
    <dsp:sp modelId="{35879E60-1E0B-415C-A2F5-8A409D18C07F}">
      <dsp:nvSpPr>
        <dsp:cNvPr id="0" name=""/>
        <dsp:cNvSpPr/>
      </dsp:nvSpPr>
      <dsp:spPr>
        <a:xfrm>
          <a:off x="173397" y="-27862"/>
          <a:ext cx="4690313" cy="4690313"/>
        </a:xfrm>
        <a:prstGeom prst="circularArrow">
          <a:avLst>
            <a:gd name="adj1" fmla="val 5085"/>
            <a:gd name="adj2" fmla="val 327528"/>
            <a:gd name="adj3" fmla="val 19472472"/>
            <a:gd name="adj4" fmla="val 16200251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6A0345-A403-46DC-A295-65E6F6EE74B9}">
      <dsp:nvSpPr>
        <dsp:cNvPr id="0" name=""/>
        <dsp:cNvSpPr/>
      </dsp:nvSpPr>
      <dsp:spPr>
        <a:xfrm>
          <a:off x="322468" y="216016"/>
          <a:ext cx="4690313" cy="4690313"/>
        </a:xfrm>
        <a:prstGeom prst="circularArrow">
          <a:avLst>
            <a:gd name="adj1" fmla="val 5085"/>
            <a:gd name="adj2" fmla="val 327528"/>
            <a:gd name="adj3" fmla="val 1472472"/>
            <a:gd name="adj4" fmla="val 19800000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10CC97-52EF-46BF-A2FA-68668FF3644C}">
      <dsp:nvSpPr>
        <dsp:cNvPr id="0" name=""/>
        <dsp:cNvSpPr/>
      </dsp:nvSpPr>
      <dsp:spPr>
        <a:xfrm>
          <a:off x="278239" y="288049"/>
          <a:ext cx="4690313" cy="4690313"/>
        </a:xfrm>
        <a:prstGeom prst="circularArrow">
          <a:avLst>
            <a:gd name="adj1" fmla="val 5085"/>
            <a:gd name="adj2" fmla="val 327528"/>
            <a:gd name="adj3" fmla="val 5072221"/>
            <a:gd name="adj4" fmla="val 1800000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E1A673-8D58-4992-B5C1-ECBA2E24A5BB}">
      <dsp:nvSpPr>
        <dsp:cNvPr id="0" name=""/>
        <dsp:cNvSpPr/>
      </dsp:nvSpPr>
      <dsp:spPr>
        <a:xfrm rot="21413417">
          <a:off x="-67559" y="267773"/>
          <a:ext cx="4690313" cy="4690313"/>
        </a:xfrm>
        <a:prstGeom prst="circularArrow">
          <a:avLst>
            <a:gd name="adj1" fmla="val 5085"/>
            <a:gd name="adj2" fmla="val 327528"/>
            <a:gd name="adj3" fmla="val 8672472"/>
            <a:gd name="adj4" fmla="val 5400251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1F2C91-D4B4-4787-AF57-3BAC901AE8AE}">
      <dsp:nvSpPr>
        <dsp:cNvPr id="0" name=""/>
        <dsp:cNvSpPr/>
      </dsp:nvSpPr>
      <dsp:spPr>
        <a:xfrm>
          <a:off x="-47306" y="216009"/>
          <a:ext cx="4690313" cy="4690313"/>
        </a:xfrm>
        <a:prstGeom prst="circularArrow">
          <a:avLst>
            <a:gd name="adj1" fmla="val 5085"/>
            <a:gd name="adj2" fmla="val 327528"/>
            <a:gd name="adj3" fmla="val 12272472"/>
            <a:gd name="adj4" fmla="val 9000000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169499-C386-4B60-9686-73DB0B4CE6CF}">
      <dsp:nvSpPr>
        <dsp:cNvPr id="0" name=""/>
        <dsp:cNvSpPr/>
      </dsp:nvSpPr>
      <dsp:spPr>
        <a:xfrm>
          <a:off x="77942" y="107171"/>
          <a:ext cx="4690313" cy="4690313"/>
        </a:xfrm>
        <a:prstGeom prst="circularArrow">
          <a:avLst>
            <a:gd name="adj1" fmla="val 5085"/>
            <a:gd name="adj2" fmla="val 327528"/>
            <a:gd name="adj3" fmla="val 15872221"/>
            <a:gd name="adj4" fmla="val 12600000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9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0.41935</cdr:x>
      <cdr:y>0.5082</cdr:y>
    </cdr:from>
    <cdr:to>
      <cdr:x>0.50968</cdr:x>
      <cdr:y>0.65574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680520" y="2232247"/>
          <a:ext cx="1008112" cy="6480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2800" dirty="0" smtClean="0"/>
            <a:t>924</a:t>
          </a:r>
          <a:endParaRPr lang="ru-RU" sz="2800" dirty="0"/>
        </a:p>
      </cdr:txBody>
    </cdr:sp>
  </cdr:relSizeAnchor>
  <cdr:relSizeAnchor xmlns:cdr="http://schemas.openxmlformats.org/drawingml/2006/chartDrawing">
    <cdr:from>
      <cdr:x>0.30323</cdr:x>
      <cdr:y>0.26229</cdr:y>
    </cdr:from>
    <cdr:to>
      <cdr:x>0.37419</cdr:x>
      <cdr:y>0.39344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384376" y="1152127"/>
          <a:ext cx="792088" cy="57606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2800" dirty="0" smtClean="0"/>
            <a:t>210</a:t>
          </a:r>
          <a:endParaRPr lang="ru-RU" sz="2800" dirty="0"/>
        </a:p>
      </cdr:txBody>
    </cdr:sp>
  </cdr:relSizeAnchor>
  <cdr:relSizeAnchor xmlns:cdr="http://schemas.openxmlformats.org/drawingml/2006/chartDrawing">
    <cdr:from>
      <cdr:x>0.19355</cdr:x>
      <cdr:y>0.2459</cdr:y>
    </cdr:from>
    <cdr:to>
      <cdr:x>0.24516</cdr:x>
      <cdr:y>0.37705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2160240" y="1080119"/>
          <a:ext cx="576064" cy="57606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2800" dirty="0" smtClean="0"/>
            <a:t>29</a:t>
          </a:r>
          <a:endParaRPr lang="ru-RU" sz="28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0.16667</cdr:x>
      <cdr:y>0.2186</cdr:y>
    </cdr:from>
    <cdr:to>
      <cdr:x>0.42949</cdr:x>
      <cdr:y>0.64122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872208" y="1080120"/>
          <a:ext cx="2952328" cy="20882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ru-RU" sz="4800" dirty="0" smtClean="0"/>
            <a:t>Женщин</a:t>
          </a:r>
        </a:p>
        <a:p xmlns:a="http://schemas.openxmlformats.org/drawingml/2006/main">
          <a:pPr algn="ctr"/>
          <a:r>
            <a:rPr lang="ru-RU" sz="4800" dirty="0" smtClean="0"/>
            <a:t>2322</a:t>
          </a:r>
          <a:endParaRPr lang="ru-RU" sz="4800" dirty="0"/>
        </a:p>
      </cdr:txBody>
    </cdr:sp>
  </cdr:relSizeAnchor>
  <cdr:relSizeAnchor xmlns:cdr="http://schemas.openxmlformats.org/drawingml/2006/chartDrawing">
    <cdr:from>
      <cdr:x>0.59615</cdr:x>
      <cdr:y>0.18945</cdr:y>
    </cdr:from>
    <cdr:to>
      <cdr:x>0.80769</cdr:x>
      <cdr:y>0.62664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6696744" y="936104"/>
          <a:ext cx="2376264" cy="21602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ru-RU" sz="4800" dirty="0" smtClean="0"/>
            <a:t>Мужчин</a:t>
          </a:r>
        </a:p>
        <a:p xmlns:a="http://schemas.openxmlformats.org/drawingml/2006/main">
          <a:pPr algn="ctr"/>
          <a:r>
            <a:rPr lang="ru-RU" sz="4800" dirty="0" smtClean="0"/>
            <a:t>2282</a:t>
          </a:r>
          <a:endParaRPr lang="ru-RU" sz="4800" dirty="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0.35437</cdr:x>
      <cdr:y>0.20882</cdr:y>
    </cdr:from>
    <cdr:to>
      <cdr:x>0.54337</cdr:x>
      <cdr:y>0.32629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240360" y="1152128"/>
          <a:ext cx="1728192" cy="6480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800" b="1" dirty="0" smtClean="0"/>
            <a:t>Работающие в стране</a:t>
          </a:r>
          <a:endParaRPr lang="ru-RU" sz="1800" b="1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8831" cy="495030"/>
          </a:xfrm>
          <a:prstGeom prst="rect">
            <a:avLst/>
          </a:prstGeom>
        </p:spPr>
        <p:txBody>
          <a:bodyPr vert="horz" lIns="94860" tIns="47430" rIns="94860" bIns="4743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5375" y="1"/>
            <a:ext cx="2918831" cy="495030"/>
          </a:xfrm>
          <a:prstGeom prst="rect">
            <a:avLst/>
          </a:prstGeom>
        </p:spPr>
        <p:txBody>
          <a:bodyPr vert="horz" lIns="94860" tIns="47430" rIns="94860" bIns="47430" rtlCol="0"/>
          <a:lstStyle>
            <a:lvl1pPr algn="r">
              <a:defRPr sz="1200"/>
            </a:lvl1pPr>
          </a:lstStyle>
          <a:p>
            <a:fld id="{4AD15A74-B32A-4B70-8DBB-0FA578CA6889}" type="datetimeFigureOut">
              <a:rPr lang="ru-RU" smtClean="0"/>
              <a:pPr/>
              <a:t>18.09.2019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371286"/>
            <a:ext cx="2918831" cy="495028"/>
          </a:xfrm>
          <a:prstGeom prst="rect">
            <a:avLst/>
          </a:prstGeom>
        </p:spPr>
        <p:txBody>
          <a:bodyPr vert="horz" lIns="94860" tIns="47430" rIns="94860" bIns="4743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5375" y="9371286"/>
            <a:ext cx="2918831" cy="495028"/>
          </a:xfrm>
          <a:prstGeom prst="rect">
            <a:avLst/>
          </a:prstGeom>
        </p:spPr>
        <p:txBody>
          <a:bodyPr vert="horz" lIns="94860" tIns="47430" rIns="94860" bIns="47430" rtlCol="0" anchor="b"/>
          <a:lstStyle>
            <a:lvl1pPr algn="r">
              <a:defRPr sz="1200"/>
            </a:lvl1pPr>
          </a:lstStyle>
          <a:p>
            <a:fld id="{05E02E9E-5071-4A0B-8714-862717059E2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391750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8831" cy="493316"/>
          </a:xfrm>
          <a:prstGeom prst="rect">
            <a:avLst/>
          </a:prstGeom>
        </p:spPr>
        <p:txBody>
          <a:bodyPr vert="horz" lIns="94860" tIns="47430" rIns="94860" bIns="4743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5" y="1"/>
            <a:ext cx="2918831" cy="493316"/>
          </a:xfrm>
          <a:prstGeom prst="rect">
            <a:avLst/>
          </a:prstGeom>
        </p:spPr>
        <p:txBody>
          <a:bodyPr vert="horz" lIns="94860" tIns="47430" rIns="94860" bIns="47430" rtlCol="0"/>
          <a:lstStyle>
            <a:lvl1pPr algn="r">
              <a:defRPr sz="1200"/>
            </a:lvl1pPr>
          </a:lstStyle>
          <a:p>
            <a:fld id="{AD31386E-248E-48F7-B00A-670B6803CC8D}" type="datetimeFigureOut">
              <a:rPr lang="ru-RU" smtClean="0"/>
              <a:pPr/>
              <a:t>18.09.2019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7788" y="739775"/>
            <a:ext cx="658018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860" tIns="47430" rIns="94860" bIns="4743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686500"/>
            <a:ext cx="5388610" cy="4439841"/>
          </a:xfrm>
          <a:prstGeom prst="rect">
            <a:avLst/>
          </a:prstGeom>
        </p:spPr>
        <p:txBody>
          <a:bodyPr vert="horz" lIns="94860" tIns="47430" rIns="94860" bIns="4743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1286"/>
            <a:ext cx="2918831" cy="493316"/>
          </a:xfrm>
          <a:prstGeom prst="rect">
            <a:avLst/>
          </a:prstGeom>
        </p:spPr>
        <p:txBody>
          <a:bodyPr vert="horz" lIns="94860" tIns="47430" rIns="94860" bIns="4743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5" y="9371286"/>
            <a:ext cx="2918831" cy="493316"/>
          </a:xfrm>
          <a:prstGeom prst="rect">
            <a:avLst/>
          </a:prstGeom>
        </p:spPr>
        <p:txBody>
          <a:bodyPr vert="horz" lIns="94860" tIns="47430" rIns="94860" bIns="47430" rtlCol="0" anchor="b"/>
          <a:lstStyle>
            <a:lvl1pPr algn="r">
              <a:defRPr sz="1200"/>
            </a:lvl1pPr>
          </a:lstStyle>
          <a:p>
            <a:fld id="{0E209531-B579-4CF9-A15F-3FF14203943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834408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7788" y="739775"/>
            <a:ext cx="6580187" cy="37020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209531-B579-4CF9-A15F-3FF142039430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9372322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209531-B579-4CF9-A15F-3FF142039430}" type="slidenum">
              <a:rPr lang="ru-RU" smtClean="0"/>
              <a:pPr/>
              <a:t>51</a:t>
            </a:fld>
            <a:endParaRPr lang="ru-RU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7788" y="739775"/>
            <a:ext cx="6580187" cy="37020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209531-B579-4CF9-A15F-3FF142039430}" type="slidenum">
              <a:rPr lang="ru-RU" smtClean="0"/>
              <a:pPr/>
              <a:t>55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2719102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209531-B579-4CF9-A15F-3FF142039430}" type="slidenum">
              <a:rPr lang="ru-RU" smtClean="0"/>
              <a:pPr/>
              <a:t>65</a:t>
            </a:fld>
            <a:endParaRPr lang="ru-RU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7788" y="739775"/>
            <a:ext cx="6580187" cy="37020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209531-B579-4CF9-A15F-3FF142039430}" type="slidenum">
              <a:rPr lang="ru-RU" smtClean="0"/>
              <a:pPr/>
              <a:t>67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08114833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7788" y="739775"/>
            <a:ext cx="6580187" cy="37020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209531-B579-4CF9-A15F-3FF142039430}" type="slidenum">
              <a:rPr lang="ru-RU" smtClean="0"/>
              <a:pPr/>
              <a:t>68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8075455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7788" y="739775"/>
            <a:ext cx="6580187" cy="37020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209531-B579-4CF9-A15F-3FF142039430}" type="slidenum">
              <a:rPr lang="ru-RU" smtClean="0"/>
              <a:pPr/>
              <a:t>76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32738013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7788" y="739775"/>
            <a:ext cx="6580187" cy="37020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209531-B579-4CF9-A15F-3FF142039430}" type="slidenum">
              <a:rPr lang="ru-RU" smtClean="0"/>
              <a:pPr/>
              <a:t>83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3189159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7788" y="739775"/>
            <a:ext cx="6580187" cy="37020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209531-B579-4CF9-A15F-3FF142039430}" type="slidenum">
              <a:rPr lang="ru-RU" smtClean="0"/>
              <a:pPr/>
              <a:t>85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7999933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7788" y="739775"/>
            <a:ext cx="6580187" cy="37020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209531-B579-4CF9-A15F-3FF142039430}" type="slidenum">
              <a:rPr lang="ru-RU" smtClean="0"/>
              <a:pPr/>
              <a:t>86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9275391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7788" y="739775"/>
            <a:ext cx="6580187" cy="37020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209531-B579-4CF9-A15F-3FF142039430}" type="slidenum">
              <a:rPr lang="ru-RU" smtClean="0"/>
              <a:pPr/>
              <a:t>89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0640079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7788" y="739775"/>
            <a:ext cx="6580187" cy="37020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209531-B579-4CF9-A15F-3FF142039430}" type="slidenum">
              <a:rPr lang="ru-RU" smtClean="0"/>
              <a:pPr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94970092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7788" y="739775"/>
            <a:ext cx="6580187" cy="37020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209531-B579-4CF9-A15F-3FF142039430}" type="slidenum">
              <a:rPr lang="ru-RU" smtClean="0">
                <a:solidFill>
                  <a:prstClr val="black"/>
                </a:solidFill>
              </a:rPr>
              <a:pPr/>
              <a:t>95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719360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7788" y="739775"/>
            <a:ext cx="6580187" cy="37020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209531-B579-4CF9-A15F-3FF142039430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186814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7788" y="739775"/>
            <a:ext cx="6580187" cy="37020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209531-B579-4CF9-A15F-3FF142039430}" type="slidenum">
              <a:rPr lang="ru-RU" smtClean="0"/>
              <a:pPr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206086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7788" y="739775"/>
            <a:ext cx="6580187" cy="37020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209531-B579-4CF9-A15F-3FF142039430}" type="slidenum">
              <a:rPr lang="ru-RU" smtClean="0"/>
              <a:pPr/>
              <a:t>14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7580575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7788" y="739775"/>
            <a:ext cx="6580187" cy="37020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209531-B579-4CF9-A15F-3FF142039430}" type="slidenum">
              <a:rPr lang="ru-RU" smtClean="0"/>
              <a:pPr/>
              <a:t>16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3714630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7788" y="739775"/>
            <a:ext cx="6580187" cy="37020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209531-B579-4CF9-A15F-3FF142039430}" type="slidenum">
              <a:rPr lang="ru-RU" smtClean="0"/>
              <a:pPr/>
              <a:t>17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410884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7788" y="739775"/>
            <a:ext cx="6580187" cy="37020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209531-B579-4CF9-A15F-3FF142039430}" type="slidenum">
              <a:rPr lang="ru-RU" smtClean="0"/>
              <a:pPr/>
              <a:t>19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891185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7788" y="739775"/>
            <a:ext cx="6580187" cy="37020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209531-B579-4CF9-A15F-3FF142039430}" type="slidenum">
              <a:rPr lang="ru-RU" smtClean="0"/>
              <a:pPr/>
              <a:t>22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8319687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white">
          <a:xfrm>
            <a:off x="0" y="5971032"/>
            <a:ext cx="12192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-12192" y="6053328"/>
            <a:ext cx="2999232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145536" y="6044184"/>
            <a:ext cx="90464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3149600" y="4038600"/>
            <a:ext cx="8636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149600" y="6050037"/>
            <a:ext cx="89408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01600" y="6068699"/>
            <a:ext cx="27432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18.09.2019</a:t>
            </a:fld>
            <a:endParaRPr lang="ru-RU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780524" y="236539"/>
            <a:ext cx="78232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0668000" y="228600"/>
            <a:ext cx="11176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/>
    </mc:Choice>
    <mc:Fallback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/>
    </mc:Choice>
    <mc:Fallback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37600" y="609601"/>
            <a:ext cx="2743200" cy="55165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609600"/>
            <a:ext cx="7416800" cy="5516564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737600" y="6248403"/>
            <a:ext cx="2946400" cy="365125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18.09.2019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609602" y="6248208"/>
            <a:ext cx="7431311" cy="3651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8128424" y="0"/>
            <a:ext cx="42672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189384" y="609600"/>
            <a:ext cx="3048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8189384" y="0"/>
            <a:ext cx="3048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 rot="5400000">
            <a:off x="8075084" y="103716"/>
            <a:ext cx="533400" cy="32596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/>
    </mc:Choice>
    <mc:Fallback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6864" y="228600"/>
            <a:ext cx="10871200" cy="9906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816864" y="1600200"/>
            <a:ext cx="10871200" cy="44958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/>
    </mc:Choice>
    <mc:Fallback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28801" y="2743200"/>
            <a:ext cx="9497484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524000"/>
            <a:ext cx="12192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1600200"/>
            <a:ext cx="17272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828800" y="1600200"/>
            <a:ext cx="103632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1600200"/>
            <a:ext cx="1016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18.09.2019</a:t>
            </a:fld>
            <a:endParaRPr lang="ru-RU" dirty="0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7272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/>
    </mc:Choice>
    <mc:Fallback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812800" y="1589567"/>
            <a:ext cx="5181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459868" y="1589567"/>
            <a:ext cx="5181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18.09.2019</a:t>
            </a:fld>
            <a:endParaRPr lang="ru-RU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/>
    </mc:Choice>
    <mc:Fallback>
      <p:transition spd="slow"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1200" y="273050"/>
            <a:ext cx="108712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812800" y="2438400"/>
            <a:ext cx="51816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6400800" y="2438400"/>
            <a:ext cx="51816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18.09.2019</a:t>
            </a:fld>
            <a:endParaRPr lang="ru-RU" dirty="0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 dirty="0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"/>
          </p:nvPr>
        </p:nvSpPr>
        <p:spPr>
          <a:xfrm>
            <a:off x="812800" y="1752600"/>
            <a:ext cx="51816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6400800" y="1752600"/>
            <a:ext cx="51816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/>
    </mc:Choice>
    <mc:Fallback>
      <p:transition spd="slow"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18.09.2019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/>
    </mc:Choice>
    <mc:Fallback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18.09.2019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711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/>
    </mc:Choice>
    <mc:Fallback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2800" y="273050"/>
            <a:ext cx="107696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812800" y="1752600"/>
            <a:ext cx="21336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3149600" y="1752600"/>
            <a:ext cx="8534400" cy="4419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/>
    </mc:Choice>
    <mc:Fallback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133600" y="5486400"/>
            <a:ext cx="97536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/>
          <p:nvPr/>
        </p:nvSpPr>
        <p:spPr bwMode="white">
          <a:xfrm>
            <a:off x="-12192" y="4572000"/>
            <a:ext cx="12192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-12192" y="4663440"/>
            <a:ext cx="195072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060448" y="4654296"/>
            <a:ext cx="10131552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3600" y="4648200"/>
            <a:ext cx="97536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white">
          <a:xfrm>
            <a:off x="1930400" y="0"/>
            <a:ext cx="134112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>
          <a:xfrm>
            <a:off x="8331200" y="6248401"/>
            <a:ext cx="3556000" cy="365125"/>
          </a:xfrm>
        </p:spPr>
        <p:txBody>
          <a:bodyPr rtlCol="0"/>
          <a:lstStyle/>
          <a:p>
            <a:fld id="{5B106E36-FD25-4E2D-B0AA-010F637433A0}" type="datetimeFigureOut">
              <a:rPr lang="ru-RU" smtClean="0"/>
              <a:pPr/>
              <a:t>18.09.2019</a:t>
            </a:fld>
            <a:endParaRPr lang="ru-RU" dirty="0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9304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2133600" y="6248207"/>
            <a:ext cx="6096000" cy="365125"/>
          </a:xfrm>
        </p:spPr>
        <p:txBody>
          <a:bodyPr rtlCol="0"/>
          <a:lstStyle/>
          <a:p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080768" y="0"/>
            <a:ext cx="10111232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/>
    </mc:Choice>
    <mc:Fallback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812800" y="228600"/>
            <a:ext cx="108712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816864" y="1600200"/>
            <a:ext cx="108712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8128000" y="6248401"/>
            <a:ext cx="3556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18.09.2019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812801" y="6248207"/>
            <a:ext cx="7228111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234440"/>
            <a:ext cx="12192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1280160"/>
            <a:ext cx="7112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87400" y="1280160"/>
            <a:ext cx="1140460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7112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1500" advClick="0"/>
    </mc:Choice>
    <mc:Fallback>
      <p:transition spd="slow" advClick="0"/>
    </mc:Fallback>
  </mc:AlternateConten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6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8.jpe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7.xml"/><Relationship Id="rId6" Type="http://schemas.microsoft.com/office/2007/relationships/hdphoto" Target="../media/hdphoto1.wdp"/><Relationship Id="rId5" Type="http://schemas.openxmlformats.org/officeDocument/2006/relationships/image" Target="../media/image7.png"/><Relationship Id="rId10" Type="http://schemas.openxmlformats.org/officeDocument/2006/relationships/image" Target="../media/image11.jpeg"/><Relationship Id="rId4" Type="http://schemas.openxmlformats.org/officeDocument/2006/relationships/image" Target="../media/image6.jpeg"/><Relationship Id="rId9" Type="http://schemas.openxmlformats.org/officeDocument/2006/relationships/image" Target="../media/image10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8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21.jpe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0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Relationship Id="rId9" Type="http://schemas.openxmlformats.org/officeDocument/2006/relationships/image" Target="../media/image23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1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10" Type="http://schemas.openxmlformats.org/officeDocument/2006/relationships/image" Target="../media/image31.jpeg"/><Relationship Id="rId4" Type="http://schemas.openxmlformats.org/officeDocument/2006/relationships/image" Target="../media/image25.jpeg"/><Relationship Id="rId9" Type="http://schemas.openxmlformats.org/officeDocument/2006/relationships/image" Target="../media/image30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2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image" Target="../media/image43.jpeg"/><Relationship Id="rId7" Type="http://schemas.openxmlformats.org/officeDocument/2006/relationships/image" Target="../media/image47.jpe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3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package" Target="../embeddings/_________Microsoft_Office_Word8.docx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53.jpeg"/><Relationship Id="rId2" Type="http://schemas.openxmlformats.org/officeDocument/2006/relationships/tags" Target="../tags/tag24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2.jpeg"/><Relationship Id="rId11" Type="http://schemas.openxmlformats.org/officeDocument/2006/relationships/image" Target="../media/image56.png"/><Relationship Id="rId5" Type="http://schemas.openxmlformats.org/officeDocument/2006/relationships/image" Target="../media/image51.jpeg"/><Relationship Id="rId10" Type="http://schemas.openxmlformats.org/officeDocument/2006/relationships/image" Target="../media/image55.png"/><Relationship Id="rId4" Type="http://schemas.openxmlformats.org/officeDocument/2006/relationships/image" Target="../media/image50.jpeg"/><Relationship Id="rId9" Type="http://schemas.openxmlformats.org/officeDocument/2006/relationships/image" Target="../media/image5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7" Type="http://schemas.openxmlformats.org/officeDocument/2006/relationships/image" Target="../media/image63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2.jpeg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7" Type="http://schemas.openxmlformats.org/officeDocument/2006/relationships/image" Target="../media/image69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8.jpeg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4.jpeg"/><Relationship Id="rId5" Type="http://schemas.openxmlformats.org/officeDocument/2006/relationships/image" Target="../media/image73.jpeg"/><Relationship Id="rId4" Type="http://schemas.openxmlformats.org/officeDocument/2006/relationships/image" Target="../media/image72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8.jpeg"/><Relationship Id="rId4" Type="http://schemas.openxmlformats.org/officeDocument/2006/relationships/image" Target="../media/image77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7" Type="http://schemas.openxmlformats.org/officeDocument/2006/relationships/image" Target="../media/image84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3.jpeg"/><Relationship Id="rId5" Type="http://schemas.openxmlformats.org/officeDocument/2006/relationships/image" Target="../media/image82.jpeg"/><Relationship Id="rId4" Type="http://schemas.openxmlformats.org/officeDocument/2006/relationships/image" Target="../media/image8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9.jpeg"/><Relationship Id="rId5" Type="http://schemas.openxmlformats.org/officeDocument/2006/relationships/image" Target="../media/image88.jpeg"/><Relationship Id="rId4" Type="http://schemas.openxmlformats.org/officeDocument/2006/relationships/image" Target="../media/image87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7" Type="http://schemas.openxmlformats.org/officeDocument/2006/relationships/image" Target="../media/image95.jpe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4.jpeg"/><Relationship Id="rId5" Type="http://schemas.openxmlformats.org/officeDocument/2006/relationships/image" Target="../media/image93.jpeg"/><Relationship Id="rId4" Type="http://schemas.openxmlformats.org/officeDocument/2006/relationships/image" Target="../media/image92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jpeg"/><Relationship Id="rId3" Type="http://schemas.openxmlformats.org/officeDocument/2006/relationships/image" Target="../media/image99.jpeg"/><Relationship Id="rId7" Type="http://schemas.openxmlformats.org/officeDocument/2006/relationships/image" Target="../media/image103.jpe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2.jpeg"/><Relationship Id="rId5" Type="http://schemas.openxmlformats.org/officeDocument/2006/relationships/image" Target="../media/image101.jpeg"/><Relationship Id="rId4" Type="http://schemas.openxmlformats.org/officeDocument/2006/relationships/image" Target="../media/image100.jpeg"/><Relationship Id="rId9" Type="http://schemas.openxmlformats.org/officeDocument/2006/relationships/image" Target="../media/image105.jpe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8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eg"/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3.png"/><Relationship Id="rId5" Type="http://schemas.openxmlformats.org/officeDocument/2006/relationships/image" Target="../media/image112.jpeg"/><Relationship Id="rId4" Type="http://schemas.openxmlformats.org/officeDocument/2006/relationships/image" Target="../media/image111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eg"/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7.jpeg"/><Relationship Id="rId4" Type="http://schemas.openxmlformats.org/officeDocument/2006/relationships/image" Target="../media/image116.jpe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5.xml"/><Relationship Id="rId4" Type="http://schemas.openxmlformats.org/officeDocument/2006/relationships/chart" Target="../charts/char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4.jpeg"/><Relationship Id="rId3" Type="http://schemas.openxmlformats.org/officeDocument/2006/relationships/image" Target="../media/image119.jpeg"/><Relationship Id="rId7" Type="http://schemas.openxmlformats.org/officeDocument/2006/relationships/image" Target="../media/image123.jpeg"/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2.jpeg"/><Relationship Id="rId5" Type="http://schemas.openxmlformats.org/officeDocument/2006/relationships/image" Target="../media/image121.jpeg"/><Relationship Id="rId4" Type="http://schemas.openxmlformats.org/officeDocument/2006/relationships/image" Target="../media/image120.jpe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6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jpeg"/><Relationship Id="rId7" Type="http://schemas.openxmlformats.org/officeDocument/2006/relationships/image" Target="../media/image130.jpeg"/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9.jpeg"/><Relationship Id="rId5" Type="http://schemas.openxmlformats.org/officeDocument/2006/relationships/image" Target="../media/image128.jpeg"/><Relationship Id="rId4" Type="http://schemas.openxmlformats.org/officeDocument/2006/relationships/image" Target="../media/image127.jpe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7.jpeg"/><Relationship Id="rId3" Type="http://schemas.openxmlformats.org/officeDocument/2006/relationships/image" Target="../media/image132.jpeg"/><Relationship Id="rId7" Type="http://schemas.openxmlformats.org/officeDocument/2006/relationships/image" Target="../media/image136.jpeg"/><Relationship Id="rId2" Type="http://schemas.openxmlformats.org/officeDocument/2006/relationships/image" Target="../media/image13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5.jpeg"/><Relationship Id="rId11" Type="http://schemas.openxmlformats.org/officeDocument/2006/relationships/image" Target="../media/image140.jpeg"/><Relationship Id="rId5" Type="http://schemas.openxmlformats.org/officeDocument/2006/relationships/image" Target="../media/image134.jpeg"/><Relationship Id="rId10" Type="http://schemas.openxmlformats.org/officeDocument/2006/relationships/image" Target="../media/image139.jpeg"/><Relationship Id="rId4" Type="http://schemas.openxmlformats.org/officeDocument/2006/relationships/image" Target="../media/image133.jpeg"/><Relationship Id="rId9" Type="http://schemas.openxmlformats.org/officeDocument/2006/relationships/image" Target="../media/image138.jpe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7.jpeg"/><Relationship Id="rId3" Type="http://schemas.openxmlformats.org/officeDocument/2006/relationships/image" Target="../media/image142.jpeg"/><Relationship Id="rId7" Type="http://schemas.openxmlformats.org/officeDocument/2006/relationships/image" Target="../media/image146.jpeg"/><Relationship Id="rId2" Type="http://schemas.openxmlformats.org/officeDocument/2006/relationships/image" Target="../media/image14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5.jpeg"/><Relationship Id="rId5" Type="http://schemas.openxmlformats.org/officeDocument/2006/relationships/image" Target="../media/image144.jpeg"/><Relationship Id="rId4" Type="http://schemas.openxmlformats.org/officeDocument/2006/relationships/image" Target="../media/image143.jpeg"/><Relationship Id="rId9" Type="http://schemas.openxmlformats.org/officeDocument/2006/relationships/image" Target="../media/image148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jpeg"/><Relationship Id="rId7" Type="http://schemas.openxmlformats.org/officeDocument/2006/relationships/image" Target="../media/image154.jpeg"/><Relationship Id="rId2" Type="http://schemas.openxmlformats.org/officeDocument/2006/relationships/image" Target="../media/image14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3.jpeg"/><Relationship Id="rId5" Type="http://schemas.openxmlformats.org/officeDocument/2006/relationships/image" Target="../media/image152.jpeg"/><Relationship Id="rId4" Type="http://schemas.openxmlformats.org/officeDocument/2006/relationships/image" Target="../media/image151.jpeg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6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jpeg"/><Relationship Id="rId2" Type="http://schemas.openxmlformats.org/officeDocument/2006/relationships/image" Target="../media/image15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8.jpeg"/><Relationship Id="rId4" Type="http://schemas.openxmlformats.org/officeDocument/2006/relationships/image" Target="../media/image15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7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jpeg"/><Relationship Id="rId7" Type="http://schemas.openxmlformats.org/officeDocument/2006/relationships/image" Target="../media/image164.jpeg"/><Relationship Id="rId2" Type="http://schemas.openxmlformats.org/officeDocument/2006/relationships/image" Target="../media/image15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3.jpeg"/><Relationship Id="rId5" Type="http://schemas.openxmlformats.org/officeDocument/2006/relationships/image" Target="../media/image162.jpeg"/><Relationship Id="rId4" Type="http://schemas.openxmlformats.org/officeDocument/2006/relationships/image" Target="../media/image161.jpe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6.jpeg"/><Relationship Id="rId7" Type="http://schemas.openxmlformats.org/officeDocument/2006/relationships/image" Target="../media/image170.jpeg"/><Relationship Id="rId2" Type="http://schemas.openxmlformats.org/officeDocument/2006/relationships/image" Target="../media/image16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9.jpeg"/><Relationship Id="rId5" Type="http://schemas.openxmlformats.org/officeDocument/2006/relationships/image" Target="../media/image168.jpeg"/><Relationship Id="rId4" Type="http://schemas.openxmlformats.org/officeDocument/2006/relationships/image" Target="../media/image167.jpeg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171.jpeg"/><Relationship Id="rId1" Type="http://schemas.openxmlformats.org/officeDocument/2006/relationships/slideLayout" Target="../slideLayouts/slideLayout6.xml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7.jpeg"/><Relationship Id="rId3" Type="http://schemas.openxmlformats.org/officeDocument/2006/relationships/image" Target="../media/image172.jpeg"/><Relationship Id="rId7" Type="http://schemas.openxmlformats.org/officeDocument/2006/relationships/image" Target="../media/image17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5.jpeg"/><Relationship Id="rId5" Type="http://schemas.openxmlformats.org/officeDocument/2006/relationships/image" Target="../media/image174.jpeg"/><Relationship Id="rId4" Type="http://schemas.openxmlformats.org/officeDocument/2006/relationships/image" Target="../media/image173.jpe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9.jpeg"/><Relationship Id="rId7" Type="http://schemas.openxmlformats.org/officeDocument/2006/relationships/image" Target="../media/image183.jpeg"/><Relationship Id="rId2" Type="http://schemas.openxmlformats.org/officeDocument/2006/relationships/image" Target="../media/image17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2.jpeg"/><Relationship Id="rId5" Type="http://schemas.openxmlformats.org/officeDocument/2006/relationships/image" Target="../media/image181.jpeg"/><Relationship Id="rId4" Type="http://schemas.openxmlformats.org/officeDocument/2006/relationships/image" Target="../media/image180.jpe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5.jpeg"/><Relationship Id="rId7" Type="http://schemas.openxmlformats.org/officeDocument/2006/relationships/image" Target="../media/image189.jpeg"/><Relationship Id="rId2" Type="http://schemas.openxmlformats.org/officeDocument/2006/relationships/image" Target="../media/image18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8.jpeg"/><Relationship Id="rId5" Type="http://schemas.openxmlformats.org/officeDocument/2006/relationships/image" Target="../media/image187.jpeg"/><Relationship Id="rId4" Type="http://schemas.openxmlformats.org/officeDocument/2006/relationships/image" Target="../media/image186.jpe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1.jpeg"/><Relationship Id="rId7" Type="http://schemas.openxmlformats.org/officeDocument/2006/relationships/image" Target="../media/image195.jpeg"/><Relationship Id="rId2" Type="http://schemas.openxmlformats.org/officeDocument/2006/relationships/image" Target="../media/image190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4.jpeg"/><Relationship Id="rId5" Type="http://schemas.openxmlformats.org/officeDocument/2006/relationships/image" Target="../media/image193.jpeg"/><Relationship Id="rId4" Type="http://schemas.openxmlformats.org/officeDocument/2006/relationships/image" Target="../media/image19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8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7.jpeg"/><Relationship Id="rId7" Type="http://schemas.openxmlformats.org/officeDocument/2006/relationships/image" Target="../media/image201.jpeg"/><Relationship Id="rId2" Type="http://schemas.openxmlformats.org/officeDocument/2006/relationships/image" Target="../media/image19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0.jpeg"/><Relationship Id="rId5" Type="http://schemas.openxmlformats.org/officeDocument/2006/relationships/image" Target="../media/image199.jpeg"/><Relationship Id="rId4" Type="http://schemas.openxmlformats.org/officeDocument/2006/relationships/image" Target="../media/image198.jpeg"/></Relationships>
</file>

<file path=ppt/slides/_rels/slide8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8.jpeg"/><Relationship Id="rId3" Type="http://schemas.openxmlformats.org/officeDocument/2006/relationships/image" Target="../media/image203.jpeg"/><Relationship Id="rId7" Type="http://schemas.openxmlformats.org/officeDocument/2006/relationships/image" Target="../media/image207.jpeg"/><Relationship Id="rId2" Type="http://schemas.openxmlformats.org/officeDocument/2006/relationships/image" Target="../media/image20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6.jpeg"/><Relationship Id="rId11" Type="http://schemas.openxmlformats.org/officeDocument/2006/relationships/image" Target="../media/image211.jpeg"/><Relationship Id="rId5" Type="http://schemas.openxmlformats.org/officeDocument/2006/relationships/image" Target="../media/image205.jpeg"/><Relationship Id="rId10" Type="http://schemas.openxmlformats.org/officeDocument/2006/relationships/image" Target="../media/image210.jpeg"/><Relationship Id="rId4" Type="http://schemas.openxmlformats.org/officeDocument/2006/relationships/image" Target="../media/image204.jpeg"/><Relationship Id="rId9" Type="http://schemas.openxmlformats.org/officeDocument/2006/relationships/image" Target="../media/image209.jpe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3.jpeg"/><Relationship Id="rId7" Type="http://schemas.openxmlformats.org/officeDocument/2006/relationships/image" Target="../media/image217.jpeg"/><Relationship Id="rId2" Type="http://schemas.openxmlformats.org/officeDocument/2006/relationships/image" Target="../media/image21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6.jpeg"/><Relationship Id="rId5" Type="http://schemas.openxmlformats.org/officeDocument/2006/relationships/image" Target="../media/image215.jpeg"/><Relationship Id="rId4" Type="http://schemas.openxmlformats.org/officeDocument/2006/relationships/image" Target="../media/image214.jpe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20.jpeg"/><Relationship Id="rId4" Type="http://schemas.openxmlformats.org/officeDocument/2006/relationships/image" Target="../media/image219.jpe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2.jpeg"/><Relationship Id="rId7" Type="http://schemas.openxmlformats.org/officeDocument/2006/relationships/image" Target="../media/image226.jpeg"/><Relationship Id="rId2" Type="http://schemas.openxmlformats.org/officeDocument/2006/relationships/image" Target="../media/image22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5.jpeg"/><Relationship Id="rId5" Type="http://schemas.openxmlformats.org/officeDocument/2006/relationships/image" Target="../media/image224.jpeg"/><Relationship Id="rId4" Type="http://schemas.openxmlformats.org/officeDocument/2006/relationships/image" Target="../media/image223.jpe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0.jpeg"/><Relationship Id="rId5" Type="http://schemas.openxmlformats.org/officeDocument/2006/relationships/image" Target="../media/image229.jpeg"/><Relationship Id="rId4" Type="http://schemas.openxmlformats.org/officeDocument/2006/relationships/image" Target="../media/image228.jpe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4.jpeg"/><Relationship Id="rId5" Type="http://schemas.openxmlformats.org/officeDocument/2006/relationships/image" Target="../media/image233.jpeg"/><Relationship Id="rId4" Type="http://schemas.openxmlformats.org/officeDocument/2006/relationships/image" Target="../media/image232.jpeg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1.jpeg"/><Relationship Id="rId3" Type="http://schemas.openxmlformats.org/officeDocument/2006/relationships/image" Target="../media/image236.jpeg"/><Relationship Id="rId7" Type="http://schemas.openxmlformats.org/officeDocument/2006/relationships/image" Target="../media/image240.jpeg"/><Relationship Id="rId2" Type="http://schemas.openxmlformats.org/officeDocument/2006/relationships/image" Target="../media/image23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9.jpeg"/><Relationship Id="rId5" Type="http://schemas.openxmlformats.org/officeDocument/2006/relationships/image" Target="../media/image238.jpeg"/><Relationship Id="rId10" Type="http://schemas.openxmlformats.org/officeDocument/2006/relationships/image" Target="../media/image243.jpeg"/><Relationship Id="rId4" Type="http://schemas.openxmlformats.org/officeDocument/2006/relationships/image" Target="../media/image237.jpeg"/><Relationship Id="rId9" Type="http://schemas.openxmlformats.org/officeDocument/2006/relationships/image" Target="../media/image242.jpe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4.w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7.wmf"/><Relationship Id="rId5" Type="http://schemas.openxmlformats.org/officeDocument/2006/relationships/image" Target="../media/image246.wmf"/><Relationship Id="rId4" Type="http://schemas.openxmlformats.org/officeDocument/2006/relationships/image" Target="../media/image245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9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9.jpeg"/><Relationship Id="rId7" Type="http://schemas.openxmlformats.org/officeDocument/2006/relationships/image" Target="../media/image253.jpeg"/><Relationship Id="rId2" Type="http://schemas.openxmlformats.org/officeDocument/2006/relationships/image" Target="../media/image24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52.jpeg"/><Relationship Id="rId5" Type="http://schemas.openxmlformats.org/officeDocument/2006/relationships/image" Target="../media/image251.jpeg"/><Relationship Id="rId4" Type="http://schemas.openxmlformats.org/officeDocument/2006/relationships/image" Target="../media/image250.jpe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5.jpeg"/><Relationship Id="rId2" Type="http://schemas.openxmlformats.org/officeDocument/2006/relationships/image" Target="../media/image25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57.jpeg"/><Relationship Id="rId4" Type="http://schemas.openxmlformats.org/officeDocument/2006/relationships/image" Target="../media/image256.jpe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9.jpeg"/><Relationship Id="rId7" Type="http://schemas.openxmlformats.org/officeDocument/2006/relationships/image" Target="../media/image263.jpeg"/><Relationship Id="rId2" Type="http://schemas.openxmlformats.org/officeDocument/2006/relationships/image" Target="../media/image25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2.jpeg"/><Relationship Id="rId5" Type="http://schemas.openxmlformats.org/officeDocument/2006/relationships/image" Target="../media/image261.jpeg"/><Relationship Id="rId4" Type="http://schemas.openxmlformats.org/officeDocument/2006/relationships/image" Target="../media/image260.jpe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5.jpeg"/><Relationship Id="rId7" Type="http://schemas.openxmlformats.org/officeDocument/2006/relationships/image" Target="../media/image269.jpeg"/><Relationship Id="rId2" Type="http://schemas.openxmlformats.org/officeDocument/2006/relationships/image" Target="../media/image26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8.jpeg"/><Relationship Id="rId5" Type="http://schemas.openxmlformats.org/officeDocument/2006/relationships/image" Target="../media/image267.jpeg"/><Relationship Id="rId4" Type="http://schemas.openxmlformats.org/officeDocument/2006/relationships/image" Target="../media/image266.jpe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0.jpeg"/><Relationship Id="rId7" Type="http://schemas.openxmlformats.org/officeDocument/2006/relationships/image" Target="../media/image274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3.jpeg"/><Relationship Id="rId5" Type="http://schemas.openxmlformats.org/officeDocument/2006/relationships/image" Target="../media/image272.jpeg"/><Relationship Id="rId4" Type="http://schemas.openxmlformats.org/officeDocument/2006/relationships/image" Target="../media/image271.jpeg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5.jpe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5.xml"/><Relationship Id="rId5" Type="http://schemas.openxmlformats.org/officeDocument/2006/relationships/image" Target="../media/image277.png"/><Relationship Id="rId4" Type="http://schemas.openxmlformats.org/officeDocument/2006/relationships/image" Target="../media/image27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19536" y="3861048"/>
            <a:ext cx="8443664" cy="2006352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/>
            </a:r>
            <a:br>
              <a:rPr lang="ru-RU" sz="2800" dirty="0">
                <a:solidFill>
                  <a:schemeClr val="accent6">
                    <a:lumMod val="20000"/>
                    <a:lumOff val="80000"/>
                  </a:schemeClr>
                </a:solidFill>
              </a:rPr>
            </a:br>
            <a:endParaRPr lang="ru-RU" sz="2800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86200" y="6237312"/>
            <a:ext cx="6705600" cy="498525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Cambria" pitchFamily="18" charset="0"/>
              </a:rPr>
              <a:t>Киося Илья Георгиевич, примар</a:t>
            </a:r>
            <a:endParaRPr lang="ru-RU" sz="2400" dirty="0">
              <a:solidFill>
                <a:srgbClr val="002060"/>
              </a:solidFill>
              <a:latin typeface="Cambria" pitchFamily="18" charset="0"/>
            </a:endParaRPr>
          </a:p>
          <a:p>
            <a:endParaRPr lang="ru-RU" sz="2400" dirty="0">
              <a:solidFill>
                <a:schemeClr val="bg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719736" y="1184063"/>
            <a:ext cx="4572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>
                <a:latin typeface="Cambria" pitchFamily="18" charset="0"/>
              </a:rPr>
              <a:t>Примэрия</a:t>
            </a:r>
            <a:r>
              <a:rPr lang="ru-RU" sz="2000" b="1" dirty="0">
                <a:latin typeface="Cambria" pitchFamily="18" charset="0"/>
              </a:rPr>
              <a:t> села Гайдар,</a:t>
            </a:r>
            <a:br>
              <a:rPr lang="ru-RU" sz="2000" b="1" dirty="0">
                <a:latin typeface="Cambria" pitchFamily="18" charset="0"/>
              </a:rPr>
            </a:br>
            <a:r>
              <a:rPr lang="ru-RU" sz="2000" b="1" dirty="0">
                <a:latin typeface="Cambria" pitchFamily="18" charset="0"/>
              </a:rPr>
              <a:t>АТО </a:t>
            </a:r>
            <a:r>
              <a:rPr lang="ru-RU" sz="2000" b="1" dirty="0" err="1">
                <a:latin typeface="Cambria" pitchFamily="18" charset="0"/>
              </a:rPr>
              <a:t>Гагаузия</a:t>
            </a:r>
            <a:r>
              <a:rPr lang="ru-RU" sz="2000" b="1" dirty="0">
                <a:latin typeface="Cambria" pitchFamily="18" charset="0"/>
              </a:rPr>
              <a:t>, Республика Молдова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387588" y="1938316"/>
            <a:ext cx="741682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rgbClr val="002060"/>
                </a:solidFill>
                <a:latin typeface="Cambria" pitchFamily="18" charset="0"/>
              </a:rPr>
              <a:t>ОТЧЕТ</a:t>
            </a:r>
            <a:r>
              <a:rPr lang="ru-RU" dirty="0"/>
              <a:t/>
            </a:r>
            <a:br>
              <a:rPr lang="ru-RU" dirty="0"/>
            </a:br>
            <a:r>
              <a:rPr lang="ru-RU" sz="2400" b="1" i="1" dirty="0">
                <a:solidFill>
                  <a:srgbClr val="C00000"/>
                </a:solidFill>
                <a:latin typeface="Cambria" pitchFamily="18" charset="0"/>
              </a:rPr>
              <a:t>О работе </a:t>
            </a:r>
            <a:r>
              <a:rPr lang="ru-RU" sz="2400" b="1" i="1" dirty="0" err="1">
                <a:solidFill>
                  <a:srgbClr val="C00000"/>
                </a:solidFill>
                <a:latin typeface="Cambria" pitchFamily="18" charset="0"/>
              </a:rPr>
              <a:t>примэрии</a:t>
            </a:r>
            <a:r>
              <a:rPr lang="ru-RU" sz="2400" b="1" i="1" dirty="0">
                <a:solidFill>
                  <a:srgbClr val="C00000"/>
                </a:solidFill>
                <a:latin typeface="Cambria" pitchFamily="18" charset="0"/>
              </a:rPr>
              <a:t> села Гайдар по обеспечению социально-экономического развития на подведомственной территории за </a:t>
            </a:r>
            <a:br>
              <a:rPr lang="ru-RU" sz="2400" b="1" i="1" dirty="0">
                <a:solidFill>
                  <a:srgbClr val="C00000"/>
                </a:solidFill>
                <a:latin typeface="Cambria" pitchFamily="18" charset="0"/>
              </a:rPr>
            </a:br>
            <a:r>
              <a:rPr lang="ru-RU" sz="2400" b="1" i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ru-RU" sz="2400" b="1" i="1" dirty="0" smtClean="0">
                <a:solidFill>
                  <a:srgbClr val="C00000"/>
                </a:solidFill>
                <a:latin typeface="Cambria" pitchFamily="18" charset="0"/>
              </a:rPr>
              <a:t>2011-2018 </a:t>
            </a:r>
            <a:r>
              <a:rPr lang="ru-RU" sz="2400" b="1" i="1" dirty="0">
                <a:solidFill>
                  <a:srgbClr val="C00000"/>
                </a:solidFill>
                <a:latin typeface="Cambria" pitchFamily="18" charset="0"/>
              </a:rPr>
              <a:t>гг.</a:t>
            </a:r>
          </a:p>
        </p:txBody>
      </p:sp>
      <p:pic>
        <p:nvPicPr>
          <p:cNvPr id="1026" name="Picture 2" descr="D:\ДОСТОПРИМЕЧАТЕЛЬНОСТИ СЕЛА\дом работа\панорама села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00200" y="4146660"/>
            <a:ext cx="9032304" cy="187462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5440" y="8241"/>
            <a:ext cx="9144000" cy="127126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15881" y="980729"/>
            <a:ext cx="1524003" cy="338329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4000" advClick="0" advTm="19889">
        <p15:prstTrans prst="curtains"/>
      </p:transition>
    </mc:Choice>
    <mc:Fallback>
      <p:transition spd="slow" advClick="0" advTm="1988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3600" y="548680"/>
            <a:ext cx="8153400" cy="670520"/>
          </a:xfrm>
        </p:spPr>
        <p:txBody>
          <a:bodyPr>
            <a:noAutofit/>
          </a:bodyPr>
          <a:lstStyle/>
          <a:p>
            <a:pPr lvl="0" algn="ctr"/>
            <a:r>
              <a:rPr lang="en-US" sz="3600" b="1" i="1" dirty="0">
                <a:solidFill>
                  <a:srgbClr val="C00000"/>
                </a:solidFill>
                <a:latin typeface="Cambria" pitchFamily="18" charset="0"/>
              </a:rPr>
              <a:t>II. </a:t>
            </a:r>
            <a:r>
              <a:rPr lang="ru-RU" sz="3600" b="1" i="1" dirty="0">
                <a:solidFill>
                  <a:srgbClr val="C00000"/>
                </a:solidFill>
                <a:latin typeface="Cambria" pitchFamily="18" charset="0"/>
              </a:rPr>
              <a:t>Итоги основной деятельности</a:t>
            </a:r>
            <a:r>
              <a:rPr lang="ru-RU" sz="3600" i="1" dirty="0">
                <a:solidFill>
                  <a:srgbClr val="C00000"/>
                </a:solidFill>
                <a:latin typeface="Cambria" pitchFamily="18" charset="0"/>
              </a:rPr>
              <a:t/>
            </a:r>
            <a:br>
              <a:rPr lang="ru-RU" sz="3600" i="1" dirty="0">
                <a:solidFill>
                  <a:srgbClr val="C00000"/>
                </a:solidFill>
                <a:latin typeface="Cambria" pitchFamily="18" charset="0"/>
              </a:rPr>
            </a:br>
            <a:endParaRPr lang="ru-RU" sz="3600" i="1" dirty="0">
              <a:solidFill>
                <a:srgbClr val="C00000"/>
              </a:solidFill>
              <a:latin typeface="Cambria" pitchFamily="18" charset="0"/>
            </a:endParaRPr>
          </a:p>
        </p:txBody>
      </p:sp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1775520" y="1305359"/>
            <a:ext cx="8712968" cy="59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dirty="0"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В отчетный период  </a:t>
            </a:r>
            <a:r>
              <a:rPr lang="ru-RU" b="1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ежедневно</a:t>
            </a:r>
            <a:r>
              <a:rPr lang="ru-RU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ru-RU" b="1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по 2-3 человека  </a:t>
            </a:r>
            <a:r>
              <a:rPr lang="ru-RU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обращались  за решением общественных , а также  своих личных  проблем  к  </a:t>
            </a:r>
            <a:r>
              <a:rPr lang="ru-RU" dirty="0" err="1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примару</a:t>
            </a:r>
            <a:r>
              <a:rPr lang="ru-RU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.</a:t>
            </a:r>
            <a:endParaRPr lang="en-US" dirty="0"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Спектр этих обращений - самый разнообразный. Но преобладают: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dirty="0"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dirty="0"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dirty="0"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dirty="0"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dirty="0"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dirty="0"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dirty="0"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dirty="0"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dirty="0"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dirty="0"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dirty="0"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dirty="0"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dirty="0">
              <a:latin typeface="Cambria" pitchFamily="18" charset="0"/>
              <a:ea typeface="Times New Roman" pitchFamily="18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dirty="0">
              <a:latin typeface="Cambria" pitchFamily="18" charset="0"/>
              <a:ea typeface="Times New Roman" pitchFamily="18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latin typeface="Cambria" pitchFamily="18" charset="0"/>
                <a:ea typeface="Times New Roman" pitchFamily="18" charset="0"/>
                <a:cs typeface="Arial" pitchFamily="34" charset="0"/>
              </a:rPr>
              <a:t>          Большинство обращений удовлетворены. Отрадно, что  эффективности такой мобильности в решении проблем села и его жителей служит четкое  взаимодействие </a:t>
            </a:r>
            <a:r>
              <a:rPr lang="ru-RU" dirty="0" smtClean="0">
                <a:latin typeface="Cambria" pitchFamily="18" charset="0"/>
                <a:ea typeface="Times New Roman" pitchFamily="18" charset="0"/>
                <a:cs typeface="Arial" pitchFamily="34" charset="0"/>
              </a:rPr>
              <a:t>местного совета </a:t>
            </a:r>
            <a:r>
              <a:rPr lang="ru-RU" dirty="0">
                <a:latin typeface="Cambria" pitchFamily="18" charset="0"/>
                <a:ea typeface="Times New Roman" pitchFamily="18" charset="0"/>
                <a:cs typeface="Arial" pitchFamily="34" charset="0"/>
              </a:rPr>
              <a:t>и </a:t>
            </a:r>
            <a:r>
              <a:rPr lang="ru-RU" dirty="0" err="1">
                <a:latin typeface="Cambria" pitchFamily="18" charset="0"/>
                <a:ea typeface="Times New Roman" pitchFamily="18" charset="0"/>
                <a:cs typeface="Arial" pitchFamily="34" charset="0"/>
              </a:rPr>
              <a:t>примэрии</a:t>
            </a:r>
            <a:r>
              <a:rPr lang="ru-RU" dirty="0">
                <a:latin typeface="Cambria" pitchFamily="18" charset="0"/>
                <a:ea typeface="Times New Roman" pitchFamily="18" charset="0"/>
                <a:cs typeface="Arial" pitchFamily="34" charset="0"/>
              </a:rPr>
              <a:t> .   </a:t>
            </a:r>
            <a:br>
              <a:rPr lang="ru-RU" dirty="0">
                <a:latin typeface="Cambria" pitchFamily="18" charset="0"/>
                <a:ea typeface="Times New Roman" pitchFamily="18" charset="0"/>
                <a:cs typeface="Arial" pitchFamily="34" charset="0"/>
              </a:rPr>
            </a:br>
            <a:r>
              <a:rPr lang="ru-RU" sz="1600" dirty="0">
                <a:latin typeface="Cambria" pitchFamily="18" charset="0"/>
                <a:ea typeface="Times New Roman" pitchFamily="18" charset="0"/>
                <a:cs typeface="Arial" pitchFamily="34" charset="0"/>
              </a:rPr>
              <a:t/>
            </a:r>
            <a:br>
              <a:rPr lang="ru-RU" sz="1600" dirty="0">
                <a:latin typeface="Cambria" pitchFamily="18" charset="0"/>
                <a:ea typeface="Times New Roman" pitchFamily="18" charset="0"/>
                <a:cs typeface="Arial" pitchFamily="34" charset="0"/>
              </a:rPr>
            </a:br>
            <a:endParaRPr lang="ru-RU" sz="1600" dirty="0">
              <a:latin typeface="Cambria" pitchFamily="18" charset="0"/>
              <a:cs typeface="Arial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1703512" y="2636912"/>
            <a:ext cx="2592288" cy="1202432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Font typeface="Wingdings" pitchFamily="2" charset="2"/>
              <a:buChar char="v"/>
            </a:pPr>
            <a:r>
              <a:rPr lang="ru-RU" b="1" dirty="0">
                <a:solidFill>
                  <a:schemeClr val="tx1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просьбы о </a:t>
            </a:r>
            <a:r>
              <a:rPr lang="ru-RU" b="1" dirty="0" smtClean="0">
                <a:solidFill>
                  <a:schemeClr val="tx1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материальной  </a:t>
            </a:r>
            <a:r>
              <a:rPr lang="ru-RU" b="1" dirty="0">
                <a:solidFill>
                  <a:schemeClr val="tx1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помощи</a:t>
            </a:r>
            <a:endParaRPr lang="ru-RU" b="1" dirty="0"/>
          </a:p>
        </p:txBody>
      </p:sp>
      <p:sp>
        <p:nvSpPr>
          <p:cNvPr id="8" name="Овал 7"/>
          <p:cNvSpPr/>
          <p:nvPr/>
        </p:nvSpPr>
        <p:spPr>
          <a:xfrm>
            <a:off x="4511824" y="4869160"/>
            <a:ext cx="3240360" cy="9144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Wingdings" pitchFamily="2" charset="2"/>
              <a:buChar char="v"/>
            </a:pPr>
            <a:r>
              <a:rPr lang="ru-RU" b="1" dirty="0">
                <a:solidFill>
                  <a:schemeClr val="tx1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проблемы социального характера и др.</a:t>
            </a:r>
            <a:endParaRPr lang="ru-RU" b="1" dirty="0"/>
          </a:p>
        </p:txBody>
      </p:sp>
      <p:sp>
        <p:nvSpPr>
          <p:cNvPr id="9" name="Овал 8"/>
          <p:cNvSpPr/>
          <p:nvPr/>
        </p:nvSpPr>
        <p:spPr>
          <a:xfrm>
            <a:off x="4655840" y="3717032"/>
            <a:ext cx="2592288" cy="1058416"/>
          </a:xfrm>
          <a:prstGeom prst="ellipse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Wingdings" pitchFamily="2" charset="2"/>
              <a:buChar char="v"/>
            </a:pPr>
            <a:r>
              <a:rPr lang="ru-RU" b="1" dirty="0" smtClean="0">
                <a:solidFill>
                  <a:schemeClr val="tx1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Проблемы ремонта аварийного жилья</a:t>
            </a:r>
            <a:endParaRPr lang="ru-RU" b="1" dirty="0"/>
          </a:p>
        </p:txBody>
      </p:sp>
      <p:sp>
        <p:nvSpPr>
          <p:cNvPr id="10" name="Овал 9"/>
          <p:cNvSpPr/>
          <p:nvPr/>
        </p:nvSpPr>
        <p:spPr>
          <a:xfrm>
            <a:off x="4367808" y="2420888"/>
            <a:ext cx="2736304" cy="115212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Font typeface="Wingdings" pitchFamily="2" charset="2"/>
              <a:buChar char="v"/>
            </a:pPr>
            <a:r>
              <a:rPr lang="ru-RU" b="1" dirty="0">
                <a:solidFill>
                  <a:schemeClr val="tx1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проблемы </a:t>
            </a:r>
            <a:r>
              <a:rPr lang="ru-RU" b="1" dirty="0" smtClean="0">
                <a:solidFill>
                  <a:schemeClr val="tx1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ремонта дорог</a:t>
            </a:r>
            <a:endParaRPr lang="ru-RU" b="1" dirty="0"/>
          </a:p>
        </p:txBody>
      </p:sp>
      <p:sp>
        <p:nvSpPr>
          <p:cNvPr id="11" name="Овал 10"/>
          <p:cNvSpPr/>
          <p:nvPr/>
        </p:nvSpPr>
        <p:spPr>
          <a:xfrm>
            <a:off x="7248128" y="2780928"/>
            <a:ext cx="2592288" cy="115212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Wingdings" pitchFamily="2" charset="2"/>
              <a:buChar char="v"/>
            </a:pPr>
            <a:r>
              <a:rPr lang="ru-RU" b="1" dirty="0">
                <a:solidFill>
                  <a:schemeClr val="tx1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освещение улиц</a:t>
            </a:r>
            <a:endParaRPr lang="ru-RU" b="1" dirty="0"/>
          </a:p>
        </p:txBody>
      </p:sp>
      <p:sp>
        <p:nvSpPr>
          <p:cNvPr id="12" name="Овал 11"/>
          <p:cNvSpPr/>
          <p:nvPr/>
        </p:nvSpPr>
        <p:spPr>
          <a:xfrm>
            <a:off x="1524000" y="4005064"/>
            <a:ext cx="3096344" cy="144016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Wingdings" pitchFamily="2" charset="2"/>
              <a:buChar char="v"/>
            </a:pPr>
            <a:r>
              <a:rPr lang="ru-RU" dirty="0">
                <a:solidFill>
                  <a:schemeClr val="tx1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solidFill>
                  <a:schemeClr val="tx1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проблемы благоустройства, экологической обстановки</a:t>
            </a:r>
            <a:endParaRPr lang="ru-RU" b="1" dirty="0"/>
          </a:p>
        </p:txBody>
      </p:sp>
      <p:sp>
        <p:nvSpPr>
          <p:cNvPr id="13" name="Овал 12"/>
          <p:cNvSpPr/>
          <p:nvPr/>
        </p:nvSpPr>
        <p:spPr>
          <a:xfrm>
            <a:off x="7680176" y="4005064"/>
            <a:ext cx="2520280" cy="1058416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Font typeface="Wingdings" pitchFamily="2" charset="2"/>
              <a:buChar char="v"/>
            </a:pPr>
            <a:r>
              <a:rPr lang="ru-RU" dirty="0">
                <a:solidFill>
                  <a:schemeClr val="tx1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solidFill>
                  <a:schemeClr val="tx1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спорно-земельные вопросы</a:t>
            </a:r>
            <a:endParaRPr lang="ru-RU" b="1" dirty="0"/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 advClick="0" advTm="11732">
        <p:checker/>
      </p:transition>
    </mc:Choice>
    <mc:Fallback>
      <p:transition spd="slow" advClick="0" advTm="11732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4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4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20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048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i="1" dirty="0" smtClean="0">
                <a:solidFill>
                  <a:srgbClr val="002060"/>
                </a:solidFill>
              </a:rPr>
              <a:t>Изданные документы</a:t>
            </a:r>
            <a:endParaRPr lang="ru-RU" b="1" i="1" dirty="0">
              <a:solidFill>
                <a:srgbClr val="002060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236131579"/>
              </p:ext>
            </p:extLst>
          </p:nvPr>
        </p:nvGraphicFramePr>
        <p:xfrm>
          <a:off x="263353" y="1628803"/>
          <a:ext cx="11665296" cy="5109089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407876"/>
                <a:gridCol w="1508445"/>
                <a:gridCol w="1614825"/>
                <a:gridCol w="2024555"/>
                <a:gridCol w="1580597"/>
                <a:gridCol w="1408033"/>
                <a:gridCol w="1156891"/>
                <a:gridCol w="964074"/>
              </a:tblGrid>
              <a:tr h="813030">
                <a:tc rowSpan="2"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C00000"/>
                          </a:solidFill>
                        </a:rPr>
                        <a:t>Годы</a:t>
                      </a:r>
                      <a:endParaRPr lang="ru-RU" sz="28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C00000"/>
                          </a:solidFill>
                        </a:rPr>
                        <a:t>Обнародовано Распоряжений</a:t>
                      </a:r>
                      <a:endParaRPr lang="ru-RU" sz="20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C00000"/>
                          </a:solidFill>
                        </a:rPr>
                        <a:t>Составлено </a:t>
                      </a:r>
                      <a:r>
                        <a:rPr lang="ru-RU" sz="2000" b="1" dirty="0" err="1" smtClean="0">
                          <a:solidFill>
                            <a:srgbClr val="C00000"/>
                          </a:solidFill>
                        </a:rPr>
                        <a:t>нотариаль</a:t>
                      </a:r>
                      <a:r>
                        <a:rPr lang="ru-RU" sz="2000" b="1" dirty="0" smtClean="0">
                          <a:solidFill>
                            <a:srgbClr val="C00000"/>
                          </a:solidFill>
                        </a:rPr>
                        <a:t>-</a:t>
                      </a:r>
                    </a:p>
                    <a:p>
                      <a:pPr algn="ctr"/>
                      <a:r>
                        <a:rPr lang="ru-RU" sz="2000" b="1" dirty="0" err="1" smtClean="0">
                          <a:solidFill>
                            <a:srgbClr val="C00000"/>
                          </a:solidFill>
                        </a:rPr>
                        <a:t>ных</a:t>
                      </a:r>
                      <a:r>
                        <a:rPr lang="ru-RU" sz="2000" b="1" baseline="0" dirty="0" smtClean="0">
                          <a:solidFill>
                            <a:srgbClr val="C00000"/>
                          </a:solidFill>
                        </a:rPr>
                        <a:t> </a:t>
                      </a:r>
                      <a:r>
                        <a:rPr lang="ru-RU" sz="2000" b="1" dirty="0" smtClean="0">
                          <a:solidFill>
                            <a:srgbClr val="C00000"/>
                          </a:solidFill>
                        </a:rPr>
                        <a:t>сделок</a:t>
                      </a:r>
                      <a:endParaRPr lang="ru-RU" sz="20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2000" b="1" dirty="0" err="1" smtClean="0">
                          <a:solidFill>
                            <a:srgbClr val="C00000"/>
                          </a:solidFill>
                        </a:rPr>
                        <a:t>Рассмо</a:t>
                      </a:r>
                      <a:r>
                        <a:rPr lang="ru-RU" sz="2000" b="1" dirty="0" smtClean="0">
                          <a:solidFill>
                            <a:srgbClr val="C00000"/>
                          </a:solidFill>
                        </a:rPr>
                        <a:t>-</a:t>
                      </a:r>
                    </a:p>
                    <a:p>
                      <a:pPr algn="ctr"/>
                      <a:r>
                        <a:rPr lang="ru-RU" sz="2000" b="1" dirty="0" err="1" smtClean="0">
                          <a:solidFill>
                            <a:srgbClr val="C00000"/>
                          </a:solidFill>
                        </a:rPr>
                        <a:t>трено</a:t>
                      </a:r>
                      <a:r>
                        <a:rPr lang="ru-RU" sz="2000" b="1" dirty="0" smtClean="0">
                          <a:solidFill>
                            <a:srgbClr val="C00000"/>
                          </a:solidFill>
                        </a:rPr>
                        <a:t> петиций</a:t>
                      </a:r>
                      <a:endParaRPr lang="ru-RU" sz="20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C00000"/>
                          </a:solidFill>
                        </a:rPr>
                        <a:t>Зарегистрировано актов гражданского состояния</a:t>
                      </a:r>
                      <a:endParaRPr lang="ru-RU" sz="20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8779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По личному составу</a:t>
                      </a:r>
                      <a:endParaRPr lang="ru-RU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По основной </a:t>
                      </a:r>
                      <a:r>
                        <a:rPr lang="ru-RU" b="1" dirty="0" err="1" smtClean="0"/>
                        <a:t>деят-ти</a:t>
                      </a:r>
                      <a:endParaRPr lang="ru-RU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err="1" smtClean="0"/>
                        <a:t>Рожде-ний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err="1" smtClean="0"/>
                        <a:t>Смер-тей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err="1" smtClean="0"/>
                        <a:t>Бра-ков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58849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rgbClr val="FF0000"/>
                          </a:solidFill>
                        </a:rPr>
                        <a:t>2011</a:t>
                      </a:r>
                      <a:endParaRPr lang="ru-RU" sz="1800" b="1" dirty="0">
                        <a:solidFill>
                          <a:srgbClr val="FF0000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+mj-lt"/>
                        </a:rPr>
                        <a:t>48</a:t>
                      </a:r>
                      <a:endParaRPr lang="ru-RU" sz="1600" b="1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+mj-lt"/>
                        </a:rPr>
                        <a:t>30</a:t>
                      </a:r>
                      <a:endParaRPr lang="ru-RU" sz="1600" b="1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+mj-lt"/>
                        </a:rPr>
                        <a:t>280</a:t>
                      </a:r>
                      <a:endParaRPr lang="ru-RU" sz="1600" b="1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+mj-lt"/>
                        </a:rPr>
                        <a:t>97</a:t>
                      </a:r>
                      <a:endParaRPr lang="ru-RU" sz="1600" b="1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+mj-lt"/>
                        </a:rPr>
                        <a:t>62</a:t>
                      </a:r>
                      <a:endParaRPr lang="ru-RU" sz="1600" b="1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+mj-lt"/>
                        </a:rPr>
                        <a:t>25</a:t>
                      </a:r>
                      <a:endParaRPr lang="ru-RU" sz="1600" b="1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+mj-lt"/>
                        </a:rPr>
                        <a:t>33</a:t>
                      </a:r>
                      <a:endParaRPr lang="ru-RU" sz="1600" b="1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8849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rgbClr val="FF0000"/>
                          </a:solidFill>
                        </a:rPr>
                        <a:t>2012</a:t>
                      </a:r>
                      <a:endParaRPr lang="ru-RU" sz="1800" b="1" dirty="0">
                        <a:solidFill>
                          <a:srgbClr val="FF0000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+mj-lt"/>
                        </a:rPr>
                        <a:t>80</a:t>
                      </a:r>
                      <a:endParaRPr lang="ru-RU" sz="1600" b="1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+mj-lt"/>
                        </a:rPr>
                        <a:t>79</a:t>
                      </a:r>
                      <a:endParaRPr lang="ru-RU" sz="1600" b="1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+mj-lt"/>
                        </a:rPr>
                        <a:t>360</a:t>
                      </a:r>
                      <a:endParaRPr lang="ru-RU" sz="1600" b="1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+mj-lt"/>
                        </a:rPr>
                        <a:t>71</a:t>
                      </a:r>
                      <a:endParaRPr lang="ru-RU" sz="1600" b="1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+mj-lt"/>
                        </a:rPr>
                        <a:t>60</a:t>
                      </a:r>
                      <a:endParaRPr lang="ru-RU" sz="1600" b="1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+mj-lt"/>
                        </a:rPr>
                        <a:t>48</a:t>
                      </a:r>
                      <a:endParaRPr lang="ru-RU" sz="1600" b="1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+mj-lt"/>
                        </a:rPr>
                        <a:t>28</a:t>
                      </a:r>
                      <a:endParaRPr lang="ru-RU" sz="1600" b="1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8849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rgbClr val="FF0000"/>
                          </a:solidFill>
                        </a:rPr>
                        <a:t>2013</a:t>
                      </a:r>
                      <a:endParaRPr lang="ru-RU" sz="1800" b="1" dirty="0">
                        <a:solidFill>
                          <a:srgbClr val="FF0000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+mj-lt"/>
                        </a:rPr>
                        <a:t>57</a:t>
                      </a:r>
                      <a:endParaRPr lang="ru-RU" sz="1600" b="1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+mj-lt"/>
                        </a:rPr>
                        <a:t>78</a:t>
                      </a:r>
                      <a:endParaRPr lang="ru-RU" sz="1600" b="1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+mj-lt"/>
                        </a:rPr>
                        <a:t>372</a:t>
                      </a:r>
                      <a:endParaRPr lang="ru-RU" sz="1600" b="1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+mj-lt"/>
                        </a:rPr>
                        <a:t>87</a:t>
                      </a:r>
                      <a:endParaRPr lang="ru-RU" sz="1600" b="1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+mj-lt"/>
                        </a:rPr>
                        <a:t>44</a:t>
                      </a:r>
                      <a:endParaRPr lang="ru-RU" sz="1600" b="1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+mj-lt"/>
                        </a:rPr>
                        <a:t>40</a:t>
                      </a:r>
                      <a:endParaRPr lang="ru-RU" sz="1600" b="1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+mj-lt"/>
                        </a:rPr>
                        <a:t>24</a:t>
                      </a:r>
                      <a:endParaRPr lang="ru-RU" sz="1600" b="1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8849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rgbClr val="FF0000"/>
                          </a:solidFill>
                        </a:rPr>
                        <a:t>2014</a:t>
                      </a:r>
                      <a:endParaRPr lang="ru-RU" sz="1800" b="1" dirty="0">
                        <a:solidFill>
                          <a:srgbClr val="FF0000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+mj-lt"/>
                        </a:rPr>
                        <a:t>49</a:t>
                      </a:r>
                      <a:endParaRPr lang="ru-RU" sz="1600" b="1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+mj-lt"/>
                        </a:rPr>
                        <a:t>80</a:t>
                      </a:r>
                      <a:endParaRPr lang="ru-RU" sz="1600" b="1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+mj-lt"/>
                        </a:rPr>
                        <a:t>362</a:t>
                      </a:r>
                      <a:endParaRPr lang="ru-RU" sz="1600" b="1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+mj-lt"/>
                        </a:rPr>
                        <a:t>77</a:t>
                      </a:r>
                      <a:endParaRPr lang="ru-RU" sz="1600" b="1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+mj-lt"/>
                        </a:rPr>
                        <a:t>51</a:t>
                      </a:r>
                      <a:endParaRPr lang="ru-RU" sz="1600" b="1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+mj-lt"/>
                        </a:rPr>
                        <a:t>41</a:t>
                      </a:r>
                      <a:endParaRPr lang="ru-RU" sz="1600" b="1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+mj-lt"/>
                        </a:rPr>
                        <a:t>22</a:t>
                      </a:r>
                      <a:endParaRPr lang="ru-RU" sz="1600" b="1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8849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rgbClr val="FF0000"/>
                          </a:solidFill>
                        </a:rPr>
                        <a:t>2015</a:t>
                      </a:r>
                      <a:endParaRPr lang="ru-RU" sz="1800" b="1" dirty="0">
                        <a:solidFill>
                          <a:srgbClr val="FF0000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+mj-lt"/>
                        </a:rPr>
                        <a:t>72</a:t>
                      </a:r>
                      <a:endParaRPr lang="ru-RU" sz="1600" b="1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+mj-lt"/>
                        </a:rPr>
                        <a:t>101</a:t>
                      </a:r>
                      <a:endParaRPr lang="ru-RU" sz="1600" b="1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+mj-lt"/>
                        </a:rPr>
                        <a:t>268</a:t>
                      </a:r>
                      <a:endParaRPr lang="ru-RU" sz="1600" b="1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+mj-lt"/>
                        </a:rPr>
                        <a:t>119</a:t>
                      </a:r>
                      <a:endParaRPr lang="ru-RU" sz="1600" b="1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+mj-lt"/>
                          <a:ea typeface="Calibri"/>
                          <a:cs typeface="Times New Roman"/>
                        </a:rPr>
                        <a:t>39</a:t>
                      </a:r>
                      <a:endParaRPr lang="ru-RU" sz="1600" b="1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+mj-lt"/>
                          <a:ea typeface="Calibri"/>
                          <a:cs typeface="Times New Roman"/>
                        </a:rPr>
                        <a:t>39</a:t>
                      </a:r>
                      <a:endParaRPr lang="ru-RU" sz="1600" b="1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+mj-lt"/>
                          <a:ea typeface="Calibri"/>
                          <a:cs typeface="Times New Roman"/>
                        </a:rPr>
                        <a:t>22</a:t>
                      </a:r>
                      <a:endParaRPr lang="ru-RU" sz="1600" b="1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8849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rgbClr val="FF0000"/>
                          </a:solidFill>
                        </a:rPr>
                        <a:t>2016</a:t>
                      </a:r>
                      <a:endParaRPr lang="ru-RU" sz="1800" b="1" dirty="0">
                        <a:solidFill>
                          <a:srgbClr val="FF0000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+mj-lt"/>
                        </a:rPr>
                        <a:t>76</a:t>
                      </a:r>
                      <a:endParaRPr lang="ru-RU" sz="1600" b="1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+mj-lt"/>
                        </a:rPr>
                        <a:t>102</a:t>
                      </a:r>
                      <a:endParaRPr lang="ru-RU" sz="1600" b="1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+mj-lt"/>
                        </a:rPr>
                        <a:t>36</a:t>
                      </a:r>
                      <a:endParaRPr lang="ru-RU" sz="1600" b="1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+mj-lt"/>
                        </a:rPr>
                        <a:t>137</a:t>
                      </a:r>
                      <a:endParaRPr lang="ru-RU" sz="1600" b="1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+mj-lt"/>
                          <a:ea typeface="Calibri"/>
                          <a:cs typeface="Times New Roman"/>
                        </a:rPr>
                        <a:t>35</a:t>
                      </a:r>
                      <a:endParaRPr lang="ru-RU" sz="1600" b="1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+mj-lt"/>
                          <a:ea typeface="Calibri"/>
                          <a:cs typeface="Times New Roman"/>
                        </a:rPr>
                        <a:t>40</a:t>
                      </a:r>
                      <a:endParaRPr lang="ru-RU" sz="1600" b="1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+mj-lt"/>
                          <a:ea typeface="Calibri"/>
                          <a:cs typeface="Times New Roman"/>
                        </a:rPr>
                        <a:t>29</a:t>
                      </a:r>
                      <a:endParaRPr lang="ru-RU" sz="1600" b="1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8849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rgbClr val="FF0000"/>
                          </a:solidFill>
                        </a:rPr>
                        <a:t>2017</a:t>
                      </a:r>
                      <a:endParaRPr lang="ru-RU" sz="1800" b="1" dirty="0">
                        <a:solidFill>
                          <a:srgbClr val="FF0000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+mj-lt"/>
                        </a:rPr>
                        <a:t>104</a:t>
                      </a:r>
                      <a:endParaRPr lang="ru-RU" sz="1600" b="1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+mj-lt"/>
                        </a:rPr>
                        <a:t>79</a:t>
                      </a:r>
                      <a:endParaRPr lang="ru-RU" sz="1600" b="1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+mj-lt"/>
                        </a:rPr>
                        <a:t>48</a:t>
                      </a:r>
                      <a:endParaRPr lang="ru-RU" sz="1600" b="1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+mj-lt"/>
                        </a:rPr>
                        <a:t>138</a:t>
                      </a:r>
                      <a:endParaRPr lang="ru-RU" sz="1600" b="1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+mj-lt"/>
                          <a:ea typeface="Calibri"/>
                          <a:cs typeface="Times New Roman"/>
                        </a:rPr>
                        <a:t>44</a:t>
                      </a:r>
                      <a:endParaRPr lang="ru-RU" sz="1600" b="1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+mj-lt"/>
                          <a:ea typeface="Calibri"/>
                          <a:cs typeface="Times New Roman"/>
                        </a:rPr>
                        <a:t>21</a:t>
                      </a:r>
                      <a:endParaRPr lang="ru-RU" sz="1600" b="1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+mj-lt"/>
                          <a:ea typeface="Calibri"/>
                          <a:cs typeface="Times New Roman"/>
                        </a:rPr>
                        <a:t>12</a:t>
                      </a:r>
                      <a:endParaRPr lang="ru-RU" sz="1600" b="1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8849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rgbClr val="FF0000"/>
                          </a:solidFill>
                        </a:rPr>
                        <a:t>2018</a:t>
                      </a:r>
                      <a:endParaRPr lang="ru-RU" sz="1800" b="1" dirty="0">
                        <a:solidFill>
                          <a:srgbClr val="FF0000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+mj-lt"/>
                        </a:rPr>
                        <a:t>93</a:t>
                      </a:r>
                      <a:endParaRPr lang="ru-RU" sz="1600" b="1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+mj-lt"/>
                        </a:rPr>
                        <a:t>100</a:t>
                      </a:r>
                      <a:endParaRPr lang="ru-RU" sz="1600" b="1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+mj-lt"/>
                        </a:rPr>
                        <a:t>36</a:t>
                      </a:r>
                      <a:endParaRPr lang="ru-RU" sz="1600" b="1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+mj-lt"/>
                        </a:rPr>
                        <a:t>157</a:t>
                      </a:r>
                      <a:endParaRPr lang="ru-RU" sz="1600" b="1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+mj-lt"/>
                          <a:ea typeface="Calibri"/>
                          <a:cs typeface="Times New Roman"/>
                        </a:rPr>
                        <a:t>32</a:t>
                      </a:r>
                      <a:endParaRPr lang="ru-RU" sz="1600" b="1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+mj-lt"/>
                          <a:ea typeface="Calibri"/>
                          <a:cs typeface="Times New Roman"/>
                        </a:rPr>
                        <a:t>38</a:t>
                      </a:r>
                      <a:endParaRPr lang="ru-RU" sz="1600" b="1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+mj-lt"/>
                          <a:ea typeface="Calibri"/>
                          <a:cs typeface="Times New Roman"/>
                        </a:rPr>
                        <a:t>12</a:t>
                      </a:r>
                      <a:endParaRPr lang="ru-RU" sz="1600" b="1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8939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Cambria" pitchFamily="18" charset="0"/>
                        </a:rPr>
                        <a:t>Итого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C00000"/>
                          </a:solidFill>
                          <a:latin typeface="Cambria" pitchFamily="18" charset="0"/>
                        </a:rPr>
                        <a:t>579</a:t>
                      </a:r>
                      <a:endParaRPr lang="ru-RU" sz="2400" b="1" dirty="0">
                        <a:solidFill>
                          <a:srgbClr val="C00000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C00000"/>
                          </a:solidFill>
                          <a:latin typeface="Cambria" pitchFamily="18" charset="0"/>
                        </a:rPr>
                        <a:t>649</a:t>
                      </a:r>
                      <a:endParaRPr lang="ru-RU" sz="2400" b="1" dirty="0">
                        <a:solidFill>
                          <a:srgbClr val="C00000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C00000"/>
                          </a:solidFill>
                          <a:latin typeface="Cambria" pitchFamily="18" charset="0"/>
                        </a:rPr>
                        <a:t>1762</a:t>
                      </a:r>
                      <a:endParaRPr lang="ru-RU" sz="2400" b="1" dirty="0">
                        <a:solidFill>
                          <a:srgbClr val="C00000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C00000"/>
                          </a:solidFill>
                          <a:latin typeface="Cambria" pitchFamily="18" charset="0"/>
                        </a:rPr>
                        <a:t>883</a:t>
                      </a:r>
                      <a:endParaRPr lang="ru-RU" sz="2400" b="1" dirty="0">
                        <a:solidFill>
                          <a:srgbClr val="C00000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C0000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367</a:t>
                      </a:r>
                      <a:endParaRPr lang="ru-RU" sz="2400" b="1" dirty="0">
                        <a:solidFill>
                          <a:srgbClr val="C00000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C0000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292</a:t>
                      </a:r>
                      <a:endParaRPr lang="ru-RU" sz="2400" b="1" dirty="0">
                        <a:solidFill>
                          <a:srgbClr val="C00000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C0000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182</a:t>
                      </a:r>
                      <a:endParaRPr lang="ru-RU" sz="2400" b="1" dirty="0">
                        <a:solidFill>
                          <a:srgbClr val="C00000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custDataLst>
      <p:tags r:id="rId1"/>
    </p:custDataLst>
  </p:cSld>
  <p:clrMapOvr>
    <a:masterClrMapping/>
  </p:clrMapOvr>
  <p:transition spd="slow" advClick="0" advTm="17073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3600" y="548680"/>
            <a:ext cx="8153400" cy="67052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b="1" i="1" dirty="0">
                <a:solidFill>
                  <a:srgbClr val="C00000"/>
                </a:solidFill>
                <a:latin typeface="Cambria" pitchFamily="18" charset="0"/>
              </a:rPr>
              <a:t>III</a:t>
            </a:r>
            <a:r>
              <a:rPr lang="ru-RU" sz="3600" b="1" i="1" dirty="0">
                <a:solidFill>
                  <a:srgbClr val="C00000"/>
                </a:solidFill>
                <a:latin typeface="Cambria" pitchFamily="18" charset="0"/>
              </a:rPr>
              <a:t>. Анализ исполнения бюджета за  период </a:t>
            </a:r>
            <a:r>
              <a:rPr lang="ru-RU" sz="3600" b="1" i="1" dirty="0" smtClean="0">
                <a:solidFill>
                  <a:srgbClr val="C00000"/>
                </a:solidFill>
                <a:latin typeface="Cambria" pitchFamily="18" charset="0"/>
              </a:rPr>
              <a:t>2011-2018 гг</a:t>
            </a:r>
            <a:r>
              <a:rPr lang="ru-RU" sz="3600" b="1" i="1" dirty="0">
                <a:solidFill>
                  <a:srgbClr val="C00000"/>
                </a:solidFill>
                <a:latin typeface="Cambria" pitchFamily="18" charset="0"/>
              </a:rPr>
              <a:t>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063552" y="1556793"/>
            <a:ext cx="80648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>
                <a:solidFill>
                  <a:srgbClr val="00206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Структура бюджета</a:t>
            </a:r>
            <a:endParaRPr lang="ru-RU" sz="2400" i="1" dirty="0">
              <a:solidFill>
                <a:srgbClr val="002060"/>
              </a:solidFill>
              <a:latin typeface="Cambria" pitchFamily="18" charset="0"/>
              <a:cs typeface="Arial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435700767"/>
              </p:ext>
            </p:extLst>
          </p:nvPr>
        </p:nvGraphicFramePr>
        <p:xfrm>
          <a:off x="263352" y="1988840"/>
          <a:ext cx="11665297" cy="45937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3534"/>
                <a:gridCol w="2893681"/>
                <a:gridCol w="1377944"/>
                <a:gridCol w="4133833"/>
                <a:gridCol w="1606305"/>
              </a:tblGrid>
              <a:tr h="936104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FFFF00"/>
                          </a:solidFill>
                        </a:rPr>
                        <a:t>Годы</a:t>
                      </a:r>
                      <a:endParaRPr lang="ru-RU" sz="2400" b="1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FFFF00"/>
                          </a:solidFill>
                        </a:rPr>
                        <a:t>Трансферты,</a:t>
                      </a:r>
                    </a:p>
                    <a:p>
                      <a:pPr algn="ctr"/>
                      <a:r>
                        <a:rPr lang="ru-RU" sz="2400" b="1" dirty="0" smtClean="0">
                          <a:solidFill>
                            <a:srgbClr val="FFFF00"/>
                          </a:solidFill>
                        </a:rPr>
                        <a:t>тыс. леев</a:t>
                      </a:r>
                      <a:endParaRPr lang="ru-RU" sz="2400" b="1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FFFF00"/>
                          </a:solidFill>
                        </a:rPr>
                        <a:t>%</a:t>
                      </a:r>
                      <a:endParaRPr lang="ru-RU" sz="2400" b="1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FFFF00"/>
                          </a:solidFill>
                        </a:rPr>
                        <a:t>Собственные доходы, </a:t>
                      </a:r>
                    </a:p>
                    <a:p>
                      <a:pPr algn="ctr"/>
                      <a:r>
                        <a:rPr lang="ru-RU" sz="2400" b="1" dirty="0" smtClean="0">
                          <a:solidFill>
                            <a:srgbClr val="FFFF00"/>
                          </a:solidFill>
                        </a:rPr>
                        <a:t>тыс. леев</a:t>
                      </a:r>
                      <a:endParaRPr lang="ru-RU" sz="2400" b="1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FFFF00"/>
                          </a:solidFill>
                        </a:rPr>
                        <a:t>%</a:t>
                      </a:r>
                      <a:endParaRPr lang="ru-RU" sz="2400" b="1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6965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002060"/>
                          </a:solidFill>
                        </a:rPr>
                        <a:t>2011</a:t>
                      </a:r>
                      <a:endParaRPr lang="ru-RU" sz="24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3968,5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81,4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905,1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18,6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805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002060"/>
                          </a:solidFill>
                        </a:rPr>
                        <a:t>2012</a:t>
                      </a:r>
                      <a:endParaRPr lang="ru-RU" sz="24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4838,6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85,2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843,3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14,8</a:t>
                      </a:r>
                      <a:endParaRPr lang="ru-RU" sz="24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6661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002060"/>
                          </a:solidFill>
                        </a:rPr>
                        <a:t>2013</a:t>
                      </a:r>
                      <a:endParaRPr lang="ru-RU" sz="24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2505,0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68,3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1160,6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31,7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6661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002060"/>
                          </a:solidFill>
                        </a:rPr>
                        <a:t>2014</a:t>
                      </a:r>
                      <a:endParaRPr lang="ru-RU" sz="24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2386,2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69,1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1065,4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30,9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6661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002060"/>
                          </a:solidFill>
                        </a:rPr>
                        <a:t>2015</a:t>
                      </a:r>
                      <a:endParaRPr lang="ru-RU" sz="24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7029,4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91,1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686,8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8,9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6661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002060"/>
                          </a:solidFill>
                        </a:rPr>
                        <a:t>2016</a:t>
                      </a:r>
                      <a:endParaRPr lang="ru-RU" sz="24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3498,3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80,4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852,7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19,6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6661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002060"/>
                          </a:solidFill>
                        </a:rPr>
                        <a:t>2017</a:t>
                      </a:r>
                      <a:endParaRPr lang="ru-RU" sz="24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o-RO" sz="2400" b="1" dirty="0" smtClean="0">
                          <a:latin typeface="Calibri" pitchFamily="34" charset="0"/>
                          <a:cs typeface="Calibri" pitchFamily="34" charset="0"/>
                        </a:rPr>
                        <a:t>3627</a:t>
                      </a:r>
                      <a:r>
                        <a:rPr lang="ru-RU" sz="2400" b="1" dirty="0" smtClean="0">
                          <a:latin typeface="Calibri" pitchFamily="34" charset="0"/>
                          <a:cs typeface="Calibri" pitchFamily="34" charset="0"/>
                        </a:rPr>
                        <a:t>,5</a:t>
                      </a:r>
                      <a:endParaRPr lang="ru-RU" sz="2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Calibri" pitchFamily="34" charset="0"/>
                          <a:cs typeface="Calibri" pitchFamily="34" charset="0"/>
                        </a:rPr>
                        <a:t>76,3</a:t>
                      </a:r>
                      <a:endParaRPr lang="ru-RU" sz="2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Calibri" pitchFamily="34" charset="0"/>
                          <a:cs typeface="Calibri" pitchFamily="34" charset="0"/>
                        </a:rPr>
                        <a:t>1128,5</a:t>
                      </a:r>
                      <a:endParaRPr lang="ru-RU" sz="2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23,7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6661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002060"/>
                          </a:solidFill>
                        </a:rPr>
                        <a:t>2018</a:t>
                      </a:r>
                      <a:endParaRPr lang="ru-RU" sz="24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6865,7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84,6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1249,4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15,4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custDataLst>
      <p:tags r:id="rId1"/>
    </p:custData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 advClick="0" advTm="21987">
        <p15:prstTrans prst="fallOver"/>
      </p:transition>
    </mc:Choice>
    <mc:Fallback>
      <p:transition spd="slow" advClick="0" advTm="21987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Структура бюджета в динамике по годам</a:t>
            </a:r>
            <a:endParaRPr lang="ru-RU" b="1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263352" y="1556792"/>
          <a:ext cx="11593288" cy="4392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39416" y="6093296"/>
            <a:ext cx="94330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Увеличение бюджета на 32,4 %!</a:t>
            </a:r>
            <a:endParaRPr lang="ru-RU" sz="4000" b="1" dirty="0">
              <a:solidFill>
                <a:srgbClr val="C00000"/>
              </a:solidFill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250" advClick="0" advTm="12117">
        <p15:prstTrans prst="origami"/>
      </p:transition>
    </mc:Choice>
    <mc:Fallback>
      <p:transition spd="slow" advClick="0" advTm="12117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AsOne/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3600" y="692696"/>
            <a:ext cx="8153400" cy="288032"/>
          </a:xfrm>
        </p:spPr>
        <p:txBody>
          <a:bodyPr>
            <a:normAutofit fontScale="90000"/>
          </a:bodyPr>
          <a:lstStyle/>
          <a:p>
            <a:pPr lvl="0" algn="ctr"/>
            <a:r>
              <a:rPr lang="ru-RU" b="1" i="1" dirty="0" smtClean="0">
                <a:solidFill>
                  <a:srgbClr val="00206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Доли постатейных расходов</a:t>
            </a:r>
            <a:r>
              <a:rPr lang="ru-RU" b="1" i="1" dirty="0" smtClean="0">
                <a:solidFill>
                  <a:srgbClr val="002060"/>
                </a:solidFill>
                <a:latin typeface="Cambria" pitchFamily="18" charset="0"/>
                <a:cs typeface="Arial" pitchFamily="34" charset="0"/>
              </a:rPr>
              <a:t/>
            </a:r>
            <a:br>
              <a:rPr lang="ru-RU" b="1" i="1" dirty="0" smtClean="0">
                <a:solidFill>
                  <a:srgbClr val="002060"/>
                </a:solidFill>
                <a:latin typeface="Cambria" pitchFamily="18" charset="0"/>
                <a:cs typeface="Arial" pitchFamily="34" charset="0"/>
              </a:rPr>
            </a:b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262167056"/>
              </p:ext>
            </p:extLst>
          </p:nvPr>
        </p:nvGraphicFramePr>
        <p:xfrm>
          <a:off x="191342" y="1615440"/>
          <a:ext cx="11809309" cy="52178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34900"/>
                <a:gridCol w="615860"/>
                <a:gridCol w="634909"/>
                <a:gridCol w="761891"/>
                <a:gridCol w="825385"/>
                <a:gridCol w="698401"/>
                <a:gridCol w="761891"/>
                <a:gridCol w="761891"/>
                <a:gridCol w="634909"/>
                <a:gridCol w="634909"/>
                <a:gridCol w="634909"/>
                <a:gridCol w="634909"/>
                <a:gridCol w="634909"/>
                <a:gridCol w="634909"/>
                <a:gridCol w="634909"/>
                <a:gridCol w="634909"/>
                <a:gridCol w="634909"/>
              </a:tblGrid>
              <a:tr h="615417">
                <a:tc rowSpan="2"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rgbClr val="FFFF00"/>
                          </a:solidFill>
                        </a:rPr>
                        <a:t>Годы</a:t>
                      </a:r>
                      <a:endParaRPr lang="ru-RU" sz="1800" b="1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rgbClr val="FFFF00"/>
                          </a:solidFill>
                        </a:rPr>
                        <a:t>2011</a:t>
                      </a:r>
                      <a:endParaRPr lang="ru-RU" sz="1800" b="1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FFFF00"/>
                          </a:solidFill>
                        </a:rPr>
                        <a:t>2012</a:t>
                      </a:r>
                      <a:endParaRPr lang="ru-RU" sz="1800" b="1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FFFF00"/>
                          </a:solidFill>
                        </a:rPr>
                        <a:t>2013</a:t>
                      </a:r>
                      <a:endParaRPr lang="ru-RU" sz="1800" b="1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FFFF00"/>
                          </a:solidFill>
                        </a:rPr>
                        <a:t>2014</a:t>
                      </a:r>
                      <a:endParaRPr lang="ru-RU" sz="1800" b="1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FFFF00"/>
                          </a:solidFill>
                        </a:rPr>
                        <a:t>2015</a:t>
                      </a:r>
                      <a:endParaRPr lang="ru-RU" sz="1800" b="1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3200" b="1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FFFF00"/>
                          </a:solidFill>
                        </a:rPr>
                        <a:t>2016</a:t>
                      </a:r>
                      <a:endParaRPr lang="ru-RU" sz="1800" b="1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3200" b="1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FFFF00"/>
                          </a:solidFill>
                        </a:rPr>
                        <a:t>2017</a:t>
                      </a:r>
                      <a:endParaRPr lang="ru-RU" sz="1800" b="1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3200" b="1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FFFF00"/>
                          </a:solidFill>
                        </a:rPr>
                        <a:t>2018</a:t>
                      </a:r>
                      <a:endParaRPr lang="ru-RU" sz="1800" b="1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800" b="1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333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План</a:t>
                      </a:r>
                      <a:endParaRPr lang="ru-RU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% </a:t>
                      </a:r>
                      <a:r>
                        <a:rPr lang="ru-RU" sz="1400" b="1" dirty="0" err="1" smtClean="0"/>
                        <a:t>выполн</a:t>
                      </a:r>
                      <a:r>
                        <a:rPr lang="ru-RU" sz="1400" b="1" dirty="0" smtClean="0"/>
                        <a:t>.</a:t>
                      </a:r>
                      <a:endParaRPr lang="ru-RU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План</a:t>
                      </a:r>
                      <a:endParaRPr lang="ru-RU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% </a:t>
                      </a:r>
                      <a:r>
                        <a:rPr lang="ru-RU" sz="1400" b="1" dirty="0" err="1" smtClean="0"/>
                        <a:t>выполн</a:t>
                      </a:r>
                      <a:r>
                        <a:rPr lang="ru-RU" sz="1400" b="1" dirty="0" smtClean="0"/>
                        <a:t>.</a:t>
                      </a:r>
                      <a:endParaRPr lang="ru-RU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План</a:t>
                      </a:r>
                      <a:endParaRPr lang="ru-RU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% </a:t>
                      </a:r>
                      <a:r>
                        <a:rPr lang="ru-RU" sz="1400" b="1" dirty="0" err="1" smtClean="0"/>
                        <a:t>выполн</a:t>
                      </a:r>
                      <a:r>
                        <a:rPr lang="ru-RU" sz="1400" b="1" dirty="0" smtClean="0"/>
                        <a:t>.</a:t>
                      </a:r>
                      <a:endParaRPr lang="ru-RU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План</a:t>
                      </a:r>
                      <a:endParaRPr lang="ru-RU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% </a:t>
                      </a:r>
                      <a:r>
                        <a:rPr lang="ru-RU" sz="1400" b="1" dirty="0" err="1" smtClean="0"/>
                        <a:t>выполн</a:t>
                      </a:r>
                      <a:r>
                        <a:rPr lang="ru-RU" sz="1400" b="1" dirty="0" smtClean="0"/>
                        <a:t>.</a:t>
                      </a:r>
                      <a:endParaRPr lang="ru-RU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План</a:t>
                      </a:r>
                      <a:endParaRPr lang="ru-RU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% </a:t>
                      </a:r>
                      <a:r>
                        <a:rPr lang="ru-RU" sz="1400" b="1" dirty="0" err="1" smtClean="0"/>
                        <a:t>выполн</a:t>
                      </a:r>
                      <a:r>
                        <a:rPr lang="ru-RU" sz="1400" b="1" dirty="0" smtClean="0"/>
                        <a:t>.</a:t>
                      </a:r>
                      <a:endParaRPr lang="ru-RU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План</a:t>
                      </a:r>
                      <a:endParaRPr lang="ru-RU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% </a:t>
                      </a:r>
                      <a:r>
                        <a:rPr lang="ru-RU" sz="1400" b="1" dirty="0" err="1" smtClean="0"/>
                        <a:t>выполн</a:t>
                      </a:r>
                      <a:r>
                        <a:rPr lang="ru-RU" sz="1400" b="1" dirty="0" smtClean="0"/>
                        <a:t>.</a:t>
                      </a:r>
                      <a:endParaRPr lang="ru-RU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План</a:t>
                      </a:r>
                      <a:endParaRPr lang="ru-RU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% </a:t>
                      </a:r>
                      <a:r>
                        <a:rPr lang="ru-RU" sz="1400" b="1" dirty="0" err="1" smtClean="0"/>
                        <a:t>выполн</a:t>
                      </a:r>
                      <a:r>
                        <a:rPr lang="ru-RU" sz="1400" b="1" dirty="0" smtClean="0"/>
                        <a:t>.</a:t>
                      </a:r>
                      <a:endParaRPr lang="ru-RU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План</a:t>
                      </a:r>
                      <a:endParaRPr lang="ru-RU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% </a:t>
                      </a:r>
                      <a:r>
                        <a:rPr lang="ru-RU" sz="1400" b="1" dirty="0" err="1" smtClean="0"/>
                        <a:t>выполн</a:t>
                      </a:r>
                      <a:r>
                        <a:rPr lang="ru-RU" sz="1400" b="1" dirty="0" smtClean="0"/>
                        <a:t>.</a:t>
                      </a:r>
                      <a:endParaRPr lang="ru-RU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8473">
                <a:tc>
                  <a:txBody>
                    <a:bodyPr/>
                    <a:lstStyle/>
                    <a:p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Calibri" pitchFamily="34" charset="0"/>
                          <a:cs typeface="Times New Roman" pitchFamily="18" charset="0"/>
                        </a:rPr>
                        <a:t>Заработная плата + </a:t>
                      </a:r>
                      <a:r>
                        <a:rPr kumimoji="0" lang="ru-RU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Calibri" pitchFamily="34" charset="0"/>
                          <a:cs typeface="Times New Roman" pitchFamily="18" charset="0"/>
                        </a:rPr>
                        <a:t>отчисл</a:t>
                      </a: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Calibri" pitchFamily="34" charset="0"/>
                          <a:cs typeface="Times New Roman" pitchFamily="18" charset="0"/>
                        </a:rPr>
                        <a:t>., тыс. лей </a:t>
                      </a:r>
                      <a:endParaRPr lang="ru-RU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3630,0</a:t>
                      </a:r>
                      <a:endParaRPr lang="ru-RU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72,9</a:t>
                      </a:r>
                      <a:endParaRPr lang="ru-RU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Calibri" pitchFamily="34" charset="0"/>
                          <a:cs typeface="Times New Roman" pitchFamily="18" charset="0"/>
                        </a:rPr>
                        <a:t>3901,3 </a:t>
                      </a:r>
                      <a:endParaRPr lang="ru-RU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Calibri" pitchFamily="34" charset="0"/>
                          <a:cs typeface="Times New Roman" pitchFamily="18" charset="0"/>
                        </a:rPr>
                        <a:t>69,0</a:t>
                      </a:r>
                      <a:endParaRPr lang="ru-RU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Cambria" pitchFamily="18" charset="0"/>
                          <a:ea typeface="Calibri" pitchFamily="34" charset="0"/>
                          <a:cs typeface="Times New Roman" pitchFamily="18" charset="0"/>
                        </a:rPr>
                        <a:t>1895,6 </a:t>
                      </a:r>
                      <a:endParaRPr lang="ru-RU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Cambria" pitchFamily="18" charset="0"/>
                          <a:ea typeface="Calibri" pitchFamily="34" charset="0"/>
                          <a:cs typeface="Times New Roman" pitchFamily="18" charset="0"/>
                        </a:rPr>
                        <a:t>51,5</a:t>
                      </a:r>
                      <a:endParaRPr lang="ru-RU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2146,3</a:t>
                      </a:r>
                      <a:endParaRPr lang="ru-RU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64,6</a:t>
                      </a:r>
                      <a:endParaRPr lang="ru-RU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/>
                        <a:t>2599,8</a:t>
                      </a:r>
                      <a:endParaRPr lang="ru-RU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/>
                        <a:t>94,01</a:t>
                      </a:r>
                      <a:endParaRPr lang="ru-RU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1442,3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97,3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3141,6</a:t>
                      </a:r>
                      <a:endParaRPr lang="ru-RU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91,07</a:t>
                      </a:r>
                      <a:endParaRPr lang="ru-RU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2941,0</a:t>
                      </a:r>
                      <a:endParaRPr lang="ru-RU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93</a:t>
                      </a:r>
                      <a:endParaRPr lang="ru-RU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8195">
                <a:tc>
                  <a:txBody>
                    <a:bodyPr/>
                    <a:lstStyle/>
                    <a:p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Calibri" pitchFamily="34" charset="0"/>
                          <a:cs typeface="Times New Roman" pitchFamily="18" charset="0"/>
                        </a:rPr>
                        <a:t>Питание, </a:t>
                      </a:r>
                    </a:p>
                    <a:p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Calibri" pitchFamily="34" charset="0"/>
                          <a:cs typeface="Times New Roman" pitchFamily="18" charset="0"/>
                        </a:rPr>
                        <a:t>тыс. лей</a:t>
                      </a:r>
                      <a:endParaRPr lang="ru-RU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348,6</a:t>
                      </a:r>
                      <a:endParaRPr lang="ru-RU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7,0</a:t>
                      </a:r>
                      <a:endParaRPr lang="ru-RU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Calibri" pitchFamily="34" charset="0"/>
                          <a:cs typeface="Times New Roman" pitchFamily="18" charset="0"/>
                        </a:rPr>
                        <a:t>542,0  </a:t>
                      </a:r>
                      <a:endParaRPr lang="ru-RU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Calibri" pitchFamily="34" charset="0"/>
                          <a:cs typeface="Times New Roman" pitchFamily="18" charset="0"/>
                        </a:rPr>
                        <a:t>9,6</a:t>
                      </a:r>
                      <a:endParaRPr lang="ru-RU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Cambria" pitchFamily="18" charset="0"/>
                          <a:ea typeface="Calibri" pitchFamily="34" charset="0"/>
                          <a:cs typeface="Times New Roman" pitchFamily="18" charset="0"/>
                        </a:rPr>
                        <a:t>381,9 </a:t>
                      </a:r>
                      <a:endParaRPr lang="ru-RU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Cambria" pitchFamily="18" charset="0"/>
                          <a:ea typeface="Calibri" pitchFamily="34" charset="0"/>
                          <a:cs typeface="Times New Roman" pitchFamily="18" charset="0"/>
                        </a:rPr>
                        <a:t>10,4</a:t>
                      </a:r>
                      <a:endParaRPr lang="ru-RU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345,5</a:t>
                      </a:r>
                      <a:endParaRPr lang="ru-RU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10,4</a:t>
                      </a:r>
                      <a:endParaRPr lang="ru-RU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/>
                        <a:t>333,7</a:t>
                      </a:r>
                      <a:endParaRPr lang="ru-RU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/>
                        <a:t>99,9</a:t>
                      </a:r>
                      <a:endParaRPr lang="ru-RU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377,0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72,5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604,8</a:t>
                      </a:r>
                      <a:endParaRPr lang="ru-RU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80,02</a:t>
                      </a:r>
                      <a:endParaRPr lang="ru-RU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631,3</a:t>
                      </a:r>
                      <a:endParaRPr lang="ru-RU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77</a:t>
                      </a:r>
                      <a:endParaRPr lang="ru-RU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3334">
                <a:tc>
                  <a:txBody>
                    <a:bodyPr/>
                    <a:lstStyle/>
                    <a:p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Calibri" pitchFamily="34" charset="0"/>
                          <a:cs typeface="Times New Roman" pitchFamily="18" charset="0"/>
                        </a:rPr>
                        <a:t>Энергоресурсы, тыс. лей</a:t>
                      </a:r>
                      <a:endParaRPr lang="ru-RU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612,2</a:t>
                      </a:r>
                      <a:endParaRPr lang="ru-RU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12,3</a:t>
                      </a:r>
                      <a:endParaRPr lang="ru-RU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Calibri" pitchFamily="34" charset="0"/>
                          <a:cs typeface="Times New Roman" pitchFamily="18" charset="0"/>
                        </a:rPr>
                        <a:t>599,7 </a:t>
                      </a:r>
                      <a:endParaRPr lang="ru-RU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Calibri" pitchFamily="34" charset="0"/>
                          <a:cs typeface="Times New Roman" pitchFamily="18" charset="0"/>
                        </a:rPr>
                        <a:t>10,6</a:t>
                      </a:r>
                      <a:endParaRPr lang="ru-RU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Cambria" pitchFamily="18" charset="0"/>
                          <a:ea typeface="Calibri" pitchFamily="34" charset="0"/>
                          <a:cs typeface="Times New Roman" pitchFamily="18" charset="0"/>
                        </a:rPr>
                        <a:t>152,8</a:t>
                      </a:r>
                    </a:p>
                    <a:p>
                      <a:endParaRPr lang="ru-RU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Cambria" pitchFamily="18" charset="0"/>
                          <a:ea typeface="Calibri" pitchFamily="34" charset="0"/>
                          <a:cs typeface="Times New Roman" pitchFamily="18" charset="0"/>
                        </a:rPr>
                        <a:t>4,2</a:t>
                      </a:r>
                      <a:endParaRPr lang="ru-RU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153,2</a:t>
                      </a:r>
                      <a:endParaRPr lang="ru-RU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4,6</a:t>
                      </a:r>
                      <a:endParaRPr lang="ru-RU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/>
                        <a:t>81,9</a:t>
                      </a:r>
                      <a:endParaRPr lang="ru-RU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/>
                        <a:t>79,5%</a:t>
                      </a:r>
                      <a:endParaRPr lang="ru-RU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373,3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92,5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312,5</a:t>
                      </a:r>
                      <a:endParaRPr lang="ru-RU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99,76</a:t>
                      </a:r>
                      <a:endParaRPr lang="ru-RU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521,4</a:t>
                      </a:r>
                      <a:endParaRPr lang="ru-RU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88</a:t>
                      </a:r>
                      <a:endParaRPr lang="ru-RU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3334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Cambria" pitchFamily="18" charset="0"/>
                          <a:ea typeface="Calibri" pitchFamily="34" charset="0"/>
                          <a:cs typeface="Times New Roman" pitchFamily="18" charset="0"/>
                        </a:rPr>
                        <a:t>Кап. ремонт, тыс.</a:t>
                      </a:r>
                      <a:r>
                        <a:rPr lang="ru-RU" sz="1400" b="1" baseline="0" dirty="0" smtClean="0">
                          <a:latin typeface="Cambria" pitchFamily="18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dirty="0" smtClean="0">
                          <a:latin typeface="Cambria" pitchFamily="18" charset="0"/>
                          <a:ea typeface="Calibri" pitchFamily="34" charset="0"/>
                          <a:cs typeface="Times New Roman" pitchFamily="18" charset="0"/>
                        </a:rPr>
                        <a:t>лей </a:t>
                      </a:r>
                      <a:endParaRPr lang="ru-RU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-</a:t>
                      </a:r>
                      <a:endParaRPr lang="ru-RU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-</a:t>
                      </a:r>
                      <a:endParaRPr lang="ru-RU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8,7</a:t>
                      </a:r>
                      <a:endParaRPr lang="ru-RU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0,2</a:t>
                      </a:r>
                      <a:endParaRPr lang="ru-RU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Cambria" pitchFamily="18" charset="0"/>
                          <a:ea typeface="Calibri" pitchFamily="34" charset="0"/>
                          <a:cs typeface="Times New Roman" pitchFamily="18" charset="0"/>
                        </a:rPr>
                        <a:t>307,6 </a:t>
                      </a:r>
                      <a:endParaRPr lang="ru-RU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Cambria" pitchFamily="18" charset="0"/>
                          <a:ea typeface="Calibri" pitchFamily="34" charset="0"/>
                          <a:cs typeface="Times New Roman" pitchFamily="18" charset="0"/>
                        </a:rPr>
                        <a:t>8,4</a:t>
                      </a:r>
                      <a:endParaRPr lang="ru-RU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87,7</a:t>
                      </a:r>
                      <a:endParaRPr lang="ru-RU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2,6</a:t>
                      </a:r>
                      <a:endParaRPr lang="ru-RU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/>
                        <a:t>67,4</a:t>
                      </a:r>
                      <a:endParaRPr lang="ru-RU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/>
                        <a:t>134,8</a:t>
                      </a:r>
                      <a:endParaRPr lang="ru-RU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87,2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63,0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697,1</a:t>
                      </a:r>
                      <a:endParaRPr lang="ru-RU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82,15</a:t>
                      </a:r>
                      <a:endParaRPr lang="ru-RU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1974,6</a:t>
                      </a:r>
                      <a:endParaRPr lang="ru-RU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92</a:t>
                      </a:r>
                      <a:endParaRPr lang="ru-RU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8473">
                <a:tc>
                  <a:txBody>
                    <a:bodyPr/>
                    <a:lstStyle/>
                    <a:p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Calibri" pitchFamily="34" charset="0"/>
                          <a:cs typeface="Times New Roman" pitchFamily="18" charset="0"/>
                        </a:rPr>
                        <a:t>Остальные расходы,</a:t>
                      </a:r>
                    </a:p>
                    <a:p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Calibri" pitchFamily="34" charset="0"/>
                          <a:cs typeface="Times New Roman" pitchFamily="18" charset="0"/>
                        </a:rPr>
                        <a:t> тыс. лей </a:t>
                      </a:r>
                      <a:endParaRPr lang="ru-RU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389,7</a:t>
                      </a:r>
                      <a:endParaRPr lang="ru-RU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7,8</a:t>
                      </a:r>
                      <a:endParaRPr lang="ru-RU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Calibri" pitchFamily="34" charset="0"/>
                          <a:cs typeface="Times New Roman" pitchFamily="18" charset="0"/>
                        </a:rPr>
                        <a:t>604,3 </a:t>
                      </a:r>
                      <a:endParaRPr lang="ru-RU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Calibri" pitchFamily="34" charset="0"/>
                          <a:cs typeface="Times New Roman" pitchFamily="18" charset="0"/>
                        </a:rPr>
                        <a:t>10,7</a:t>
                      </a:r>
                      <a:endParaRPr lang="ru-RU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Cambria" pitchFamily="18" charset="0"/>
                          <a:ea typeface="Calibri" pitchFamily="34" charset="0"/>
                          <a:cs typeface="Times New Roman" pitchFamily="18" charset="0"/>
                        </a:rPr>
                        <a:t>943,3 </a:t>
                      </a:r>
                      <a:endParaRPr lang="ru-RU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Cambria" pitchFamily="18" charset="0"/>
                          <a:ea typeface="Calibri" pitchFamily="34" charset="0"/>
                          <a:cs typeface="Times New Roman" pitchFamily="18" charset="0"/>
                        </a:rPr>
                        <a:t>25,6</a:t>
                      </a:r>
                      <a:endParaRPr lang="ru-RU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590,4</a:t>
                      </a:r>
                      <a:endParaRPr lang="ru-RU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17,8</a:t>
                      </a:r>
                      <a:endParaRPr lang="ru-RU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/>
                        <a:t>772</a:t>
                      </a:r>
                      <a:endParaRPr lang="ru-RU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smtClean="0"/>
                        <a:t>77,37</a:t>
                      </a:r>
                      <a:endParaRPr lang="ru-RU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1274,6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89,1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rgbClr val="FF0000"/>
                          </a:solidFill>
                        </a:rPr>
                        <a:t>4756??</a:t>
                      </a:r>
                      <a:endParaRPr lang="ru-RU" sz="12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rgbClr val="FF0000"/>
                          </a:solidFill>
                        </a:rPr>
                        <a:t>86,44</a:t>
                      </a:r>
                      <a:endParaRPr lang="ru-RU" sz="12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rgbClr val="FF0000"/>
                          </a:solidFill>
                        </a:rPr>
                        <a:t>6068,3??</a:t>
                      </a:r>
                      <a:endParaRPr lang="ru-RU" sz="12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rgbClr val="FF0000"/>
                          </a:solidFill>
                        </a:rPr>
                        <a:t>90</a:t>
                      </a:r>
                      <a:endParaRPr lang="ru-RU" sz="12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custDataLst>
      <p:tags r:id="rId1"/>
    </p:custData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40033">
        <p15:prstTrans prst="pageCurlDouble"/>
      </p:transition>
    </mc:Choice>
    <mc:Fallback>
      <p:transition spd="slow" advClick="0" advTm="4003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5560" y="620688"/>
            <a:ext cx="8153400" cy="598512"/>
          </a:xfrm>
        </p:spPr>
        <p:txBody>
          <a:bodyPr>
            <a:normAutofit fontScale="90000"/>
          </a:bodyPr>
          <a:lstStyle/>
          <a:p>
            <a:pPr lvl="0" algn="ctr"/>
            <a:r>
              <a:rPr lang="ru-RU" sz="4000" b="1" i="1" dirty="0">
                <a:solidFill>
                  <a:schemeClr val="accent6">
                    <a:lumMod val="50000"/>
                  </a:schemeClr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Структура доходных статей бюджета за 2011-2014 гг.</a:t>
            </a:r>
            <a:r>
              <a:rPr lang="ru-RU" dirty="0" smtClean="0">
                <a:solidFill>
                  <a:srgbClr val="FF0000"/>
                </a:solidFill>
                <a:latin typeface="Cambria" pitchFamily="18" charset="0"/>
                <a:cs typeface="Arial" pitchFamily="34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Cambria" pitchFamily="18" charset="0"/>
                <a:cs typeface="Arial" pitchFamily="34" charset="0"/>
              </a:rPr>
            </a:b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897301898"/>
              </p:ext>
            </p:extLst>
          </p:nvPr>
        </p:nvGraphicFramePr>
        <p:xfrm>
          <a:off x="191343" y="1628801"/>
          <a:ext cx="11809313" cy="4972944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464411"/>
                <a:gridCol w="928822"/>
                <a:gridCol w="622992"/>
                <a:gridCol w="504056"/>
                <a:gridCol w="576064"/>
                <a:gridCol w="576064"/>
                <a:gridCol w="648072"/>
                <a:gridCol w="720080"/>
                <a:gridCol w="720080"/>
                <a:gridCol w="792088"/>
                <a:gridCol w="720080"/>
                <a:gridCol w="648072"/>
                <a:gridCol w="720080"/>
                <a:gridCol w="576064"/>
                <a:gridCol w="720080"/>
                <a:gridCol w="648072"/>
                <a:gridCol w="648072"/>
                <a:gridCol w="576064"/>
              </a:tblGrid>
              <a:tr h="412800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7030A0"/>
                          </a:solidFill>
                          <a:latin typeface="+mj-lt"/>
                        </a:rPr>
                        <a:t>№</a:t>
                      </a:r>
                      <a:endParaRPr lang="ru-RU" sz="1200" b="1" dirty="0">
                        <a:solidFill>
                          <a:srgbClr val="7030A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7030A0"/>
                          </a:solidFill>
                          <a:latin typeface="+mj-lt"/>
                        </a:rPr>
                        <a:t>Статья</a:t>
                      </a:r>
                      <a:endParaRPr lang="ru-RU" sz="1200" b="1" dirty="0">
                        <a:solidFill>
                          <a:srgbClr val="7030A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j-lt"/>
                        </a:rPr>
                        <a:t>2011г.</a:t>
                      </a:r>
                      <a:endParaRPr lang="ru-RU" sz="20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j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j-lt"/>
                          <a:ea typeface="Calibri"/>
                          <a:cs typeface="Times New Roman"/>
                        </a:rPr>
                        <a:t>2012г.</a:t>
                      </a:r>
                      <a:endParaRPr lang="ru-RU" sz="20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b="1" dirty="0">
                        <a:solidFill>
                          <a:srgbClr val="7030A0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j-lt"/>
                          <a:ea typeface="Calibri"/>
                          <a:cs typeface="Times New Roman"/>
                        </a:rPr>
                        <a:t>2013г.</a:t>
                      </a:r>
                      <a:endParaRPr lang="ru-RU" sz="20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b="1" dirty="0">
                        <a:solidFill>
                          <a:srgbClr val="7030A0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j-lt"/>
                          <a:ea typeface="Calibri"/>
                          <a:cs typeface="Times New Roman"/>
                        </a:rPr>
                        <a:t>2014г.</a:t>
                      </a:r>
                      <a:endParaRPr lang="ru-RU" sz="20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b="1" dirty="0">
                        <a:solidFill>
                          <a:srgbClr val="7030A0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j-lt"/>
                          <a:ea typeface="Calibri"/>
                          <a:cs typeface="Times New Roman"/>
                        </a:rPr>
                        <a:t>2015 Г.</a:t>
                      </a:r>
                      <a:endParaRPr lang="ru-RU" sz="20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j-lt"/>
                          <a:ea typeface="Calibri"/>
                          <a:cs typeface="Times New Roman"/>
                        </a:rPr>
                        <a:t>2016 г.</a:t>
                      </a:r>
                      <a:endParaRPr lang="ru-RU" sz="20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j-lt"/>
                          <a:ea typeface="Calibri"/>
                          <a:cs typeface="Times New Roman"/>
                        </a:rPr>
                        <a:t>2017 г.</a:t>
                      </a:r>
                      <a:endParaRPr lang="ru-RU" sz="20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j-lt"/>
                          <a:ea typeface="Calibri"/>
                          <a:cs typeface="Times New Roman"/>
                        </a:rPr>
                        <a:t>2018 г.</a:t>
                      </a:r>
                      <a:endParaRPr lang="ru-RU" sz="20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59549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7030A0"/>
                          </a:solidFill>
                          <a:latin typeface="+mj-lt"/>
                        </a:rPr>
                        <a:t>План </a:t>
                      </a:r>
                      <a:endParaRPr lang="ru-RU" sz="1200" b="1" dirty="0">
                        <a:solidFill>
                          <a:srgbClr val="7030A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7030A0"/>
                          </a:solidFill>
                          <a:latin typeface="+mj-lt"/>
                        </a:rPr>
                        <a:t>% </a:t>
                      </a:r>
                      <a:endParaRPr lang="ru-RU" sz="1200" b="1" dirty="0" smtClean="0">
                        <a:solidFill>
                          <a:srgbClr val="7030A0"/>
                        </a:solidFill>
                        <a:latin typeface="+mj-lt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 smtClean="0">
                          <a:solidFill>
                            <a:srgbClr val="7030A0"/>
                          </a:solidFill>
                          <a:latin typeface="+mj-lt"/>
                        </a:rPr>
                        <a:t>вып</a:t>
                      </a:r>
                      <a:endParaRPr lang="ru-RU" sz="1200" b="1" dirty="0">
                        <a:solidFill>
                          <a:srgbClr val="7030A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7030A0"/>
                          </a:solidFill>
                          <a:latin typeface="+mj-lt"/>
                        </a:rPr>
                        <a:t>План </a:t>
                      </a:r>
                      <a:endParaRPr lang="ru-RU" sz="1200" b="1" dirty="0">
                        <a:solidFill>
                          <a:srgbClr val="7030A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7030A0"/>
                          </a:solidFill>
                          <a:latin typeface="+mj-lt"/>
                        </a:rPr>
                        <a:t>% </a:t>
                      </a:r>
                      <a:endParaRPr lang="ru-RU" sz="1200" b="1" dirty="0" smtClean="0">
                        <a:solidFill>
                          <a:srgbClr val="7030A0"/>
                        </a:solidFill>
                        <a:latin typeface="+mj-lt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 smtClean="0">
                          <a:solidFill>
                            <a:srgbClr val="7030A0"/>
                          </a:solidFill>
                          <a:latin typeface="+mj-lt"/>
                        </a:rPr>
                        <a:t>вып</a:t>
                      </a:r>
                      <a:endParaRPr lang="ru-RU" sz="1200" b="1" dirty="0">
                        <a:solidFill>
                          <a:srgbClr val="7030A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7030A0"/>
                          </a:solidFill>
                          <a:latin typeface="+mj-lt"/>
                        </a:rPr>
                        <a:t>План </a:t>
                      </a:r>
                      <a:endParaRPr lang="ru-RU" sz="1200" b="1" dirty="0">
                        <a:solidFill>
                          <a:srgbClr val="7030A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7030A0"/>
                          </a:solidFill>
                          <a:latin typeface="+mj-lt"/>
                        </a:rPr>
                        <a:t>% </a:t>
                      </a:r>
                      <a:r>
                        <a:rPr lang="ru-RU" sz="1200" b="1" dirty="0" err="1" smtClean="0">
                          <a:solidFill>
                            <a:srgbClr val="7030A0"/>
                          </a:solidFill>
                          <a:latin typeface="+mj-lt"/>
                        </a:rPr>
                        <a:t>вып</a:t>
                      </a:r>
                      <a:r>
                        <a:rPr lang="ru-RU" sz="1200" b="1" dirty="0" smtClean="0">
                          <a:solidFill>
                            <a:srgbClr val="7030A0"/>
                          </a:solidFill>
                          <a:latin typeface="+mj-lt"/>
                        </a:rPr>
                        <a:t>.</a:t>
                      </a:r>
                      <a:endParaRPr lang="ru-RU" sz="1200" b="1" dirty="0">
                        <a:solidFill>
                          <a:srgbClr val="7030A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7030A0"/>
                          </a:solidFill>
                          <a:latin typeface="+mj-lt"/>
                        </a:rPr>
                        <a:t>План </a:t>
                      </a:r>
                      <a:endParaRPr lang="ru-RU" sz="1200" b="1" dirty="0">
                        <a:solidFill>
                          <a:srgbClr val="7030A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7030A0"/>
                          </a:solidFill>
                          <a:latin typeface="+mj-lt"/>
                        </a:rPr>
                        <a:t>% </a:t>
                      </a:r>
                      <a:r>
                        <a:rPr lang="ru-RU" sz="1200" b="1" dirty="0" err="1" smtClean="0">
                          <a:solidFill>
                            <a:srgbClr val="7030A0"/>
                          </a:solidFill>
                          <a:latin typeface="+mj-lt"/>
                        </a:rPr>
                        <a:t>вып</a:t>
                      </a:r>
                      <a:r>
                        <a:rPr lang="ru-RU" sz="1200" b="1" dirty="0" smtClean="0">
                          <a:solidFill>
                            <a:srgbClr val="7030A0"/>
                          </a:solidFill>
                          <a:latin typeface="+mj-lt"/>
                        </a:rPr>
                        <a:t>.</a:t>
                      </a:r>
                      <a:endParaRPr lang="ru-RU" sz="1200" b="1" dirty="0">
                        <a:solidFill>
                          <a:srgbClr val="7030A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7030A0"/>
                          </a:solidFill>
                          <a:latin typeface="+mj-lt"/>
                        </a:rPr>
                        <a:t>План </a:t>
                      </a:r>
                      <a:endParaRPr lang="ru-RU" sz="1200" b="1" dirty="0">
                        <a:solidFill>
                          <a:srgbClr val="7030A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7030A0"/>
                          </a:solidFill>
                          <a:latin typeface="+mj-lt"/>
                        </a:rPr>
                        <a:t>% </a:t>
                      </a:r>
                      <a:endParaRPr lang="ru-RU" sz="1200" b="1" dirty="0" smtClean="0">
                        <a:solidFill>
                          <a:srgbClr val="7030A0"/>
                        </a:solidFill>
                        <a:latin typeface="+mj-lt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 smtClean="0">
                          <a:solidFill>
                            <a:srgbClr val="7030A0"/>
                          </a:solidFill>
                          <a:latin typeface="+mj-lt"/>
                        </a:rPr>
                        <a:t>вып</a:t>
                      </a:r>
                      <a:r>
                        <a:rPr lang="ru-RU" sz="1200" b="1" dirty="0" smtClean="0">
                          <a:solidFill>
                            <a:srgbClr val="7030A0"/>
                          </a:solidFill>
                          <a:latin typeface="+mj-lt"/>
                        </a:rPr>
                        <a:t>.</a:t>
                      </a:r>
                      <a:endParaRPr lang="ru-RU" sz="1200" b="1" dirty="0">
                        <a:solidFill>
                          <a:srgbClr val="7030A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7030A0"/>
                          </a:solidFill>
                          <a:latin typeface="+mj-lt"/>
                        </a:rPr>
                        <a:t>План </a:t>
                      </a:r>
                      <a:endParaRPr lang="ru-RU" sz="1200" b="1" dirty="0">
                        <a:solidFill>
                          <a:srgbClr val="7030A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7030A0"/>
                          </a:solidFill>
                          <a:latin typeface="+mj-lt"/>
                        </a:rPr>
                        <a:t>% </a:t>
                      </a:r>
                      <a:endParaRPr lang="ru-RU" sz="1200" b="1" dirty="0" smtClean="0">
                        <a:solidFill>
                          <a:srgbClr val="7030A0"/>
                        </a:solidFill>
                        <a:latin typeface="+mj-lt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 smtClean="0">
                          <a:solidFill>
                            <a:srgbClr val="7030A0"/>
                          </a:solidFill>
                          <a:latin typeface="+mj-lt"/>
                        </a:rPr>
                        <a:t>вып</a:t>
                      </a:r>
                      <a:r>
                        <a:rPr lang="ru-RU" sz="1200" b="1" dirty="0" smtClean="0">
                          <a:solidFill>
                            <a:srgbClr val="7030A0"/>
                          </a:solidFill>
                          <a:latin typeface="+mj-lt"/>
                        </a:rPr>
                        <a:t>.</a:t>
                      </a:r>
                      <a:endParaRPr lang="ru-RU" sz="1200" b="1" dirty="0">
                        <a:solidFill>
                          <a:srgbClr val="7030A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7030A0"/>
                          </a:solidFill>
                          <a:latin typeface="+mj-lt"/>
                        </a:rPr>
                        <a:t>План </a:t>
                      </a:r>
                      <a:endParaRPr lang="ru-RU" sz="1200" b="1" dirty="0">
                        <a:solidFill>
                          <a:srgbClr val="7030A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7030A0"/>
                          </a:solidFill>
                          <a:latin typeface="+mj-lt"/>
                        </a:rPr>
                        <a:t>% </a:t>
                      </a:r>
                      <a:endParaRPr lang="ru-RU" sz="1200" b="1" dirty="0" smtClean="0">
                        <a:solidFill>
                          <a:srgbClr val="7030A0"/>
                        </a:solidFill>
                        <a:latin typeface="+mj-lt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 smtClean="0">
                          <a:solidFill>
                            <a:srgbClr val="7030A0"/>
                          </a:solidFill>
                          <a:latin typeface="+mj-lt"/>
                        </a:rPr>
                        <a:t>вып</a:t>
                      </a:r>
                      <a:r>
                        <a:rPr lang="ru-RU" sz="1200" b="1" dirty="0" smtClean="0">
                          <a:solidFill>
                            <a:srgbClr val="7030A0"/>
                          </a:solidFill>
                          <a:latin typeface="+mj-lt"/>
                        </a:rPr>
                        <a:t>.</a:t>
                      </a:r>
                      <a:endParaRPr lang="ru-RU" sz="1200" b="1" dirty="0">
                        <a:solidFill>
                          <a:srgbClr val="7030A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7030A0"/>
                          </a:solidFill>
                          <a:latin typeface="+mj-lt"/>
                        </a:rPr>
                        <a:t>План </a:t>
                      </a:r>
                      <a:endParaRPr lang="ru-RU" sz="1200" b="1" dirty="0">
                        <a:solidFill>
                          <a:srgbClr val="7030A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7030A0"/>
                          </a:solidFill>
                          <a:latin typeface="+mj-lt"/>
                        </a:rPr>
                        <a:t>% </a:t>
                      </a:r>
                      <a:endParaRPr lang="ru-RU" sz="1200" b="1" dirty="0" smtClean="0">
                        <a:solidFill>
                          <a:srgbClr val="7030A0"/>
                        </a:solidFill>
                        <a:latin typeface="+mj-lt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 smtClean="0">
                          <a:solidFill>
                            <a:srgbClr val="7030A0"/>
                          </a:solidFill>
                          <a:latin typeface="+mj-lt"/>
                        </a:rPr>
                        <a:t>вып</a:t>
                      </a:r>
                      <a:r>
                        <a:rPr lang="ru-RU" sz="1200" b="1" dirty="0" smtClean="0">
                          <a:solidFill>
                            <a:srgbClr val="7030A0"/>
                          </a:solidFill>
                          <a:latin typeface="+mj-lt"/>
                        </a:rPr>
                        <a:t>.</a:t>
                      </a:r>
                      <a:endParaRPr lang="ru-RU" sz="1200" b="1" dirty="0">
                        <a:solidFill>
                          <a:srgbClr val="7030A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5902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+mj-lt"/>
                        </a:rPr>
                        <a:t>111</a:t>
                      </a:r>
                      <a:endParaRPr lang="ru-RU" sz="1200" b="1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+mj-lt"/>
                        </a:rPr>
                        <a:t>Подоходный налог</a:t>
                      </a:r>
                      <a:endParaRPr lang="ru-RU" sz="1200" b="1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latin typeface="+mj-lt"/>
                        </a:rPr>
                        <a:t>191,3</a:t>
                      </a:r>
                      <a:endParaRPr lang="ru-RU" sz="1200" b="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latin typeface="+mj-lt"/>
                          <a:ea typeface="+mn-ea"/>
                          <a:cs typeface="+mn-cs"/>
                        </a:rPr>
                        <a:t>90,5</a:t>
                      </a:r>
                      <a:endParaRPr lang="ru-RU" sz="1200" b="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latin typeface="+mj-lt"/>
                        </a:rPr>
                        <a:t>195,4</a:t>
                      </a:r>
                      <a:endParaRPr lang="ru-RU" sz="1200" b="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latin typeface="+mj-lt"/>
                        </a:rPr>
                        <a:t>102,7</a:t>
                      </a:r>
                      <a:endParaRPr lang="ru-RU" sz="1200" b="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latin typeface="+mj-lt"/>
                        </a:rPr>
                        <a:t>238,2</a:t>
                      </a:r>
                      <a:endParaRPr lang="ru-RU" sz="1200" b="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latin typeface="+mj-lt"/>
                        </a:rPr>
                        <a:t>62,3</a:t>
                      </a:r>
                      <a:endParaRPr lang="ru-RU" sz="1200" b="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latin typeface="+mj-lt"/>
                        </a:rPr>
                        <a:t>224,0</a:t>
                      </a:r>
                      <a:endParaRPr lang="ru-RU" sz="1200" b="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latin typeface="+mj-lt"/>
                          <a:ea typeface="Calibri"/>
                          <a:cs typeface="Times New Roman"/>
                        </a:rPr>
                        <a:t>109,6</a:t>
                      </a:r>
                      <a:endParaRPr lang="ru-RU" sz="1200" b="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0" dirty="0" smtClean="0"/>
                        <a:t>201,3</a:t>
                      </a:r>
                      <a:endParaRPr lang="ru-RU" sz="12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111,83</a:t>
                      </a:r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267,8</a:t>
                      </a:r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137,3</a:t>
                      </a:r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43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/>
                        <a:t>114</a:t>
                      </a:r>
                      <a:endParaRPr lang="ru-RU" sz="12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/>
                        <a:t>Земельный налог</a:t>
                      </a:r>
                      <a:endParaRPr lang="ru-RU" sz="12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latin typeface="+mn-lt"/>
                          <a:ea typeface="+mn-ea"/>
                          <a:cs typeface="+mn-cs"/>
                        </a:rPr>
                        <a:t>350,2</a:t>
                      </a:r>
                      <a:endParaRPr lang="ru-RU" sz="1200" b="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45,7</a:t>
                      </a:r>
                      <a:endParaRPr lang="ru-RU" sz="1200" b="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/>
                        <a:t>319,6</a:t>
                      </a:r>
                      <a:endParaRPr lang="ru-RU" sz="1200" b="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/>
                        <a:t>51,9</a:t>
                      </a:r>
                      <a:endParaRPr lang="ru-RU" sz="1200" b="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latin typeface="Cambria" pitchFamily="18" charset="0"/>
                        </a:rPr>
                        <a:t>427,7</a:t>
                      </a:r>
                      <a:endParaRPr lang="ru-RU" sz="1200" b="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latin typeface="Cambria" pitchFamily="18" charset="0"/>
                        </a:rPr>
                        <a:t>100,0</a:t>
                      </a:r>
                      <a:endParaRPr lang="ru-RU" sz="1200" b="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latin typeface="Cambria" pitchFamily="18" charset="0"/>
                        </a:rPr>
                        <a:t>341,9</a:t>
                      </a:r>
                      <a:endParaRPr lang="ru-RU" sz="1200" b="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95,1</a:t>
                      </a:r>
                      <a:endParaRPr lang="ru-RU" sz="1200" b="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0" dirty="0" smtClean="0"/>
                        <a:t>261,4</a:t>
                      </a:r>
                      <a:endParaRPr lang="ru-RU" sz="12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81,78</a:t>
                      </a:r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371,4</a:t>
                      </a:r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100,8</a:t>
                      </a:r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490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/>
                        <a:t>121</a:t>
                      </a:r>
                      <a:endParaRPr lang="ru-RU" sz="12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/>
                        <a:t>Аренда</a:t>
                      </a:r>
                      <a:endParaRPr lang="ru-RU" sz="12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35,8</a:t>
                      </a:r>
                      <a:endParaRPr lang="ru-RU" sz="1200" b="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353,1</a:t>
                      </a:r>
                      <a:endParaRPr lang="ru-RU" sz="1200" b="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/>
                        <a:t>55,0</a:t>
                      </a:r>
                      <a:endParaRPr lang="ru-RU" sz="1200" b="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/>
                        <a:t>111,7</a:t>
                      </a:r>
                      <a:endParaRPr lang="ru-RU" sz="1200" b="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latin typeface="Cambria" pitchFamily="18" charset="0"/>
                        </a:rPr>
                        <a:t>85,2</a:t>
                      </a:r>
                      <a:endParaRPr lang="ru-RU" sz="1200" b="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latin typeface="Cambria" pitchFamily="18" charset="0"/>
                        </a:rPr>
                        <a:t>100,0</a:t>
                      </a:r>
                      <a:endParaRPr lang="ru-RU" sz="1200" b="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latin typeface="Cambria" pitchFamily="18" charset="0"/>
                        </a:rPr>
                        <a:t>129,5</a:t>
                      </a:r>
                      <a:endParaRPr lang="ru-RU" sz="1200" b="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90,3</a:t>
                      </a:r>
                      <a:endParaRPr lang="ru-RU" sz="1200" b="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0" dirty="0" smtClean="0"/>
                        <a:t>46,5</a:t>
                      </a:r>
                      <a:endParaRPr lang="ru-RU" sz="12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68,38</a:t>
                      </a:r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73,4</a:t>
                      </a:r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145,4</a:t>
                      </a:r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490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/>
                        <a:t>122</a:t>
                      </a:r>
                      <a:endParaRPr lang="ru-RU" sz="12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/>
                        <a:t>Прочие сборы</a:t>
                      </a:r>
                      <a:endParaRPr lang="ru-RU" sz="12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63,0</a:t>
                      </a:r>
                      <a:endParaRPr lang="ru-RU" sz="1200" b="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104,8</a:t>
                      </a:r>
                      <a:endParaRPr lang="ru-RU" sz="1200" b="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/>
                        <a:t>74,6</a:t>
                      </a:r>
                      <a:endParaRPr lang="ru-RU" sz="1200" b="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/>
                        <a:t>106,2</a:t>
                      </a:r>
                      <a:endParaRPr lang="ru-RU" sz="1200" b="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latin typeface="Cambria" pitchFamily="18" charset="0"/>
                        </a:rPr>
                        <a:t>75,9</a:t>
                      </a:r>
                      <a:endParaRPr lang="ru-RU" sz="1200" b="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latin typeface="Cambria" pitchFamily="18" charset="0"/>
                        </a:rPr>
                        <a:t>102,1</a:t>
                      </a:r>
                      <a:endParaRPr lang="ru-RU" sz="1200" b="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80,5</a:t>
                      </a:r>
                      <a:endParaRPr lang="ru-RU" sz="1200" b="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119,9</a:t>
                      </a:r>
                      <a:endParaRPr lang="ru-RU" sz="1200" b="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0" dirty="0" smtClean="0"/>
                        <a:t>177,4</a:t>
                      </a:r>
                      <a:endParaRPr lang="ru-RU" sz="12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134,19</a:t>
                      </a:r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140,1</a:t>
                      </a:r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106,0</a:t>
                      </a:r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490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/>
                        <a:t>151</a:t>
                      </a:r>
                      <a:endParaRPr lang="ru-RU" sz="12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/>
                        <a:t>Спец. счета</a:t>
                      </a:r>
                      <a:endParaRPr lang="ru-RU" sz="12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346,9</a:t>
                      </a:r>
                      <a:endParaRPr lang="ru-RU" sz="1200" b="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106,6</a:t>
                      </a:r>
                      <a:endParaRPr lang="ru-RU" sz="1200" b="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/>
                        <a:t>320,0</a:t>
                      </a:r>
                      <a:endParaRPr lang="ru-RU" sz="1200" b="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/>
                        <a:t>164,6</a:t>
                      </a:r>
                      <a:endParaRPr lang="ru-RU" sz="1200" b="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latin typeface="Cambria" pitchFamily="18" charset="0"/>
                        </a:rPr>
                        <a:t>208,4</a:t>
                      </a:r>
                      <a:endParaRPr lang="ru-RU" sz="1200" b="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latin typeface="Cambria" pitchFamily="18" charset="0"/>
                        </a:rPr>
                        <a:t>104,4</a:t>
                      </a:r>
                      <a:endParaRPr lang="ru-RU" sz="1200" b="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0" dirty="0" smtClean="0"/>
                        <a:t>-</a:t>
                      </a:r>
                      <a:endParaRPr lang="ru-RU" sz="1200" b="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 b="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0" dirty="0" smtClean="0"/>
                        <a:t>3000</a:t>
                      </a:r>
                      <a:endParaRPr lang="ru-RU" sz="12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66,67</a:t>
                      </a:r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290,3</a:t>
                      </a:r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98,1</a:t>
                      </a:r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3029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latin typeface="Cambria" pitchFamily="18" charset="0"/>
                        </a:rPr>
                        <a:t>И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latin typeface="Cambria" pitchFamily="18" charset="0"/>
                        </a:rPr>
                        <a:t>Т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latin typeface="Cambria" pitchFamily="18" charset="0"/>
                        </a:rPr>
                        <a:t>О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Cambria" pitchFamily="18" charset="0"/>
                        </a:rPr>
                        <a:t>Г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Cambria" pitchFamily="18" charset="0"/>
                        </a:rPr>
                        <a:t>О</a:t>
                      </a:r>
                      <a:endParaRPr lang="ru-RU" sz="1200" b="1" dirty="0">
                        <a:solidFill>
                          <a:srgbClr val="FF0000"/>
                        </a:solidFill>
                        <a:latin typeface="Cambria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latin typeface="Cambria" pitchFamily="18" charset="0"/>
                        </a:rPr>
                        <a:t>        </a:t>
                      </a:r>
                      <a:r>
                        <a:rPr lang="ru-RU" sz="1200" b="1" dirty="0" smtClean="0">
                          <a:latin typeface="Cambria" pitchFamily="18" charset="0"/>
                        </a:rPr>
                        <a:t>          </a:t>
                      </a:r>
                      <a:endParaRPr lang="ru-RU" sz="12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/>
                        <a:t>Собственные доходы</a:t>
                      </a:r>
                      <a:endParaRPr lang="ru-RU" sz="12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995,0</a:t>
                      </a:r>
                      <a:endParaRPr lang="ru-RU" sz="1200" b="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91,0</a:t>
                      </a:r>
                      <a:endParaRPr lang="ru-RU" sz="1200" b="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/>
                        <a:t>965,9</a:t>
                      </a:r>
                      <a:endParaRPr lang="ru-RU" sz="1200" b="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/>
                        <a:t>87,3</a:t>
                      </a:r>
                      <a:endParaRPr lang="ru-RU" sz="1200" b="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latin typeface="Cambria" pitchFamily="18" charset="0"/>
                        </a:rPr>
                        <a:t>1239,1</a:t>
                      </a:r>
                      <a:endParaRPr lang="ru-RU" sz="1200" b="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latin typeface="Cambria" pitchFamily="18" charset="0"/>
                        </a:rPr>
                        <a:t>93,65</a:t>
                      </a:r>
                      <a:endParaRPr lang="ru-RU" sz="1200" b="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167, 7</a:t>
                      </a:r>
                      <a:endParaRPr lang="ru-RU" sz="1200" b="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116,7</a:t>
                      </a:r>
                      <a:endParaRPr lang="ru-RU" sz="1200" b="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0" dirty="0" smtClean="0"/>
                        <a:t>686,6</a:t>
                      </a:r>
                      <a:endParaRPr lang="ru-RU" sz="12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98,1</a:t>
                      </a:r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852,7</a:t>
                      </a:r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118,7</a:t>
                      </a:r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490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/>
                        <a:t>Трансферты</a:t>
                      </a:r>
                      <a:endParaRPr lang="ru-RU" sz="12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3968,5</a:t>
                      </a:r>
                      <a:endParaRPr lang="ru-RU" sz="1200" b="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100</a:t>
                      </a:r>
                      <a:endParaRPr lang="ru-RU" sz="1200" b="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/>
                        <a:t>4838,6</a:t>
                      </a:r>
                      <a:endParaRPr lang="ru-RU" sz="1200" b="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/>
                        <a:t>100</a:t>
                      </a:r>
                      <a:endParaRPr lang="ru-RU" sz="1200" b="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latin typeface="Cambria" pitchFamily="18" charset="0"/>
                        </a:rPr>
                        <a:t>2182,9</a:t>
                      </a:r>
                      <a:endParaRPr lang="ru-RU" sz="1200" b="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latin typeface="Cambria" pitchFamily="18" charset="0"/>
                        </a:rPr>
                        <a:t>100,0</a:t>
                      </a:r>
                      <a:endParaRPr lang="ru-RU" sz="1200" b="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963,6</a:t>
                      </a:r>
                      <a:endParaRPr lang="ru-RU" sz="1200" b="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102,0</a:t>
                      </a:r>
                      <a:endParaRPr lang="ru-RU" sz="1200" b="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0" dirty="0" smtClean="0"/>
                        <a:t>4029,4</a:t>
                      </a:r>
                      <a:endParaRPr lang="ru-RU" sz="12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119,2</a:t>
                      </a:r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3498,3</a:t>
                      </a:r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110,0</a:t>
                      </a:r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30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</a:rPr>
                        <a:t>Всего доходы</a:t>
                      </a:r>
                      <a:endParaRPr lang="ru-RU" sz="1200" b="1" dirty="0">
                        <a:solidFill>
                          <a:srgbClr val="C00000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rgbClr val="C0000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4963,5</a:t>
                      </a:r>
                      <a:endParaRPr lang="ru-RU" sz="1200" b="0" dirty="0">
                        <a:solidFill>
                          <a:srgbClr val="C00000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rgbClr val="C0000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98,0</a:t>
                      </a:r>
                      <a:endParaRPr lang="ru-RU" sz="1200" b="0" dirty="0">
                        <a:solidFill>
                          <a:srgbClr val="C00000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rgbClr val="C00000"/>
                          </a:solidFill>
                        </a:rPr>
                        <a:t>5804,5</a:t>
                      </a:r>
                      <a:endParaRPr lang="ru-RU" sz="1200" b="0" dirty="0">
                        <a:solidFill>
                          <a:srgbClr val="C00000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rgbClr val="C00000"/>
                          </a:solidFill>
                        </a:rPr>
                        <a:t>97,9</a:t>
                      </a:r>
                      <a:endParaRPr lang="ru-RU" sz="1200" b="0" dirty="0">
                        <a:solidFill>
                          <a:srgbClr val="C00000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rgbClr val="C00000"/>
                          </a:solidFill>
                          <a:latin typeface="Cambria" pitchFamily="18" charset="0"/>
                        </a:rPr>
                        <a:t>3663,7</a:t>
                      </a:r>
                      <a:endParaRPr lang="ru-RU" sz="1200" b="0" dirty="0">
                        <a:solidFill>
                          <a:srgbClr val="C00000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rgbClr val="C00000"/>
                          </a:solidFill>
                          <a:latin typeface="Cambria" pitchFamily="18" charset="0"/>
                        </a:rPr>
                        <a:t>100,3</a:t>
                      </a:r>
                      <a:endParaRPr lang="ru-RU" sz="1200" b="0" dirty="0">
                        <a:solidFill>
                          <a:srgbClr val="C00000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rgbClr val="C0000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2204,4</a:t>
                      </a:r>
                      <a:endParaRPr lang="ru-RU" sz="1200" b="0" dirty="0">
                        <a:solidFill>
                          <a:srgbClr val="C00000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rgbClr val="C0000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100</a:t>
                      </a:r>
                      <a:endParaRPr lang="ru-RU" sz="1200" b="0" dirty="0">
                        <a:solidFill>
                          <a:srgbClr val="C00000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0" dirty="0" smtClean="0"/>
                        <a:t>7716,2</a:t>
                      </a:r>
                      <a:endParaRPr lang="ru-RU" sz="12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70,9</a:t>
                      </a:r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rgbClr val="C00000"/>
                          </a:solidFill>
                        </a:rPr>
                        <a:t>4641,3</a:t>
                      </a:r>
                      <a:endParaRPr lang="ru-RU" sz="12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rgbClr val="C00000"/>
                          </a:solidFill>
                        </a:rPr>
                        <a:t>116,6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C00000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C00000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C00000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C00000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1524000" y="1828887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600" dirty="0">
              <a:latin typeface="Cambria" pitchFamily="18" charset="0"/>
              <a:cs typeface="Arial" pitchFamily="34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>
                <a:solidFill>
                  <a:srgbClr val="FF000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ru-RU" sz="1600" dirty="0">
              <a:solidFill>
                <a:srgbClr val="FF0000"/>
              </a:solidFill>
              <a:latin typeface="Cambria" pitchFamily="18" charset="0"/>
              <a:cs typeface="Arial" pitchFamily="34" charset="0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 advClick="0" advTm="24201">
        <p:checker/>
      </p:transition>
    </mc:Choice>
    <mc:Fallback>
      <p:transition spd="slow" advClick="0" advTm="24201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66910" y="285728"/>
            <a:ext cx="8153400" cy="1184176"/>
          </a:xfrm>
        </p:spPr>
        <p:txBody>
          <a:bodyPr>
            <a:noAutofit/>
          </a:bodyPr>
          <a:lstStyle/>
          <a:p>
            <a:pPr algn="ctr"/>
            <a:r>
              <a:rPr lang="en-US" sz="2800" b="1" i="1" dirty="0">
                <a:solidFill>
                  <a:srgbClr val="C00000"/>
                </a:solidFill>
                <a:latin typeface="Cambria" pitchFamily="18" charset="0"/>
              </a:rPr>
              <a:t>IV. </a:t>
            </a:r>
            <a:r>
              <a:rPr lang="ru-RU" sz="2800" b="1" i="1" dirty="0">
                <a:solidFill>
                  <a:srgbClr val="C00000"/>
                </a:solidFill>
                <a:latin typeface="Cambria" pitchFamily="18" charset="0"/>
              </a:rPr>
              <a:t>Достижения </a:t>
            </a:r>
            <a:r>
              <a:rPr lang="ru-RU" sz="2800" b="1" i="1" dirty="0" err="1">
                <a:solidFill>
                  <a:srgbClr val="C00000"/>
                </a:solidFill>
                <a:latin typeface="Cambria" pitchFamily="18" charset="0"/>
              </a:rPr>
              <a:t>примэрии</a:t>
            </a:r>
            <a:r>
              <a:rPr lang="ru-RU" sz="2800" b="1" i="1" dirty="0">
                <a:solidFill>
                  <a:srgbClr val="C00000"/>
                </a:solidFill>
                <a:latin typeface="Cambria" pitchFamily="18" charset="0"/>
              </a:rPr>
              <a:t> на протяжении </a:t>
            </a:r>
            <a:r>
              <a:rPr lang="ru-RU" sz="2800" b="1" i="1" dirty="0" smtClean="0">
                <a:solidFill>
                  <a:srgbClr val="C00000"/>
                </a:solidFill>
                <a:latin typeface="Cambria" pitchFamily="18" charset="0"/>
              </a:rPr>
              <a:t>2011-2018 гг</a:t>
            </a:r>
            <a:r>
              <a:rPr lang="ru-RU" sz="2800" b="1" i="1" dirty="0">
                <a:solidFill>
                  <a:srgbClr val="C00000"/>
                </a:solidFill>
                <a:latin typeface="Cambria" pitchFamily="18" charset="0"/>
              </a:rPr>
              <a:t>. в области генеральной инфраструктуры.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166646" y="1359059"/>
            <a:ext cx="10501353" cy="7602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>
                <a:solidFill>
                  <a:srgbClr val="00B05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b="1" u="sng" dirty="0">
                <a:solidFill>
                  <a:schemeClr val="accent2">
                    <a:lumMod val="75000"/>
                  </a:schemeClr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АДМИНЗДАНИЕ </a:t>
            </a:r>
            <a:r>
              <a:rPr lang="ru-RU" sz="2400" b="1" u="sng" dirty="0" smtClean="0">
                <a:solidFill>
                  <a:schemeClr val="accent2">
                    <a:lumMod val="75000"/>
                  </a:schemeClr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ПРИМЭРИИ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2400" b="1" u="sng" dirty="0">
              <a:solidFill>
                <a:schemeClr val="accent2">
                  <a:lumMod val="75000"/>
                </a:schemeClr>
              </a:solidFill>
              <a:latin typeface="Cambria" pitchFamily="18" charset="0"/>
              <a:ea typeface="Times New Roman" pitchFamily="18" charset="0"/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ru-RU" sz="1400" dirty="0" smtClean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    </a:t>
            </a:r>
            <a:r>
              <a:rPr lang="ru-RU" sz="1600" dirty="0" smtClean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Строительство </a:t>
            </a:r>
            <a:r>
              <a:rPr lang="ru-RU" sz="1600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и газификация   автономной  котельной; </a:t>
            </a:r>
            <a:endParaRPr lang="ru-RU" sz="1600" dirty="0">
              <a:latin typeface="Cambria" pitchFamily="18" charset="0"/>
              <a:cs typeface="Arial" pitchFamily="34" charset="0"/>
            </a:endParaRPr>
          </a:p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ru-RU" sz="1600" dirty="0" smtClean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з</a:t>
            </a:r>
            <a:r>
              <a:rPr lang="ru-RU" sz="1600" dirty="0" smtClean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амена окон, </a:t>
            </a:r>
            <a:r>
              <a:rPr lang="ru-RU" sz="1600" dirty="0" smtClean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дверей</a:t>
            </a:r>
            <a:endParaRPr lang="ru-RU" sz="1600" dirty="0">
              <a:latin typeface="Cambria" pitchFamily="18" charset="0"/>
              <a:cs typeface="Arial" pitchFamily="34" charset="0"/>
            </a:endParaRPr>
          </a:p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ru-RU" sz="1600" dirty="0" smtClean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ремонт  </a:t>
            </a:r>
            <a:r>
              <a:rPr lang="ru-RU" sz="1600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крыши здания</a:t>
            </a:r>
            <a:r>
              <a:rPr lang="ru-RU" sz="1600" dirty="0" smtClean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;</a:t>
            </a:r>
          </a:p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ru-RU" sz="1600" dirty="0" smtClean="0">
                <a:latin typeface="Cambria" pitchFamily="18" charset="0"/>
                <a:cs typeface="Times New Roman" pitchFamily="18" charset="0"/>
              </a:rPr>
              <a:t>з</a:t>
            </a:r>
            <a:r>
              <a:rPr lang="ru-RU" sz="1600" dirty="0" smtClean="0">
                <a:latin typeface="Cambria" pitchFamily="18" charset="0"/>
                <a:cs typeface="Times New Roman" pitchFamily="18" charset="0"/>
              </a:rPr>
              <a:t>амена полов на 1-м этаже;</a:t>
            </a:r>
            <a:endParaRPr lang="ru-RU" sz="1600" dirty="0">
              <a:latin typeface="Cambria" pitchFamily="18" charset="0"/>
              <a:cs typeface="Arial" pitchFamily="34" charset="0"/>
            </a:endParaRPr>
          </a:p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ru-RU" sz="1600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внутренний капитальный ремонт всех помещений;</a:t>
            </a:r>
            <a:endParaRPr lang="ru-RU" sz="1600" dirty="0">
              <a:latin typeface="Cambria" pitchFamily="18" charset="0"/>
              <a:cs typeface="Arial" pitchFamily="34" charset="0"/>
            </a:endParaRPr>
          </a:p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ru-RU" sz="1600" dirty="0" smtClean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монтаж  </a:t>
            </a:r>
            <a:r>
              <a:rPr lang="ru-RU" sz="1600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нового   водяного </a:t>
            </a:r>
            <a:r>
              <a:rPr lang="ru-RU" sz="1600" dirty="0" smtClean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отопления;</a:t>
            </a:r>
            <a:r>
              <a:rPr lang="ru-RU" sz="1600" dirty="0" smtClean="0"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ru-RU" sz="1600" dirty="0" smtClean="0">
                <a:latin typeface="Cambria" pitchFamily="18" charset="0"/>
                <a:ea typeface="Calibri" pitchFamily="34" charset="0"/>
                <a:cs typeface="Times New Roman" pitchFamily="18" charset="0"/>
              </a:rPr>
              <a:t>с</a:t>
            </a:r>
            <a:r>
              <a:rPr lang="ru-RU" sz="1600" dirty="0" smtClean="0">
                <a:latin typeface="Cambria" pitchFamily="18" charset="0"/>
                <a:ea typeface="Calibri" pitchFamily="34" charset="0"/>
                <a:cs typeface="Times New Roman" pitchFamily="18" charset="0"/>
              </a:rPr>
              <a:t>троительство  наружных и внутренних</a:t>
            </a:r>
            <a:r>
              <a:rPr lang="ru-RU" sz="1600" dirty="0" smtClean="0">
                <a:latin typeface="Cambria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ru-RU" sz="1600" dirty="0" err="1" smtClean="0">
                <a:latin typeface="Cambria" pitchFamily="18" charset="0"/>
                <a:ea typeface="Calibri" pitchFamily="34" charset="0"/>
                <a:cs typeface="Times New Roman" pitchFamily="18" charset="0"/>
              </a:rPr>
              <a:t>сан.узлов</a:t>
            </a:r>
            <a:r>
              <a:rPr lang="ru-RU" sz="1600" dirty="0" smtClean="0">
                <a:latin typeface="Cambria" pitchFamily="18" charset="0"/>
                <a:ea typeface="Calibri" pitchFamily="34" charset="0"/>
                <a:cs typeface="Times New Roman" pitchFamily="18" charset="0"/>
              </a:rPr>
              <a:t>;</a:t>
            </a:r>
          </a:p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ru-RU" sz="1600" dirty="0" smtClean="0">
                <a:latin typeface="Cambria" pitchFamily="18" charset="0"/>
                <a:cs typeface="Times New Roman" pitchFamily="18" charset="0"/>
              </a:rPr>
              <a:t>о</a:t>
            </a:r>
            <a:r>
              <a:rPr lang="ru-RU" sz="1600" dirty="0" smtClean="0">
                <a:latin typeface="Cambria" pitchFamily="18" charset="0"/>
                <a:cs typeface="Times New Roman" pitchFamily="18" charset="0"/>
              </a:rPr>
              <a:t>снащение  комнаты для отдыха персонала;</a:t>
            </a:r>
          </a:p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ru-RU" sz="1600" dirty="0" smtClean="0">
                <a:latin typeface="Cambria" pitchFamily="18" charset="0"/>
                <a:cs typeface="Times New Roman" pitchFamily="18" charset="0"/>
              </a:rPr>
              <a:t>п</a:t>
            </a:r>
            <a:r>
              <a:rPr lang="ru-RU" sz="1600" dirty="0" smtClean="0">
                <a:latin typeface="Cambria" pitchFamily="18" charset="0"/>
                <a:cs typeface="Times New Roman" pitchFamily="18" charset="0"/>
              </a:rPr>
              <a:t>риобретение  новой мебели;</a:t>
            </a:r>
          </a:p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ru-RU" sz="1600" dirty="0" smtClean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установка сигнализации здания; </a:t>
            </a:r>
          </a:p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ru-RU" sz="1600" dirty="0" smtClean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приобретение легкового </a:t>
            </a:r>
            <a:r>
              <a:rPr lang="ru-RU" sz="1600" dirty="0" smtClean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автомобиля;</a:t>
            </a:r>
          </a:p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ru-RU" sz="1600" dirty="0" smtClean="0">
                <a:latin typeface="Cambria" pitchFamily="18" charset="0"/>
                <a:cs typeface="Times New Roman" pitchFamily="18" charset="0"/>
              </a:rPr>
              <a:t>утепление </a:t>
            </a:r>
            <a:r>
              <a:rPr lang="ru-RU" sz="1600" dirty="0" smtClean="0">
                <a:latin typeface="Cambria" pitchFamily="18" charset="0"/>
                <a:cs typeface="Times New Roman" pitchFamily="18" charset="0"/>
              </a:rPr>
              <a:t>стен здания </a:t>
            </a:r>
            <a:r>
              <a:rPr lang="ru-RU" sz="1600" dirty="0" err="1" smtClean="0">
                <a:latin typeface="Cambria" pitchFamily="18" charset="0"/>
                <a:cs typeface="Times New Roman" pitchFamily="18" charset="0"/>
              </a:rPr>
              <a:t>примэрии</a:t>
            </a:r>
            <a:r>
              <a:rPr lang="ru-RU" sz="1600" dirty="0" smtClean="0">
                <a:latin typeface="Cambria" pitchFamily="18" charset="0"/>
                <a:cs typeface="Times New Roman" pitchFamily="18" charset="0"/>
              </a:rPr>
              <a:t>;</a:t>
            </a:r>
          </a:p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ru-RU" sz="1600" dirty="0" smtClean="0">
                <a:latin typeface="Cambria" pitchFamily="18" charset="0"/>
                <a:cs typeface="Times New Roman" pitchFamily="18" charset="0"/>
              </a:rPr>
              <a:t>декоративная </a:t>
            </a:r>
            <a:r>
              <a:rPr lang="ru-RU" sz="1600" dirty="0" smtClean="0">
                <a:latin typeface="Cambria" pitchFamily="18" charset="0"/>
                <a:cs typeface="Times New Roman" pitchFamily="18" charset="0"/>
              </a:rPr>
              <a:t>штукатурка всего </a:t>
            </a:r>
            <a:r>
              <a:rPr lang="ru-RU" sz="1600" dirty="0" smtClean="0">
                <a:latin typeface="Cambria" pitchFamily="18" charset="0"/>
                <a:cs typeface="Times New Roman" pitchFamily="18" charset="0"/>
              </a:rPr>
              <a:t>здания;</a:t>
            </a: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ru-RU" sz="1600" dirty="0" smtClean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устройство </a:t>
            </a:r>
            <a:r>
              <a:rPr lang="ru-RU" sz="1600" dirty="0" smtClean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тротуарных дорожек; </a:t>
            </a:r>
            <a:endParaRPr lang="ru-RU" sz="1600" dirty="0" smtClean="0">
              <a:latin typeface="Cambria Math" panose="020405030504060302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ru-RU" sz="1600" dirty="0" smtClean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приобретение </a:t>
            </a:r>
            <a:r>
              <a:rPr lang="ru-RU" sz="1600" dirty="0" smtClean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генератора тока</a:t>
            </a:r>
            <a:r>
              <a:rPr lang="ru-RU" sz="1600" dirty="0" smtClean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ru-RU" sz="1600" dirty="0" smtClean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приобретение </a:t>
            </a:r>
            <a:r>
              <a:rPr lang="ru-RU" sz="1600" dirty="0" smtClean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компьютеров и оргтехники</a:t>
            </a:r>
            <a:r>
              <a:rPr lang="ru-RU" sz="1600" dirty="0" smtClean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ru-RU" sz="1600" dirty="0" smtClean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проект </a:t>
            </a:r>
            <a:r>
              <a:rPr lang="ru-RU" sz="1600" dirty="0" smtClean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«Энергия и биомасса» - новый трактор с </a:t>
            </a:r>
            <a:r>
              <a:rPr lang="ru-RU" sz="1600" dirty="0" smtClean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прицепом</a:t>
            </a:r>
            <a:endParaRPr lang="ru-RU" sz="1600" dirty="0" smtClean="0">
              <a:latin typeface="Cambria Math" panose="020405030504060302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dirty="0" smtClean="0">
              <a:latin typeface="Cambria Math" panose="020405030504060302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endParaRPr lang="ru-RU" sz="1400" dirty="0" smtClean="0">
              <a:latin typeface="Cambria Math" panose="020405030504060302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endParaRPr lang="ru-RU" sz="1400" dirty="0" smtClean="0">
              <a:latin typeface="Cambria Math" panose="020405030504060302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endParaRPr lang="ru-RU" sz="1400" dirty="0" smtClean="0">
              <a:latin typeface="Cambria" pitchFamily="18" charset="0"/>
              <a:cs typeface="Times New Roman" pitchFamily="18" charset="0"/>
            </a:endParaRPr>
          </a:p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endParaRPr lang="ru-RU" sz="1400" dirty="0" smtClean="0">
              <a:latin typeface="Cambria" pitchFamily="18" charset="0"/>
              <a:cs typeface="Times New Roman" pitchFamily="18" charset="0"/>
            </a:endParaRPr>
          </a:p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endParaRPr lang="ru-RU" sz="1400" dirty="0" smtClean="0">
              <a:latin typeface="Cambria" pitchFamily="18" charset="0"/>
              <a:cs typeface="Arial" pitchFamily="34" charset="0"/>
            </a:endParaRPr>
          </a:p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endParaRPr lang="ru-RU" sz="1400" dirty="0" smtClean="0">
              <a:latin typeface="Cambria" pitchFamily="18" charset="0"/>
              <a:cs typeface="Times New Roman" pitchFamily="18" charset="0"/>
            </a:endParaRPr>
          </a:p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endParaRPr lang="ru-RU" sz="1400" dirty="0" smtClean="0">
              <a:latin typeface="Cambria" pitchFamily="18" charset="0"/>
              <a:cs typeface="Times New Roman" pitchFamily="18" charset="0"/>
            </a:endParaRPr>
          </a:p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endParaRPr lang="ru-RU" sz="1400" dirty="0" smtClean="0"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endParaRPr lang="ru-RU" sz="1400" dirty="0" smtClean="0"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endParaRPr lang="ru-RU" sz="1400" dirty="0">
              <a:latin typeface="Cambria" pitchFamily="18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50965" y="4144438"/>
            <a:ext cx="911703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000" dirty="0">
              <a:solidFill>
                <a:prstClr val="black"/>
              </a:solidFill>
              <a:latin typeface="Cambria" pitchFamily="18" charset="0"/>
              <a:ea typeface="Calibri" pitchFamily="34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2000" b="1" dirty="0">
              <a:solidFill>
                <a:srgbClr val="002060"/>
              </a:solidFill>
              <a:latin typeface="Cambria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 rot="10800000" flipV="1">
            <a:off x="1550965" y="5570283"/>
            <a:ext cx="911703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solidFill>
                  <a:srgbClr val="00206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    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1600" b="1" dirty="0">
              <a:solidFill>
                <a:srgbClr val="0070C0"/>
              </a:solidFill>
              <a:latin typeface="Cambria" pitchFamily="18" charset="0"/>
              <a:cs typeface="Arial" pitchFamily="34" charset="0"/>
            </a:endParaRPr>
          </a:p>
        </p:txBody>
      </p:sp>
    </p:spTree>
    <p:custDataLst>
      <p:tags r:id="rId1"/>
    </p:custDataLst>
  </p:cSld>
  <p:clrMapOvr>
    <a:masterClrMapping/>
  </p:clrMapOvr>
  <p:transition spd="slow" advClick="0" advTm="23568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76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76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76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76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76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76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76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76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764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764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764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764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764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764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764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764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764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764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764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764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764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764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764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764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764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764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764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764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7649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7649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7649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7649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7649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7649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7649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7649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err="1" smtClean="0">
                <a:solidFill>
                  <a:srgbClr val="002060"/>
                </a:solidFill>
              </a:rPr>
              <a:t>Примэрия</a:t>
            </a:r>
            <a:r>
              <a:rPr lang="ru-RU" b="1" i="1" dirty="0" smtClean="0">
                <a:solidFill>
                  <a:srgbClr val="002060"/>
                </a:solidFill>
              </a:rPr>
              <a:t> «до»</a:t>
            </a:r>
            <a:endParaRPr lang="ru-RU" b="1" i="1" dirty="0">
              <a:solidFill>
                <a:srgbClr val="002060"/>
              </a:solidFill>
            </a:endParaRPr>
          </a:p>
        </p:txBody>
      </p:sp>
      <p:pic>
        <p:nvPicPr>
          <p:cNvPr id="1026" name="Picture 2" descr="C:\Users\001\Desktop\фото до и после\примэрия\Фото012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08439" y="1588486"/>
            <a:ext cx="2808312" cy="21062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7" name="Picture 3" descr="C:\Users\001\Desktop\фото до и после\примэрия\Фото032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sharpenSoften amount="50000"/>
                    </a14:imgEffect>
                    <a14:imgEffect>
                      <a14:brightnessContrast bright="-20000" contrast="-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5015880" y="3933057"/>
            <a:ext cx="1944216" cy="259228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8" name="Picture 4" descr="C:\Users\001\Desktop\фото до и после\примэрия\Фото021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004483" y="3837044"/>
            <a:ext cx="2016224" cy="26883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30" name="Picture 6" descr="C:\Users\001\Desktop\фото до и после\примэрия\Фото0224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554083" y="1606487"/>
            <a:ext cx="2867810" cy="21508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31" name="Picture 7" descr="C:\Users\001\Desktop\фото до и после\примэрия\Изображение 007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112224" y="3933056"/>
            <a:ext cx="1944216" cy="25922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Picture 2" descr="C:\Users\001\Desktop\фото до и после\примэрия\Фото0379 (2)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577402" y="1588487"/>
            <a:ext cx="2915816" cy="21868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 advTm="30844">
        <p:split orient="vert"/>
      </p:transition>
    </mc:Choice>
    <mc:Fallback>
      <p:transition spd="slow" advClick="0" advTm="30844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9" dur="2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err="1" smtClean="0">
                <a:solidFill>
                  <a:srgbClr val="002060"/>
                </a:solidFill>
              </a:rPr>
              <a:t>Примэрия</a:t>
            </a:r>
            <a:r>
              <a:rPr lang="ru-RU" b="1" i="1" dirty="0" smtClean="0">
                <a:solidFill>
                  <a:srgbClr val="002060"/>
                </a:solidFill>
              </a:rPr>
              <a:t> «после»</a:t>
            </a:r>
            <a:endParaRPr lang="ru-RU" b="1" i="1" dirty="0">
              <a:solidFill>
                <a:srgbClr val="002060"/>
              </a:solidFill>
            </a:endParaRPr>
          </a:p>
        </p:txBody>
      </p:sp>
      <p:pic>
        <p:nvPicPr>
          <p:cNvPr id="2050" name="Picture 2" descr="C:\Users\001\Desktop\фото до и после\примэрия\Изображение 0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8084" y="1785926"/>
            <a:ext cx="2815861" cy="21118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12" descr="100_10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38810" y="1714488"/>
            <a:ext cx="3176410" cy="21827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15" descr="100_140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6646" y="4214818"/>
            <a:ext cx="2820672" cy="2088232"/>
          </a:xfrm>
          <a:prstGeom prst="rect">
            <a:avLst/>
          </a:prstGeom>
          <a:noFill/>
        </p:spPr>
      </p:pic>
      <p:pic>
        <p:nvPicPr>
          <p:cNvPr id="8" name="Picture 2" descr="D:\ФОТКИ ОБЪЕКТОВ\100_1330.JPG"/>
          <p:cNvPicPr>
            <a:picLocks noChangeAspect="1" noChangeArrowheads="1"/>
          </p:cNvPicPr>
          <p:nvPr/>
        </p:nvPicPr>
        <p:blipFill>
          <a:blip r:embed="rId6" cstate="print"/>
          <a:srcRect t="11316" r="20158"/>
          <a:stretch>
            <a:fillRect/>
          </a:stretch>
        </p:blipFill>
        <p:spPr bwMode="auto">
          <a:xfrm>
            <a:off x="3381356" y="4214818"/>
            <a:ext cx="2448150" cy="2088232"/>
          </a:xfrm>
          <a:prstGeom prst="rect">
            <a:avLst/>
          </a:prstGeom>
          <a:noFill/>
        </p:spPr>
      </p:pic>
      <p:pic>
        <p:nvPicPr>
          <p:cNvPr id="9" name="Рисунок 8" descr="C:\Users\Илья\Desktop\прим фото\100_1406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09918" y="1714488"/>
            <a:ext cx="2232248" cy="21602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 descr="D:\ДЛЯ КОМПЮТЕРА\фото сбор\IMG_20170128_204050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096000" y="4214818"/>
            <a:ext cx="2786082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spd="slow" advClick="0" advTm="31514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9588" y="142852"/>
            <a:ext cx="10871200" cy="990600"/>
          </a:xfrm>
        </p:spPr>
        <p:txBody>
          <a:bodyPr>
            <a:normAutofit fontScale="90000"/>
          </a:bodyPr>
          <a:lstStyle/>
          <a:p>
            <a:pPr lvl="0"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sz="2700" b="1" u="sng" dirty="0">
                <a:solidFill>
                  <a:schemeClr val="accent2">
                    <a:lumMod val="50000"/>
                  </a:schemeClr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ДЕТСКИЙ САД</a:t>
            </a:r>
            <a:r>
              <a:rPr lang="ru-RU" sz="2700" u="sng" dirty="0">
                <a:solidFill>
                  <a:schemeClr val="accent2">
                    <a:lumMod val="50000"/>
                  </a:schemeClr>
                </a:solidFill>
                <a:latin typeface="Cambria" pitchFamily="18" charset="0"/>
                <a:cs typeface="Arial" pitchFamily="34" charset="0"/>
              </a:rPr>
              <a:t/>
            </a:r>
            <a:br>
              <a:rPr lang="ru-RU" sz="2700" u="sng" dirty="0">
                <a:solidFill>
                  <a:schemeClr val="accent2">
                    <a:lumMod val="50000"/>
                  </a:schemeClr>
                </a:solidFill>
                <a:latin typeface="Cambria" pitchFamily="18" charset="0"/>
                <a:cs typeface="Arial" pitchFamily="34" charset="0"/>
              </a:rPr>
            </a:br>
            <a:endParaRPr lang="ru-RU" sz="2700" b="1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238084" y="1428736"/>
            <a:ext cx="11715832" cy="5293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ru-RU" sz="13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Ежегодный внутренний  </a:t>
            </a:r>
            <a:r>
              <a:rPr lang="ru-RU" sz="13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ремонт  </a:t>
            </a:r>
            <a:r>
              <a:rPr lang="ru-RU" sz="13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здания;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ru-RU" sz="13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внутренние    </a:t>
            </a:r>
            <a:r>
              <a:rPr lang="ru-RU" sz="13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отделочные работы   и открытие </a:t>
            </a:r>
            <a:r>
              <a:rPr lang="ru-RU" sz="13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пищеблока;</a:t>
            </a:r>
            <a:endParaRPr lang="ru-RU" sz="13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ru-RU" sz="13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ремонт подвалов,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3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амена   </a:t>
            </a:r>
            <a:r>
              <a:rPr lang="ru-RU" sz="13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кровли   левого </a:t>
            </a:r>
            <a:r>
              <a:rPr lang="ru-RU" sz="13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крыла</a:t>
            </a:r>
            <a:r>
              <a:rPr lang="ru-RU" sz="13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endParaRPr lang="ru-RU" sz="1300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13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азификация  </a:t>
            </a:r>
            <a:r>
              <a:rPr lang="ru-RU" sz="13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пищеблока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, п</a:t>
            </a:r>
            <a:r>
              <a:rPr lang="ru-RU" sz="13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риобретение </a:t>
            </a:r>
            <a:r>
              <a:rPr lang="ru-RU" sz="13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газовых плит, </a:t>
            </a:r>
            <a:r>
              <a:rPr lang="ru-RU" sz="13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газовой  </a:t>
            </a:r>
            <a:r>
              <a:rPr lang="ru-RU" sz="13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колонки,</a:t>
            </a:r>
            <a:r>
              <a:rPr lang="ru-RU" sz="1300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300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электроплиты, </a:t>
            </a:r>
            <a:r>
              <a:rPr lang="ru-RU" sz="1300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арочного шкафа,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разделочных столов в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пищеблок, электро-мясорубки,  кухонного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комбайна,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холодильника, морозильника;  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капитальный ремонт прачечной и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мини-музея,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приобретение </a:t>
            </a:r>
            <a:r>
              <a:rPr lang="ru-RU" sz="1300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стиральных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машин- автомат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полуавтомат;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ru-RU" sz="13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</a:t>
            </a:r>
            <a:r>
              <a:rPr lang="ru-RU" sz="13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еализация </a:t>
            </a:r>
            <a:r>
              <a:rPr lang="ru-RU" sz="13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проекта(Исполком </a:t>
            </a:r>
            <a:r>
              <a:rPr lang="ru-RU" sz="13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Гагаузии</a:t>
            </a:r>
            <a:r>
              <a:rPr lang="ru-RU" sz="13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 по замене всех </a:t>
            </a:r>
            <a:r>
              <a:rPr lang="ru-RU" sz="13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наружных окон </a:t>
            </a:r>
            <a:r>
              <a:rPr lang="ru-RU" sz="13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 дверей, прокладка </a:t>
            </a:r>
            <a:r>
              <a:rPr lang="ru-RU" sz="13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канализации </a:t>
            </a:r>
            <a:r>
              <a:rPr lang="ru-RU" sz="13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 </a:t>
            </a:r>
            <a:r>
              <a:rPr lang="ru-RU" sz="13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водопровода</a:t>
            </a:r>
            <a:r>
              <a:rPr lang="ru-RU" sz="13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;</a:t>
            </a:r>
            <a:endParaRPr lang="ru-RU" sz="13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ru-RU" sz="13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строительство выгребной ямы, </a:t>
            </a:r>
            <a:r>
              <a:rPr lang="ru-RU" sz="1300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приобретение, устройство бассейна запаса воды  на 12 </a:t>
            </a:r>
            <a:r>
              <a:rPr lang="ru-RU" sz="1300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кубов;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ru-RU" sz="13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Исполкомом </a:t>
            </a:r>
            <a:r>
              <a:rPr lang="ru-RU" sz="13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Гагаузии</a:t>
            </a:r>
            <a:r>
              <a:rPr lang="ru-RU" sz="13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было выделено 322100 леев на кап. ремонт </a:t>
            </a:r>
            <a:r>
              <a:rPr lang="ru-RU" sz="13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13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/с;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ru-RU" sz="13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Румынским Правительством было выделено на безвозмездной основе 538 000 леев на замену внутренней системы отопления, с заменой газовых котлов и 71000 леев на дополнительные работы по котельной</a:t>
            </a:r>
            <a:r>
              <a:rPr lang="ru-RU" sz="13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3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На 190987 леев  подписан договор по приобретению спортинвентаря и </a:t>
            </a:r>
            <a:r>
              <a:rPr lang="ru-RU" sz="13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мебели</a:t>
            </a:r>
            <a:r>
              <a:rPr lang="ru-RU" sz="13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sz="13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ru-RU" sz="1300" dirty="0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строительство 2 навесов, утепление стен пристройки и котельной. Перекрытие подвала,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замена полов в складских помещениях, в общем коридоре и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   двух 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групповых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комнатах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1300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замена уличного ограждения, установка ограждения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хоздвора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установка навеса над ступеньками правого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крыла,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утепление наружных  стен 2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спален;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ru-RU" sz="1300" dirty="0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Замена </a:t>
            </a:r>
            <a:r>
              <a:rPr lang="ru-RU" sz="1300" dirty="0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полов в муз. зале</a:t>
            </a:r>
            <a:r>
              <a:rPr lang="ru-RU" sz="1300" dirty="0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,</a:t>
            </a:r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приобретение музыкальной техники, портативного усилителя звука и цветного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принтера;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капитальный ремонт  музыкального зала и кабинета директора с установкой натяжных потолков и заменой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обоев,</a:t>
            </a:r>
            <a:endParaRPr lang="ru-RU" sz="13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установка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солнечных панелей для горячего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водоснабжения, замена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внутренней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электропроводки, замена внутренних дверей,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ремонт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крыши здания с установкой коньков и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снего-задержателей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реконструкция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уличных лестниц с установкой перил и установка перил на ступеньки по правому и левому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крылу,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замена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внутренней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электропроводки,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приобретение 6 телевизоров,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диапроектора, экрана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в группы  и их подключение к кабельному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интернету.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300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Приобретение детского постельного белья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рабочаей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формаы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для техперсонала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Замена уличного игрового оборудования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(песочницы, столы, лавочки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установка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уличных видеокамер и внутренней пожарной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сигнализации;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Организован подвоз детей в детский сад   </a:t>
            </a:r>
            <a:endParaRPr lang="ru-RU" sz="1300" dirty="0"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 advClick="0" advTm="37971">
        <p:circle/>
      </p:transition>
    </mc:Choice>
    <mc:Fallback>
      <p:transition spd="slow" advClick="0" advTm="37971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2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sz="2200" b="1" dirty="0">
                <a:latin typeface="Cambria" pitchFamily="18" charset="0"/>
              </a:rPr>
              <a:t/>
            </a:r>
            <a:br>
              <a:rPr lang="ru-RU" sz="2200" b="1" dirty="0">
                <a:latin typeface="Cambria" pitchFamily="18" charset="0"/>
              </a:rPr>
            </a:br>
            <a:r>
              <a:rPr lang="ru-RU" sz="2200" b="1" dirty="0">
                <a:latin typeface="Cambria" pitchFamily="18" charset="0"/>
              </a:rPr>
              <a:t/>
            </a:r>
            <a:br>
              <a:rPr lang="ru-RU" sz="2200" b="1" dirty="0">
                <a:latin typeface="Cambria" pitchFamily="18" charset="0"/>
              </a:rPr>
            </a:br>
            <a:r>
              <a:rPr lang="ru-RU" sz="2200" b="1" dirty="0">
                <a:latin typeface="Cambria" pitchFamily="18" charset="0"/>
              </a:rPr>
              <a:t/>
            </a:r>
            <a:br>
              <a:rPr lang="ru-RU" sz="2200" b="1" dirty="0">
                <a:latin typeface="Cambria" pitchFamily="18" charset="0"/>
              </a:rPr>
            </a:br>
            <a:r>
              <a:rPr lang="ru-RU" sz="2200" b="1" i="1" dirty="0">
                <a:solidFill>
                  <a:srgbClr val="C00000"/>
                </a:solidFill>
                <a:latin typeface="Cambria" pitchFamily="18" charset="0"/>
              </a:rPr>
              <a:t>УВАЖАЕМЫЕ ЖИТЕЛИ СЕЛА ГАЙДАР!</a:t>
            </a:r>
            <a:r>
              <a:rPr lang="ru-RU" i="1" dirty="0" smtClean="0">
                <a:solidFill>
                  <a:srgbClr val="C00000"/>
                </a:solidFill>
                <a:latin typeface="Cambria" pitchFamily="18" charset="0"/>
              </a:rPr>
              <a:t/>
            </a:r>
            <a:br>
              <a:rPr lang="ru-RU" i="1" dirty="0" smtClean="0">
                <a:solidFill>
                  <a:srgbClr val="C00000"/>
                </a:solidFill>
                <a:latin typeface="Cambria" pitchFamily="18" charset="0"/>
              </a:rPr>
            </a:br>
            <a:r>
              <a:rPr lang="ru-RU" sz="2200" b="1" i="1" dirty="0">
                <a:solidFill>
                  <a:srgbClr val="C00000"/>
                </a:solidFill>
                <a:latin typeface="Cambria" pitchFamily="18" charset="0"/>
              </a:rPr>
              <a:t>УВАЖАЕМЫЕ СОВЕТНИКИ, КОЛЛЕГИ, ДРУЗЬЯ!</a:t>
            </a:r>
            <a:r>
              <a:rPr lang="ru-RU" i="1" dirty="0" smtClean="0">
                <a:solidFill>
                  <a:srgbClr val="C00000"/>
                </a:solidFill>
                <a:latin typeface="Cambria" pitchFamily="18" charset="0"/>
              </a:rPr>
              <a:t/>
            </a:r>
            <a:br>
              <a:rPr lang="ru-RU" i="1" dirty="0" smtClean="0">
                <a:solidFill>
                  <a:srgbClr val="C00000"/>
                </a:solidFill>
                <a:latin typeface="Cambria" pitchFamily="18" charset="0"/>
              </a:rPr>
            </a:br>
            <a:r>
              <a:rPr lang="ru-RU" i="1" dirty="0" smtClean="0">
                <a:solidFill>
                  <a:srgbClr val="C00000"/>
                </a:solidFill>
                <a:latin typeface="Cambria" pitchFamily="18" charset="0"/>
              </a:rPr>
              <a:t/>
            </a:r>
            <a:br>
              <a:rPr lang="ru-RU" i="1" dirty="0" smtClean="0">
                <a:solidFill>
                  <a:srgbClr val="C00000"/>
                </a:solidFill>
                <a:latin typeface="Cambria" pitchFamily="18" charset="0"/>
              </a:rPr>
            </a:br>
            <a:endParaRPr lang="ru-RU" i="1" dirty="0">
              <a:solidFill>
                <a:srgbClr val="C00000"/>
              </a:solidFill>
              <a:latin typeface="Cambria" pitchFamily="18" charset="0"/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1703512" y="1430116"/>
            <a:ext cx="8784976" cy="5493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500" dirty="0">
                <a:latin typeface="Cambria" pitchFamily="18" charset="0"/>
                <a:ea typeface="Times New Roman" pitchFamily="18" charset="0"/>
                <a:cs typeface="Arial" pitchFamily="34" charset="0"/>
              </a:rPr>
              <a:t>       </a:t>
            </a:r>
            <a:r>
              <a:rPr lang="ru-RU" sz="1400" b="1" dirty="0">
                <a:latin typeface="Cambria" pitchFamily="18" charset="0"/>
                <a:ea typeface="Times New Roman" pitchFamily="18" charset="0"/>
                <a:cs typeface="Arial" pitchFamily="34" charset="0"/>
              </a:rPr>
              <a:t>Согласно Закона « О местном публичном управлении» представляю Вам отчет </a:t>
            </a:r>
            <a:r>
              <a:rPr lang="ru-RU" sz="1400" b="1" dirty="0" err="1">
                <a:latin typeface="Cambria" pitchFamily="18" charset="0"/>
                <a:ea typeface="Times New Roman" pitchFamily="18" charset="0"/>
                <a:cs typeface="Arial" pitchFamily="34" charset="0"/>
              </a:rPr>
              <a:t>примэрии</a:t>
            </a:r>
            <a:r>
              <a:rPr lang="ru-RU" sz="1400" b="1" dirty="0">
                <a:latin typeface="Cambria" pitchFamily="18" charset="0"/>
                <a:ea typeface="Times New Roman" pitchFamily="18" charset="0"/>
                <a:cs typeface="Arial" pitchFamily="34" charset="0"/>
              </a:rPr>
              <a:t> села Гайдар о проделанной работе за  период </a:t>
            </a:r>
            <a:r>
              <a:rPr lang="ru-RU" sz="1400" b="1" dirty="0" smtClean="0">
                <a:latin typeface="Cambria" pitchFamily="18" charset="0"/>
                <a:ea typeface="Times New Roman" pitchFamily="18" charset="0"/>
                <a:cs typeface="Arial" pitchFamily="34" charset="0"/>
              </a:rPr>
              <a:t>2011-201</a:t>
            </a:r>
            <a:r>
              <a:rPr lang="ro-RO" sz="1400" b="1" dirty="0" smtClean="0">
                <a:latin typeface="Cambria" pitchFamily="18" charset="0"/>
                <a:ea typeface="Times New Roman" pitchFamily="18" charset="0"/>
                <a:cs typeface="Arial" pitchFamily="34" charset="0"/>
              </a:rPr>
              <a:t>9 </a:t>
            </a:r>
            <a:r>
              <a:rPr lang="ru-RU" sz="1400" b="1" dirty="0" smtClean="0">
                <a:latin typeface="Cambria" pitchFamily="18" charset="0"/>
                <a:ea typeface="Times New Roman" pitchFamily="18" charset="0"/>
                <a:cs typeface="Arial" pitchFamily="34" charset="0"/>
              </a:rPr>
              <a:t>гг</a:t>
            </a:r>
            <a:r>
              <a:rPr lang="ru-RU" sz="1400" b="1" dirty="0">
                <a:latin typeface="Cambria" pitchFamily="18" charset="0"/>
                <a:ea typeface="Times New Roman" pitchFamily="18" charset="0"/>
                <a:cs typeface="Arial" pitchFamily="34" charset="0"/>
              </a:rPr>
              <a:t>.</a:t>
            </a:r>
            <a:br>
              <a:rPr lang="ru-RU" sz="1400" b="1" dirty="0">
                <a:latin typeface="Cambria" pitchFamily="18" charset="0"/>
                <a:ea typeface="Times New Roman" pitchFamily="18" charset="0"/>
                <a:cs typeface="Arial" pitchFamily="34" charset="0"/>
              </a:rPr>
            </a:br>
            <a:r>
              <a:rPr lang="ru-RU" sz="1400" b="1" dirty="0">
                <a:latin typeface="Cambria" pitchFamily="18" charset="0"/>
                <a:ea typeface="Times New Roman" pitchFamily="18" charset="0"/>
                <a:cs typeface="Arial" pitchFamily="34" charset="0"/>
              </a:rPr>
              <a:t>       Главной своей задачей  считаю работу, направленную на  повышение  уровня жизни нашего села, улучшение социально-экономического развития.  Постараюсь подвести итоги, останавливаясь на главных делах и проектах, над которыми работала  наша </a:t>
            </a:r>
            <a:r>
              <a:rPr lang="ru-RU" sz="1400" b="1" dirty="0" err="1">
                <a:latin typeface="Cambria" pitchFamily="18" charset="0"/>
                <a:ea typeface="Times New Roman" pitchFamily="18" charset="0"/>
                <a:cs typeface="Arial" pitchFamily="34" charset="0"/>
              </a:rPr>
              <a:t>Примэрия</a:t>
            </a:r>
            <a:r>
              <a:rPr lang="ru-RU" sz="1400" b="1" dirty="0">
                <a:latin typeface="Cambria" pitchFamily="18" charset="0"/>
                <a:ea typeface="Times New Roman" pitchFamily="18" charset="0"/>
                <a:cs typeface="Arial" pitchFamily="34" charset="0"/>
              </a:rPr>
              <a:t> и проанализировать, что нам удалось сделать и над чем надо ещё поработать.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>
                <a:latin typeface="Cambria" pitchFamily="18" charset="0"/>
                <a:ea typeface="Times New Roman" pitchFamily="18" charset="0"/>
                <a:cs typeface="Arial" pitchFamily="34" charset="0"/>
              </a:rPr>
              <a:t>           Весь отчетный период  был сложным по всем  параметрам.  Экономический кризис, который  проник в каждую сферу жизнедеятельности, политический кризис, который возник  в нашей стране после  выборов, смена власти в  республике, которая  всегда сопровождается  новыми требованиями и условиями, наши местные  проблемы – ничто не помешало  нам   выполнить задачи, поставленные  перед собой  в начале отчетного </a:t>
            </a:r>
            <a:r>
              <a:rPr lang="ru-RU" sz="1400" b="1" dirty="0" smtClean="0">
                <a:latin typeface="Cambria" pitchFamily="18" charset="0"/>
                <a:ea typeface="Times New Roman" pitchFamily="18" charset="0"/>
                <a:cs typeface="Arial" pitchFamily="34" charset="0"/>
              </a:rPr>
              <a:t>периода.</a:t>
            </a:r>
            <a:r>
              <a:rPr lang="ru-RU" sz="1400" b="1" dirty="0">
                <a:latin typeface="Cambria" pitchFamily="18" charset="0"/>
                <a:ea typeface="Times New Roman" pitchFamily="18" charset="0"/>
                <a:cs typeface="Arial" pitchFamily="34" charset="0"/>
              </a:rPr>
              <a:t/>
            </a:r>
            <a:br>
              <a:rPr lang="ru-RU" sz="1400" b="1" dirty="0">
                <a:latin typeface="Cambria" pitchFamily="18" charset="0"/>
                <a:ea typeface="Times New Roman" pitchFamily="18" charset="0"/>
                <a:cs typeface="Arial" pitchFamily="34" charset="0"/>
              </a:rPr>
            </a:br>
            <a:r>
              <a:rPr lang="ru-RU" sz="1400" b="1" dirty="0">
                <a:latin typeface="Cambria" pitchFamily="18" charset="0"/>
                <a:ea typeface="Times New Roman" pitchFamily="18" charset="0"/>
                <a:cs typeface="Arial" pitchFamily="34" charset="0"/>
              </a:rPr>
              <a:t>     Хочу  отметить, что наш  Совет -  это  слаженный механизм, в  котором в единстве и добром согласии  работают  Совет и </a:t>
            </a:r>
            <a:r>
              <a:rPr lang="ru-RU" sz="1400" b="1" dirty="0" err="1">
                <a:latin typeface="Cambria" pitchFamily="18" charset="0"/>
                <a:ea typeface="Times New Roman" pitchFamily="18" charset="0"/>
                <a:cs typeface="Arial" pitchFamily="34" charset="0"/>
              </a:rPr>
              <a:t>примэрия</a:t>
            </a:r>
            <a:r>
              <a:rPr lang="ru-RU" sz="1400" b="1" dirty="0">
                <a:latin typeface="Cambria" pitchFamily="18" charset="0"/>
                <a:ea typeface="Times New Roman" pitchFamily="18" charset="0"/>
                <a:cs typeface="Arial" pitchFamily="34" charset="0"/>
              </a:rPr>
              <a:t>,  в котором  стал обязательным добросовестный повседневный труд всех  работников . </a:t>
            </a:r>
            <a:br>
              <a:rPr lang="ru-RU" sz="1400" b="1" dirty="0">
                <a:latin typeface="Cambria" pitchFamily="18" charset="0"/>
                <a:ea typeface="Times New Roman" pitchFamily="18" charset="0"/>
                <a:cs typeface="Arial" pitchFamily="34" charset="0"/>
              </a:rPr>
            </a:br>
            <a:r>
              <a:rPr lang="ru-RU" sz="1400" b="1" dirty="0">
                <a:latin typeface="Cambria" pitchFamily="18" charset="0"/>
                <a:ea typeface="Times New Roman" pitchFamily="18" charset="0"/>
                <a:cs typeface="Arial" pitchFamily="34" charset="0"/>
              </a:rPr>
              <a:t>    Несмотря на то, что за эти годы наблюдалось много серьёзных проблем, бюджет исполнялся при различных трудностях, корректировках, оптимизации. На протяжении всего этого периода команда  </a:t>
            </a:r>
            <a:r>
              <a:rPr lang="ru-RU" sz="1400" b="1" dirty="0" err="1">
                <a:latin typeface="Cambria" pitchFamily="18" charset="0"/>
                <a:ea typeface="Times New Roman" pitchFamily="18" charset="0"/>
                <a:cs typeface="Arial" pitchFamily="34" charset="0"/>
              </a:rPr>
              <a:t>примэрии</a:t>
            </a:r>
            <a:r>
              <a:rPr lang="ru-RU" sz="1400" b="1" dirty="0">
                <a:latin typeface="Cambria" pitchFamily="18" charset="0"/>
                <a:ea typeface="Times New Roman" pitchFamily="18" charset="0"/>
                <a:cs typeface="Arial" pitchFamily="34" charset="0"/>
              </a:rPr>
              <a:t>  Гайдар с честью выполняла взятые обязательства. Благодаря правильной  стратегии и тактике.</a:t>
            </a:r>
            <a:br>
              <a:rPr lang="ru-RU" sz="1400" b="1" dirty="0">
                <a:latin typeface="Cambria" pitchFamily="18" charset="0"/>
                <a:ea typeface="Times New Roman" pitchFamily="18" charset="0"/>
                <a:cs typeface="Arial" pitchFamily="34" charset="0"/>
              </a:rPr>
            </a:br>
            <a:r>
              <a:rPr lang="ru-RU" sz="1400" b="1" dirty="0">
                <a:latin typeface="Cambria" pitchFamily="18" charset="0"/>
                <a:ea typeface="Times New Roman" pitchFamily="18" charset="0"/>
                <a:cs typeface="Arial" pitchFamily="34" charset="0"/>
              </a:rPr>
              <a:t>    </a:t>
            </a:r>
            <a:r>
              <a:rPr lang="ru-RU" sz="1400" b="1" dirty="0" err="1">
                <a:latin typeface="Cambria" pitchFamily="18" charset="0"/>
                <a:ea typeface="Times New Roman" pitchFamily="18" charset="0"/>
                <a:cs typeface="Arial" pitchFamily="34" charset="0"/>
              </a:rPr>
              <a:t>Примэрия</a:t>
            </a:r>
            <a:r>
              <a:rPr lang="ru-RU" sz="1400" b="1" dirty="0">
                <a:latin typeface="Cambria" pitchFamily="18" charset="0"/>
                <a:ea typeface="Times New Roman" pitchFamily="18" charset="0"/>
                <a:cs typeface="Arial" pitchFamily="34" charset="0"/>
              </a:rPr>
              <a:t> и Совет провели значительную работу в том, что касается антикризисных мероприятий и  формирования бюджета. И благодаря этому,  нам  удалось избежать больших  потрясений. Мы вовремя платили заработную плату бюджетным  организациям, сохранили все социальные программы, мы старались благоустраивать село, мы проводили общественно – полезные мероприятия.  </a:t>
            </a:r>
            <a:br>
              <a:rPr lang="ru-RU" sz="1400" b="1" dirty="0">
                <a:latin typeface="Cambria" pitchFamily="18" charset="0"/>
                <a:ea typeface="Times New Roman" pitchFamily="18" charset="0"/>
                <a:cs typeface="Arial" pitchFamily="34" charset="0"/>
              </a:rPr>
            </a:br>
            <a:r>
              <a:rPr lang="ru-RU" sz="1400" b="1" dirty="0">
                <a:latin typeface="Cambria" pitchFamily="18" charset="0"/>
                <a:ea typeface="Times New Roman" pitchFamily="18" charset="0"/>
                <a:cs typeface="Arial" pitchFamily="34" charset="0"/>
              </a:rPr>
              <a:t>    Обо всем этом хочу отчитаться, представив факты, что было сделано за это время, избрав </a:t>
            </a:r>
            <a:r>
              <a:rPr lang="ru-RU" sz="1400" b="1" dirty="0" err="1">
                <a:latin typeface="Cambria" pitchFamily="18" charset="0"/>
                <a:ea typeface="Times New Roman" pitchFamily="18" charset="0"/>
                <a:cs typeface="Arial" pitchFamily="34" charset="0"/>
              </a:rPr>
              <a:t>транспарентность</a:t>
            </a:r>
            <a:r>
              <a:rPr lang="ru-RU" sz="1400" b="1" dirty="0">
                <a:latin typeface="Cambria" pitchFamily="18" charset="0"/>
                <a:ea typeface="Times New Roman" pitchFamily="18" charset="0"/>
                <a:cs typeface="Arial" pitchFamily="34" charset="0"/>
              </a:rPr>
              <a:t> (прозрачность) основным условием деятельности любой структуры.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 advClick="0" advTm="68117">
        <p15:prstTrans prst="fallOver"/>
      </p:transition>
    </mc:Choice>
    <mc:Fallback>
      <p:transition spd="slow" advClick="0" advTm="68117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3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07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9588" y="428604"/>
            <a:ext cx="10871200" cy="990600"/>
          </a:xfrm>
        </p:spPr>
        <p:txBody>
          <a:bodyPr>
            <a:noAutofit/>
          </a:bodyPr>
          <a:lstStyle/>
          <a:p>
            <a:pPr lvl="0" algn="ctr"/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Информация по количеству групп и детей в них по годам 2011-2019 в УРО «Ромашка» с.Гайдар.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8084" y="1571612"/>
            <a:ext cx="115729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t"/>
            <a:endParaRPr lang="ru-RU" dirty="0" smtClean="0"/>
          </a:p>
          <a:p>
            <a:pPr fontAlgn="t"/>
            <a:endParaRPr lang="ru-RU" dirty="0" smtClean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881026" y="1857364"/>
          <a:ext cx="10787137" cy="3981143"/>
        </p:xfrm>
        <a:graphic>
          <a:graphicData uri="http://schemas.openxmlformats.org/drawingml/2006/table">
            <a:tbl>
              <a:tblPr/>
              <a:tblGrid>
                <a:gridCol w="3637038"/>
                <a:gridCol w="2875142"/>
                <a:gridCol w="4274957"/>
              </a:tblGrid>
              <a:tr h="6161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Года </a:t>
                      </a:r>
                      <a:endParaRPr lang="ru-RU" sz="2400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Кол-во групп</a:t>
                      </a:r>
                      <a:endParaRPr lang="ru-RU" sz="2400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Кол-во детей</a:t>
                      </a:r>
                      <a:endParaRPr lang="ru-RU" sz="2400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2011-12 </a:t>
                      </a:r>
                      <a:r>
                        <a:rPr lang="ru-RU" sz="2400" dirty="0" err="1">
                          <a:latin typeface="Times New Roman"/>
                          <a:ea typeface="Calibri"/>
                          <a:cs typeface="Times New Roman"/>
                        </a:rPr>
                        <a:t>уч.год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184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2012-13 </a:t>
                      </a:r>
                      <a:r>
                        <a:rPr lang="ru-RU" sz="2400" dirty="0" err="1">
                          <a:latin typeface="Times New Roman"/>
                          <a:ea typeface="Calibri"/>
                          <a:cs typeface="Times New Roman"/>
                        </a:rPr>
                        <a:t>уч.год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193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2013-14 </a:t>
                      </a:r>
                      <a:r>
                        <a:rPr lang="ru-RU" sz="2400" dirty="0" err="1">
                          <a:latin typeface="Times New Roman"/>
                          <a:ea typeface="Calibri"/>
                          <a:cs typeface="Times New Roman"/>
                        </a:rPr>
                        <a:t>уч.год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190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2014-15 уч.год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196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2015-16 </a:t>
                      </a:r>
                      <a:r>
                        <a:rPr lang="ru-RU" sz="2400" dirty="0" err="1">
                          <a:latin typeface="Times New Roman"/>
                          <a:ea typeface="Calibri"/>
                          <a:cs typeface="Times New Roman"/>
                        </a:rPr>
                        <a:t>уч.год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176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2016-17 уч.год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167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2017-18 уч.год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168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2018-19 уч.год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156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/>
    </mc:Choice>
    <mc:Fallback>
      <p:transition spd="slow" advClick="0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sz="4000" b="1" dirty="0" smtClean="0">
                <a:solidFill>
                  <a:schemeClr val="tx1"/>
                </a:solidFill>
              </a:rPr>
              <a:t>Динамика количества детей </a:t>
            </a:r>
            <a:br>
              <a:rPr lang="ru-RU" sz="4000" b="1" dirty="0" smtClean="0">
                <a:solidFill>
                  <a:schemeClr val="tx1"/>
                </a:solidFill>
              </a:rPr>
            </a:br>
            <a:r>
              <a:rPr lang="ru-RU" sz="4000" b="1" dirty="0" smtClean="0">
                <a:solidFill>
                  <a:schemeClr val="tx1"/>
                </a:solidFill>
              </a:rPr>
              <a:t>в детском саду по годам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3" name="Диаграмма 2"/>
          <p:cNvGraphicFramePr/>
          <p:nvPr/>
        </p:nvGraphicFramePr>
        <p:xfrm>
          <a:off x="881026" y="1439333"/>
          <a:ext cx="10215634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slow" advClick="0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>
                <a:solidFill>
                  <a:srgbClr val="002060"/>
                </a:solidFill>
              </a:rPr>
              <a:t>Детский сад «до» </a:t>
            </a:r>
            <a:endParaRPr lang="ru-RU" b="1" i="1" dirty="0">
              <a:solidFill>
                <a:srgbClr val="002060"/>
              </a:solidFill>
            </a:endParaRPr>
          </a:p>
        </p:txBody>
      </p:sp>
      <p:pic>
        <p:nvPicPr>
          <p:cNvPr id="3075" name="Picture 3" descr="C:\Users\001\Desktop\фото до и после\ДС\CIMG194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27848" y="4365104"/>
            <a:ext cx="2880320" cy="2160240"/>
          </a:xfrm>
          <a:prstGeom prst="rect">
            <a:avLst/>
          </a:prstGeom>
          <a:noFill/>
        </p:spPr>
      </p:pic>
      <p:pic>
        <p:nvPicPr>
          <p:cNvPr id="3076" name="Picture 4" descr="C:\Users\001\Desktop\фото до и после\ДС\CIMG195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019086" y="1677717"/>
            <a:ext cx="2106488" cy="2592627"/>
          </a:xfrm>
          <a:prstGeom prst="rect">
            <a:avLst/>
          </a:prstGeom>
          <a:noFill/>
        </p:spPr>
      </p:pic>
      <p:pic>
        <p:nvPicPr>
          <p:cNvPr id="3077" name="Picture 5" descr="C:\Users\001\Desktop\фото до и после\ДС\Фото015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95528" y="1699626"/>
            <a:ext cx="2544961" cy="2520280"/>
          </a:xfrm>
          <a:prstGeom prst="rect">
            <a:avLst/>
          </a:prstGeom>
          <a:noFill/>
        </p:spPr>
      </p:pic>
      <p:pic>
        <p:nvPicPr>
          <p:cNvPr id="3078" name="Picture 6" descr="C:\Users\001\Desktop\фото до и после\ДС\Фото015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03513" y="4365104"/>
            <a:ext cx="2880321" cy="2160240"/>
          </a:xfrm>
          <a:prstGeom prst="rect">
            <a:avLst/>
          </a:prstGeom>
          <a:noFill/>
        </p:spPr>
      </p:pic>
      <p:pic>
        <p:nvPicPr>
          <p:cNvPr id="3079" name="Picture 7" descr="C:\Users\001\Desktop\фото до и после\ДС\Фото0152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680177" y="4365105"/>
            <a:ext cx="2784309" cy="2088231"/>
          </a:xfrm>
          <a:prstGeom prst="rect">
            <a:avLst/>
          </a:prstGeom>
          <a:noFill/>
        </p:spPr>
      </p:pic>
      <p:pic>
        <p:nvPicPr>
          <p:cNvPr id="3080" name="Picture 8" descr="C:\Users\001\Desktop\фото до и после\ДС\CIMG1951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35687" y="1615786"/>
            <a:ext cx="2015970" cy="2687960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p:transition spd="slow" advClick="0" advTm="31647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2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9" dur="2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>
                <a:solidFill>
                  <a:srgbClr val="002060"/>
                </a:solidFill>
              </a:rPr>
              <a:t>Детский сад «после» 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4098" name="Picture 2" descr="D:\ДЕТСКИЙ САД\101_55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67109" y="1571612"/>
            <a:ext cx="2786082" cy="2089244"/>
          </a:xfrm>
          <a:prstGeom prst="rect">
            <a:avLst/>
          </a:prstGeom>
          <a:noFill/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4356" r="44701" b="4725"/>
          <a:stretch/>
        </p:blipFill>
        <p:spPr>
          <a:xfrm>
            <a:off x="10025090" y="1571612"/>
            <a:ext cx="1989178" cy="218308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09918" y="4000504"/>
            <a:ext cx="2714644" cy="203598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53190" y="4000504"/>
            <a:ext cx="2554364" cy="2039987"/>
          </a:xfrm>
          <a:prstGeom prst="rect">
            <a:avLst/>
          </a:prstGeom>
        </p:spPr>
      </p:pic>
      <p:pic>
        <p:nvPicPr>
          <p:cNvPr id="12" name="Рисунок 11" descr="E:\DCIM\102___03\IMG_3136.JPG"/>
          <p:cNvPicPr/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084" y="4000504"/>
            <a:ext cx="2857520" cy="20717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Рисунок 12" descr="E:\DCIM\102___03\IMG_3140.JPG"/>
          <p:cNvPicPr/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504" y="1643050"/>
            <a:ext cx="2928958" cy="20002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Рисунок 13" descr="E:\DCIM\102___03\IMG_3142.JPG"/>
          <p:cNvPicPr/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398" y="1643050"/>
            <a:ext cx="2928958" cy="20717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Рисунок 14" descr="E:\DCIM\104___05\IMG_3444.JP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9239272" y="4000504"/>
            <a:ext cx="2695572" cy="2005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advClick="0" advTm="31392">
        <p14:flash/>
      </p:transition>
    </mc:Choice>
    <mc:Fallback>
      <p:transition spd="slow" advClick="0" advTm="3139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1053" y="327870"/>
            <a:ext cx="11502189" cy="3257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ru-RU" sz="20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ru-RU" sz="200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счет Румынского гранта (</a:t>
            </a:r>
            <a:r>
              <a:rPr lang="en-US" sz="2000" b="1" dirty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FISM</a:t>
            </a:r>
            <a:r>
              <a:rPr lang="ru-RU" sz="2000" b="1" dirty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 </a:t>
            </a:r>
            <a:r>
              <a:rPr lang="ru-RU" sz="2000" b="1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была приобретена мебель</a:t>
            </a:r>
            <a:r>
              <a:rPr lang="ru-RU" sz="2000" b="1" dirty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</a:rPr>
              <a:t> </a:t>
            </a:r>
          </a:p>
          <a:p>
            <a:pPr>
              <a:spcAft>
                <a:spcPts val="1000"/>
              </a:spcAft>
            </a:pPr>
            <a:r>
              <a:rPr lang="ru-RU" sz="2000" b="1" dirty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</a:rPr>
              <a:t>( столы, стулья и кроватки детские) и уличное игровое оборудование на сумму</a:t>
            </a:r>
            <a:r>
              <a:rPr lang="ru-RU" sz="2000" b="1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FF000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99537</a:t>
            </a:r>
            <a:r>
              <a:rPr lang="ru-RU" sz="2000" b="1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леев.</a:t>
            </a:r>
          </a:p>
          <a:p>
            <a:r>
              <a:rPr lang="ru-RU" sz="2000" b="1" dirty="0">
                <a:latin typeface="Cambria" panose="02040503050406030204" pitchFamily="18" charset="0"/>
                <a:ea typeface="Calibri" panose="020F0502020204030204" pitchFamily="34" charset="0"/>
              </a:rPr>
              <a:t>   За участие в проекте «Энергия и биомасса» детский сад получил в качестве приза компьютер «</a:t>
            </a:r>
            <a:r>
              <a:rPr lang="ru-RU" sz="2000" b="1" dirty="0" err="1">
                <a:latin typeface="Cambria" panose="02040503050406030204" pitchFamily="18" charset="0"/>
                <a:ea typeface="Calibri" panose="020F0502020204030204" pitchFamily="34" charset="0"/>
              </a:rPr>
              <a:t>hp</a:t>
            </a:r>
            <a:r>
              <a:rPr lang="ru-RU" sz="2000" b="1" dirty="0">
                <a:latin typeface="Cambria" panose="02040503050406030204" pitchFamily="18" charset="0"/>
                <a:ea typeface="Calibri" panose="020F0502020204030204" pitchFamily="34" charset="0"/>
              </a:rPr>
              <a:t> </a:t>
            </a:r>
            <a:r>
              <a:rPr lang="ru-RU" sz="2000" b="1" dirty="0" err="1">
                <a:latin typeface="Cambria" panose="02040503050406030204" pitchFamily="18" charset="0"/>
                <a:ea typeface="Calibri" panose="020F0502020204030204" pitchFamily="34" charset="0"/>
              </a:rPr>
              <a:t>pro</a:t>
            </a:r>
            <a:r>
              <a:rPr lang="ru-RU" sz="2000" b="1" dirty="0">
                <a:latin typeface="Cambria" panose="02040503050406030204" pitchFamily="18" charset="0"/>
                <a:ea typeface="Calibri" panose="020F0502020204030204" pitchFamily="34" charset="0"/>
              </a:rPr>
              <a:t>» , принтер «</a:t>
            </a:r>
            <a:r>
              <a:rPr lang="ru-RU" sz="2000" b="1" dirty="0" err="1">
                <a:latin typeface="Cambria" panose="02040503050406030204" pitchFamily="18" charset="0"/>
                <a:ea typeface="Calibri" panose="020F0502020204030204" pitchFamily="34" charset="0"/>
              </a:rPr>
              <a:t>Сanon</a:t>
            </a:r>
            <a:r>
              <a:rPr lang="ru-RU" sz="2000" b="1" dirty="0">
                <a:latin typeface="Cambria" panose="02040503050406030204" pitchFamily="18" charset="0"/>
                <a:ea typeface="Calibri" panose="020F0502020204030204" pitchFamily="34" charset="0"/>
              </a:rPr>
              <a:t>» и  источник бесперебойного  питания на сумму </a:t>
            </a:r>
            <a:r>
              <a:rPr lang="ru-RU" sz="2000" b="1" dirty="0">
                <a:solidFill>
                  <a:srgbClr val="FF0000"/>
                </a:solidFill>
                <a:latin typeface="Cambria" panose="02040503050406030204" pitchFamily="18" charset="0"/>
                <a:ea typeface="Calibri" panose="020F0502020204030204" pitchFamily="34" charset="0"/>
              </a:rPr>
              <a:t>8</a:t>
            </a:r>
            <a:r>
              <a:rPr lang="ru-RU" sz="2000" b="1" dirty="0">
                <a:latin typeface="Cambria" panose="02040503050406030204" pitchFamily="18" charset="0"/>
                <a:ea typeface="Calibri" panose="020F0502020204030204" pitchFamily="34" charset="0"/>
              </a:rPr>
              <a:t> тыс. леев.</a:t>
            </a:r>
          </a:p>
          <a:p>
            <a:r>
              <a:rPr lang="ru-RU" sz="2000" b="1" dirty="0" smtClean="0">
                <a:latin typeface="Cambria" panose="02040503050406030204" pitchFamily="18" charset="0"/>
                <a:ea typeface="Calibri" panose="020F0502020204030204" pitchFamily="34" charset="0"/>
              </a:rPr>
              <a:t>   </a:t>
            </a:r>
            <a:r>
              <a:rPr lang="ru-RU" sz="2000" b="1" dirty="0">
                <a:latin typeface="Cambria" panose="02040503050406030204" pitchFamily="18" charset="0"/>
                <a:ea typeface="Calibri" panose="020F0502020204030204" pitchFamily="34" charset="0"/>
              </a:rPr>
              <a:t>Кроме того, хотелось бы отметить спонсоров, которые подарили детскому саду: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latin typeface="Cambria" panose="02040503050406030204" pitchFamily="18" charset="0"/>
                <a:ea typeface="Calibri" panose="020F0502020204030204" pitchFamily="34" charset="0"/>
              </a:rPr>
              <a:t>ноутбук – </a:t>
            </a:r>
            <a:r>
              <a:rPr lang="ru-RU" sz="2000" b="1" dirty="0" err="1">
                <a:latin typeface="Cambria" panose="02040503050406030204" pitchFamily="18" charset="0"/>
                <a:ea typeface="Calibri" panose="020F0502020204030204" pitchFamily="34" charset="0"/>
              </a:rPr>
              <a:t>Попаз</a:t>
            </a:r>
            <a:r>
              <a:rPr lang="ru-RU" sz="2000" b="1" dirty="0">
                <a:latin typeface="Cambria" panose="02040503050406030204" pitchFamily="18" charset="0"/>
                <a:ea typeface="Calibri" panose="020F0502020204030204" pitchFamily="34" charset="0"/>
              </a:rPr>
              <a:t> Зинаида Ильинична; холодильник – Чебан Николай Георгиевич; </a:t>
            </a:r>
            <a:r>
              <a:rPr lang="ru-RU" sz="2000" b="1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</a:t>
            </a:r>
            <a:r>
              <a:rPr lang="ru-RU" sz="2000" b="1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отоаппарат </a:t>
            </a:r>
            <a:r>
              <a:rPr lang="en-US" sz="2000" b="1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LUMIX</a:t>
            </a:r>
            <a:r>
              <a:rPr lang="ru-RU" sz="2000" b="1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20Х; активная 2-ух полосная акустическая система </a:t>
            </a:r>
            <a:r>
              <a:rPr lang="en-US" sz="2000" b="1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SPS</a:t>
            </a:r>
            <a:r>
              <a:rPr lang="ru-RU" sz="2000" b="1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30 -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Генов Иван Михайлович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000" b="1" dirty="0"/>
          </a:p>
        </p:txBody>
      </p:sp>
      <p:pic>
        <p:nvPicPr>
          <p:cNvPr id="3" name="Рисунок 2" descr="C:\Users\Ромашка\Documents\P119032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398" y="3729859"/>
            <a:ext cx="3706813" cy="2600324"/>
          </a:xfrm>
          <a:prstGeom prst="rect">
            <a:avLst/>
          </a:prstGeom>
          <a:ln w="76200" cap="sq" cmpd="thickThin">
            <a:solidFill>
              <a:srgbClr val="FFFF00"/>
            </a:solidFill>
            <a:prstDash val="sysDash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4" name="Рисунок 3" descr="C:\Users\Ромашка\Documents\P119031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73340" y="3729859"/>
            <a:ext cx="3757613" cy="2701924"/>
          </a:xfrm>
          <a:prstGeom prst="rect">
            <a:avLst/>
          </a:prstGeom>
          <a:ln w="76200" cap="sq" cmpd="thickThin">
            <a:solidFill>
              <a:srgbClr val="FFFF00"/>
            </a:solidFill>
            <a:prstDash val="sysDot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Рисунок 4" descr="C:\Users\Ромашка\Documents\P1190329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54082" y="3729859"/>
            <a:ext cx="3656012" cy="2714625"/>
          </a:xfrm>
          <a:prstGeom prst="rect">
            <a:avLst/>
          </a:prstGeom>
          <a:ln w="76200" cap="sq" cmpd="thickThin">
            <a:solidFill>
              <a:srgbClr val="FFFF00"/>
            </a:solidFill>
            <a:prstDash val="dashDot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="" xmlns:p14="http://schemas.microsoft.com/office/powerpoint/2010/main" val="932666617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30948" y="200657"/>
            <a:ext cx="6984733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700" b="1" u="sng" dirty="0" smtClean="0">
                <a:solidFill>
                  <a:srgbClr val="FF000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Организован подвоз детей в детский сад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Рисунок 3" descr="C:\Documents and Settings\romashka\Рабочий стол\АВТОБУС\P119057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78000" y="1015998"/>
            <a:ext cx="4013200" cy="2527301"/>
          </a:xfrm>
          <a:prstGeom prst="rect">
            <a:avLst/>
          </a:prstGeom>
          <a:ln w="228600" cap="sq" cmpd="thickThin">
            <a:solidFill>
              <a:srgbClr val="FFFF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Рисунок 4" descr="C:\Documents and Settings\romashka\Рабочий стол\АВТОБУС\P119058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78600" y="1015998"/>
            <a:ext cx="3556000" cy="2527301"/>
          </a:xfrm>
          <a:prstGeom prst="rect">
            <a:avLst/>
          </a:prstGeom>
          <a:ln w="228600" cap="sq" cmpd="thickThin">
            <a:solidFill>
              <a:srgbClr val="FFFF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Рисунок 5" descr="C:\Documents and Settings\romashka\Рабочий стол\АВТОБУС\P1190583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43881" y="3850809"/>
            <a:ext cx="3947319" cy="2757570"/>
          </a:xfrm>
          <a:prstGeom prst="rect">
            <a:avLst/>
          </a:prstGeom>
          <a:ln w="228600" cap="sq" cmpd="thickThin">
            <a:solidFill>
              <a:srgbClr val="FFFF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" name="Рисунок 6" descr="C:\Documents and Settings\romashka\Рабочий стол\АВТОБУС\P1190586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78600" y="3866575"/>
            <a:ext cx="3556000" cy="2757570"/>
          </a:xfrm>
          <a:prstGeom prst="rect">
            <a:avLst/>
          </a:prstGeom>
          <a:ln w="228600" cap="sq" cmpd="thickThin">
            <a:solidFill>
              <a:srgbClr val="FFFF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="" xmlns:p14="http://schemas.microsoft.com/office/powerpoint/2010/main" val="3923978411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3600" y="620688"/>
            <a:ext cx="8153400" cy="59851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u="sng" dirty="0">
                <a:solidFill>
                  <a:srgbClr val="C0000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700" b="1" u="sng" dirty="0" smtClean="0">
                <a:solidFill>
                  <a:schemeClr val="accent2">
                    <a:lumMod val="50000"/>
                  </a:schemeClr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700" b="1" u="sng" dirty="0">
                <a:solidFill>
                  <a:schemeClr val="accent2">
                    <a:lumMod val="50000"/>
                  </a:schemeClr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ФИЛИАЛА ДЕТСКОГО  </a:t>
            </a:r>
            <a:r>
              <a:rPr lang="ru-RU" sz="2700" b="1" u="sng" dirty="0" smtClean="0">
                <a:solidFill>
                  <a:schemeClr val="accent2">
                    <a:lumMod val="50000"/>
                  </a:schemeClr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САДА</a:t>
            </a:r>
            <a:br>
              <a:rPr lang="ru-RU" sz="2700" b="1" u="sng" dirty="0" smtClean="0">
                <a:solidFill>
                  <a:schemeClr val="accent2">
                    <a:lumMod val="50000"/>
                  </a:schemeClr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700" b="1" u="sng" dirty="0" smtClean="0">
                <a:solidFill>
                  <a:schemeClr val="accent2">
                    <a:lumMod val="50000"/>
                  </a:schemeClr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lang="ru-RU" sz="2700" b="1" dirty="0" smtClean="0">
                <a:solidFill>
                  <a:schemeClr val="accent2">
                    <a:lumMod val="50000"/>
                  </a:schemeClr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функционировал с 2011 по 2015 гг.)</a:t>
            </a:r>
            <a:r>
              <a:rPr lang="ru-RU" sz="4000" dirty="0">
                <a:solidFill>
                  <a:schemeClr val="accent2">
                    <a:lumMod val="50000"/>
                  </a:schemeClr>
                </a:solidFill>
                <a:latin typeface="Cambria" pitchFamily="18" charset="0"/>
                <a:cs typeface="Arial" pitchFamily="34" charset="0"/>
              </a:rPr>
              <a:t/>
            </a:r>
            <a:br>
              <a:rPr lang="ru-RU" sz="4000" dirty="0">
                <a:solidFill>
                  <a:schemeClr val="accent2">
                    <a:lumMod val="50000"/>
                  </a:schemeClr>
                </a:solidFill>
                <a:latin typeface="Cambria" pitchFamily="18" charset="0"/>
                <a:cs typeface="Arial" pitchFamily="34" charset="0"/>
              </a:rPr>
            </a:br>
            <a:endParaRPr lang="ru-RU" sz="40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52398" y="1102578"/>
            <a:ext cx="11430080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dirty="0" smtClean="0"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ru-RU" sz="1600" dirty="0" smtClean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Внутренний  </a:t>
            </a:r>
            <a:r>
              <a:rPr lang="ru-RU" sz="1600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ремонт  здания (реконструкция, штукатурка, шпаклевка, кладка стен,  покраска,  ремонт полов, остекление  окон)</a:t>
            </a:r>
            <a:r>
              <a:rPr lang="ru-RU" sz="1600" dirty="0">
                <a:latin typeface="Cambria" pitchFamily="18" charset="0"/>
                <a:cs typeface="Arial" pitchFamily="34" charset="0"/>
              </a:rPr>
              <a:t>, </a:t>
            </a:r>
            <a:endParaRPr lang="ru-RU" sz="1600" dirty="0" smtClean="0">
              <a:latin typeface="Cambria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ru-RU" sz="1600" dirty="0" smtClean="0">
                <a:latin typeface="Cambria" pitchFamily="18" charset="0"/>
                <a:cs typeface="Arial" pitchFamily="34" charset="0"/>
              </a:rPr>
              <a:t>д</a:t>
            </a:r>
            <a:r>
              <a:rPr lang="ru-RU" sz="1600" dirty="0" smtClean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емонтаж </a:t>
            </a:r>
            <a:r>
              <a:rPr lang="ru-RU" sz="1600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старого и монтаж нового  отопления</a:t>
            </a:r>
            <a:r>
              <a:rPr lang="ru-RU" sz="1600" dirty="0">
                <a:latin typeface="Cambria" pitchFamily="18" charset="0"/>
                <a:cs typeface="Arial" pitchFamily="34" charset="0"/>
              </a:rPr>
              <a:t>, п</a:t>
            </a:r>
            <a:r>
              <a:rPr lang="ru-RU" sz="1600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риобретение и замена   </a:t>
            </a:r>
            <a:r>
              <a:rPr lang="ru-RU" sz="1600" dirty="0" smtClean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дверей</a:t>
            </a:r>
            <a:r>
              <a:rPr lang="ru-RU" sz="1600" dirty="0" smtClean="0">
                <a:latin typeface="Cambria" pitchFamily="18" charset="0"/>
                <a:cs typeface="Arial" pitchFamily="34" charset="0"/>
              </a:rPr>
              <a:t>,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ru-RU" sz="1600" dirty="0" smtClean="0">
                <a:latin typeface="Cambria" pitchFamily="18" charset="0"/>
                <a:cs typeface="Arial" pitchFamily="34" charset="0"/>
              </a:rPr>
              <a:t>п</a:t>
            </a:r>
            <a:r>
              <a:rPr lang="ru-RU" sz="1600" dirty="0" smtClean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рокладка   </a:t>
            </a:r>
            <a:r>
              <a:rPr lang="ru-RU" sz="1600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водопровода , канализации</a:t>
            </a:r>
            <a:r>
              <a:rPr lang="ru-RU" sz="1600" dirty="0">
                <a:latin typeface="Cambria" pitchFamily="18" charset="0"/>
                <a:cs typeface="Arial" pitchFamily="34" charset="0"/>
              </a:rPr>
              <a:t>,</a:t>
            </a:r>
            <a:r>
              <a:rPr lang="ru-RU" sz="1600" dirty="0">
                <a:latin typeface="Cambria" pitchFamily="18" charset="0"/>
                <a:cs typeface="Times New Roman" pitchFamily="18" charset="0"/>
              </a:rPr>
              <a:t> с</a:t>
            </a:r>
            <a:r>
              <a:rPr lang="ru-RU" sz="1600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троительство выгребной  ямы</a:t>
            </a:r>
            <a:r>
              <a:rPr lang="ru-RU" sz="1600" dirty="0">
                <a:latin typeface="Cambria" pitchFamily="18" charset="0"/>
                <a:cs typeface="Arial" pitchFamily="34" charset="0"/>
              </a:rPr>
              <a:t>, </a:t>
            </a:r>
            <a:endParaRPr lang="ru-RU" sz="1600" dirty="0" smtClean="0">
              <a:latin typeface="Cambria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ru-RU" sz="1600" dirty="0" smtClean="0">
                <a:latin typeface="Cambria" pitchFamily="18" charset="0"/>
                <a:cs typeface="Arial" pitchFamily="34" charset="0"/>
              </a:rPr>
              <a:t>у</a:t>
            </a:r>
            <a:r>
              <a:rPr lang="ru-RU" sz="1600" dirty="0" smtClean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становка </a:t>
            </a:r>
            <a:r>
              <a:rPr lang="ru-RU" sz="1600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ворот  и ограждений</a:t>
            </a:r>
            <a:r>
              <a:rPr lang="ru-RU" sz="1600" dirty="0">
                <a:latin typeface="Cambria" pitchFamily="18" charset="0"/>
                <a:cs typeface="Arial" pitchFamily="34" charset="0"/>
              </a:rPr>
              <a:t>, </a:t>
            </a:r>
            <a:endParaRPr lang="ru-RU" sz="1600" dirty="0" smtClean="0">
              <a:latin typeface="Cambria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ru-RU" sz="1600" dirty="0" smtClean="0">
                <a:latin typeface="Cambria" pitchFamily="18" charset="0"/>
                <a:cs typeface="Arial" pitchFamily="34" charset="0"/>
              </a:rPr>
              <a:t>у</a:t>
            </a:r>
            <a:r>
              <a:rPr lang="ru-RU" sz="1600" dirty="0" smtClean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стройство  </a:t>
            </a:r>
            <a:r>
              <a:rPr lang="ru-RU" sz="1600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внутреннего  туалета</a:t>
            </a:r>
            <a:r>
              <a:rPr lang="ru-RU" sz="1600" dirty="0">
                <a:latin typeface="Cambria" pitchFamily="18" charset="0"/>
                <a:cs typeface="Arial" pitchFamily="34" charset="0"/>
              </a:rPr>
              <a:t>, </a:t>
            </a:r>
            <a:endParaRPr lang="ru-RU" sz="1600" dirty="0" smtClean="0">
              <a:latin typeface="Cambria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ru-RU" sz="1600" dirty="0" smtClean="0">
                <a:latin typeface="Cambria" pitchFamily="18" charset="0"/>
                <a:cs typeface="Arial" pitchFamily="34" charset="0"/>
              </a:rPr>
              <a:t>р</a:t>
            </a:r>
            <a:r>
              <a:rPr lang="ru-RU" sz="1600" dirty="0" smtClean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емонт   </a:t>
            </a:r>
            <a:r>
              <a:rPr lang="ru-RU" sz="1600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электропроводки</a:t>
            </a:r>
            <a:r>
              <a:rPr lang="ru-RU" sz="1600" dirty="0">
                <a:latin typeface="Cambria" pitchFamily="18" charset="0"/>
                <a:cs typeface="Arial" pitchFamily="34" charset="0"/>
              </a:rPr>
              <a:t>, </a:t>
            </a:r>
            <a:endParaRPr lang="ru-RU" sz="1600" dirty="0" smtClean="0">
              <a:latin typeface="Cambria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ru-RU" sz="1600" dirty="0" smtClean="0">
                <a:latin typeface="Cambria" pitchFamily="18" charset="0"/>
                <a:cs typeface="Arial" pitchFamily="34" charset="0"/>
              </a:rPr>
              <a:t>п</a:t>
            </a:r>
            <a:r>
              <a:rPr lang="ru-RU" sz="1600" dirty="0" smtClean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риобретение   </a:t>
            </a:r>
            <a:r>
              <a:rPr lang="ru-RU" sz="1600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посуды</a:t>
            </a:r>
            <a:r>
              <a:rPr lang="ru-RU" sz="1600" dirty="0">
                <a:latin typeface="Cambria" pitchFamily="18" charset="0"/>
                <a:cs typeface="Arial" pitchFamily="34" charset="0"/>
              </a:rPr>
              <a:t>, п</a:t>
            </a:r>
            <a:r>
              <a:rPr lang="ru-RU" sz="1600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рием  гуманитарного  груза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( водоэмульсионная краска, ковры,  компьютера, мебель, постельные      принадлежности) </a:t>
            </a:r>
            <a:endParaRPr lang="ru-RU" sz="1600" dirty="0">
              <a:latin typeface="Cambria" pitchFamily="18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ru-RU" sz="1600" dirty="0" smtClean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Открытие </a:t>
            </a:r>
            <a:r>
              <a:rPr lang="ru-RU" sz="1600" dirty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двух подготовительных групп, </a:t>
            </a:r>
            <a:r>
              <a:rPr lang="ru-RU" sz="1600" dirty="0">
                <a:solidFill>
                  <a:prstClr val="black"/>
                </a:solidFill>
                <a:latin typeface="Cambria" pitchFamily="18" charset="0"/>
                <a:cs typeface="Times New Roman" pitchFamily="18" charset="0"/>
              </a:rPr>
              <a:t> открытие дополнительных рабочих мест,</a:t>
            </a:r>
            <a:r>
              <a:rPr lang="ru-RU" sz="1600" dirty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ru-RU" sz="1600" dirty="0" smtClean="0">
              <a:solidFill>
                <a:prstClr val="black"/>
              </a:solidFill>
              <a:latin typeface="Cambria" pitchFamily="18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ru-RU" sz="1600" dirty="0" smtClean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реализация </a:t>
            </a:r>
            <a:r>
              <a:rPr lang="ru-RU" sz="1600" dirty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проекта «Энергия и биомасса» на сумму 1872,8 тыс. </a:t>
            </a:r>
            <a:r>
              <a:rPr lang="ru-RU" sz="1600" dirty="0" smtClean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леев.</a:t>
            </a:r>
            <a:endParaRPr lang="ru-RU" sz="1600" dirty="0">
              <a:solidFill>
                <a:prstClr val="black"/>
              </a:solidFill>
              <a:latin typeface="Cambria" pitchFamily="18" charset="0"/>
              <a:ea typeface="Calibri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ru-RU" sz="1600" dirty="0" smtClean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Замена  </a:t>
            </a:r>
            <a:r>
              <a:rPr lang="ru-RU" sz="1600" dirty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отопительных приборов (стальные батареи), окон и парадной двери, </a:t>
            </a:r>
            <a:endParaRPr lang="ru-RU" sz="1600" dirty="0" smtClean="0">
              <a:solidFill>
                <a:prstClr val="black"/>
              </a:solidFill>
              <a:latin typeface="Cambria" pitchFamily="18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ru-RU" sz="1600" dirty="0" smtClean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устройство </a:t>
            </a:r>
            <a:r>
              <a:rPr lang="ru-RU" sz="1600" dirty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бассейна на 4 куба воды,  </a:t>
            </a:r>
            <a:endParaRPr lang="ru-RU" sz="1600" dirty="0" smtClean="0">
              <a:solidFill>
                <a:prstClr val="black"/>
              </a:solidFill>
              <a:latin typeface="Cambria" pitchFamily="18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ru-RU" sz="1600" dirty="0" smtClean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заливка </a:t>
            </a:r>
            <a:r>
              <a:rPr lang="ru-RU" sz="1600" dirty="0" err="1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отмостков</a:t>
            </a:r>
            <a:r>
              <a:rPr lang="ru-RU" sz="1600" dirty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, внутренний косметический ремонт , </a:t>
            </a:r>
            <a:endParaRPr lang="ru-RU" sz="1600" dirty="0" smtClean="0">
              <a:solidFill>
                <a:prstClr val="black"/>
              </a:solidFill>
              <a:latin typeface="Cambria" pitchFamily="18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ru-RU" sz="1600" dirty="0" smtClean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приобретение </a:t>
            </a:r>
            <a:r>
              <a:rPr lang="ru-RU" sz="1600" dirty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спортинвентаря </a:t>
            </a:r>
            <a:r>
              <a:rPr lang="ru-RU" sz="1600" dirty="0" smtClean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и др.</a:t>
            </a:r>
            <a:endParaRPr lang="ru-RU" sz="1600" dirty="0">
              <a:latin typeface="Cambria" pitchFamily="18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81026" y="1412777"/>
            <a:ext cx="1114432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За данный период были проделаны следующие работы:</a:t>
            </a:r>
          </a:p>
          <a:p>
            <a:pPr algn="ctr"/>
            <a:endParaRPr lang="ru-RU" sz="2000" b="1" dirty="0">
              <a:solidFill>
                <a:srgbClr val="002060"/>
              </a:solidFill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  <a:p>
            <a:pPr algn="ctr"/>
            <a:endParaRPr lang="ru-RU" sz="4000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 advClick="0" advTm="36299">
        <p15:prstTrans prst="wind"/>
      </p:transition>
    </mc:Choice>
    <mc:Fallback>
      <p:transition spd="slow" advClick="0" advTm="36299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i="1" dirty="0" smtClean="0">
                <a:solidFill>
                  <a:srgbClr val="002060"/>
                </a:solidFill>
              </a:rPr>
              <a:t>Филиал детского сада «до» 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5122" name="Picture 2" descr="C:\Users\001\Desktop\фото до и после\ДС\Фото037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23593" y="1628801"/>
            <a:ext cx="2975951" cy="2231963"/>
          </a:xfrm>
          <a:prstGeom prst="rect">
            <a:avLst/>
          </a:prstGeom>
          <a:noFill/>
        </p:spPr>
      </p:pic>
      <p:pic>
        <p:nvPicPr>
          <p:cNvPr id="5123" name="Picture 3" descr="C:\Users\001\Desktop\фото до и после\ДС\Фото038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12024" y="1628800"/>
            <a:ext cx="2880320" cy="2160240"/>
          </a:xfrm>
          <a:prstGeom prst="rect">
            <a:avLst/>
          </a:prstGeom>
          <a:noFill/>
        </p:spPr>
      </p:pic>
      <p:pic>
        <p:nvPicPr>
          <p:cNvPr id="5124" name="Picture 4" descr="C:\Users\001\Desktop\фото до и после\ДС\Фото037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23593" y="4136065"/>
            <a:ext cx="2975951" cy="2538282"/>
          </a:xfrm>
          <a:prstGeom prst="rect">
            <a:avLst/>
          </a:prstGeom>
          <a:noFill/>
        </p:spPr>
      </p:pic>
      <p:pic>
        <p:nvPicPr>
          <p:cNvPr id="5125" name="Picture 5" descr="C:\Users\001\Desktop\фото до и после\ДС\IMG_225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12025" y="4198641"/>
            <a:ext cx="2938974" cy="2475707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 advClick="0" advTm="26512">
        <p15:prstTrans prst="fallOver"/>
      </p:transition>
    </mc:Choice>
    <mc:Fallback>
      <p:transition spd="slow" advClick="0" advTm="2651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2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>
                <a:solidFill>
                  <a:srgbClr val="002060"/>
                </a:solidFill>
              </a:rPr>
              <a:t>Филиал детского сада «после» 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6146" name="Picture 2" descr="C:\Users\001\Desktop\фото до и после\ДС\DSC_055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75520" y="1772816"/>
            <a:ext cx="2880320" cy="1915226"/>
          </a:xfrm>
          <a:prstGeom prst="rect">
            <a:avLst/>
          </a:prstGeom>
          <a:noFill/>
        </p:spPr>
      </p:pic>
      <p:pic>
        <p:nvPicPr>
          <p:cNvPr id="4" name="Рисунок 2" descr="P102017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24193" y="1772817"/>
            <a:ext cx="2552659" cy="1917944"/>
          </a:xfrm>
          <a:prstGeom prst="rect">
            <a:avLst/>
          </a:prstGeom>
          <a:noFill/>
        </p:spPr>
      </p:pic>
      <p:pic>
        <p:nvPicPr>
          <p:cNvPr id="5" name="Рисунок 3" descr="P102018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847529" y="4005064"/>
            <a:ext cx="2747503" cy="2087488"/>
          </a:xfrm>
          <a:prstGeom prst="rect">
            <a:avLst/>
          </a:prstGeom>
          <a:noFill/>
        </p:spPr>
      </p:pic>
      <p:pic>
        <p:nvPicPr>
          <p:cNvPr id="7" name="Рисунок 6" descr="C:\Users\Илья\Desktop\дс\101_3120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824192" y="4077072"/>
            <a:ext cx="2592288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Илья\Desktop\дс\101_3671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943872" y="4005064"/>
            <a:ext cx="2520280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Илья\Desktop\дс\101_3126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 flipH="1">
            <a:off x="4943872" y="1772816"/>
            <a:ext cx="2520280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advClick="0" advTm="32080">
        <p14:flash/>
      </p:transition>
    </mc:Choice>
    <mc:Fallback>
      <p:transition spd="slow" advClick="0" advTm="3208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3600" y="332656"/>
            <a:ext cx="8153400" cy="792088"/>
          </a:xfrm>
        </p:spPr>
        <p:txBody>
          <a:bodyPr>
            <a:normAutofit fontScale="90000"/>
          </a:bodyPr>
          <a:lstStyle/>
          <a:p>
            <a:pPr lvl="0" algn="ctr" fontAlgn="base">
              <a:spcAft>
                <a:spcPct val="0"/>
              </a:spcAft>
            </a:pPr>
            <a:r>
              <a:rPr lang="ru-RU" sz="3100" b="1" dirty="0">
                <a:solidFill>
                  <a:srgbClr val="0070C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>
                <a:solidFill>
                  <a:srgbClr val="0070C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3100" b="1" dirty="0">
                <a:solidFill>
                  <a:srgbClr val="0070C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>
                <a:solidFill>
                  <a:srgbClr val="0070C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4000" b="1" i="1" dirty="0">
                <a:solidFill>
                  <a:srgbClr val="0070C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Мероприятия в детском саду</a:t>
            </a:r>
            <a:r>
              <a:rPr lang="ru-RU" sz="4000" b="1" i="1" dirty="0">
                <a:solidFill>
                  <a:schemeClr val="tx1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ru-RU" sz="4000" b="1" i="1" dirty="0">
                <a:solidFill>
                  <a:schemeClr val="tx1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tx1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                      </a:t>
            </a:r>
            <a:r>
              <a:rPr lang="ru-RU" sz="3100" u="sng" dirty="0">
                <a:solidFill>
                  <a:schemeClr val="accent2">
                    <a:lumMod val="75000"/>
                  </a:schemeClr>
                </a:solidFill>
                <a:latin typeface="Cambria" pitchFamily="18" charset="0"/>
                <a:cs typeface="Arial" pitchFamily="34" charset="0"/>
              </a:rPr>
              <a:t/>
            </a:r>
            <a:br>
              <a:rPr lang="ru-RU" sz="3100" u="sng" dirty="0">
                <a:solidFill>
                  <a:schemeClr val="accent2">
                    <a:lumMod val="75000"/>
                  </a:schemeClr>
                </a:solidFill>
                <a:latin typeface="Cambria" pitchFamily="18" charset="0"/>
                <a:cs typeface="Arial" pitchFamily="34" charset="0"/>
              </a:rPr>
            </a:br>
            <a:endParaRPr lang="ru-RU" sz="3100" u="sng" dirty="0">
              <a:solidFill>
                <a:schemeClr val="accent2">
                  <a:lumMod val="75000"/>
                </a:schemeClr>
              </a:solidFill>
              <a:latin typeface="Cambria" pitchFamily="18" charset="0"/>
            </a:endParaRPr>
          </a:p>
        </p:txBody>
      </p:sp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1524000" y="2241600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800" dirty="0"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000" dirty="0">
              <a:latin typeface="Cambria" pitchFamily="18" charset="0"/>
              <a:cs typeface="Arial" pitchFamily="34" charset="0"/>
            </a:endParaRPr>
          </a:p>
        </p:txBody>
      </p:sp>
      <p:pic>
        <p:nvPicPr>
          <p:cNvPr id="4" name="Рисунок 3" descr="C:\Users\Илья\Desktop\дс\IMG_6565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8084" y="1571612"/>
            <a:ext cx="2664296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Илья\Desktop\дс\IMG_6559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38876" y="1643050"/>
            <a:ext cx="2448272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Илья\Desktop\дс\IMG_6629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95604" y="1571612"/>
            <a:ext cx="2952328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Илья\Desktop\дс\IMG_6817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66646" y="3929066"/>
            <a:ext cx="2880320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3730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3729" name="Object 1"/>
          <p:cNvGraphicFramePr>
            <a:graphicFrameLocks noChangeAspect="1"/>
          </p:cNvGraphicFramePr>
          <p:nvPr/>
        </p:nvGraphicFramePr>
        <p:xfrm>
          <a:off x="3167042" y="4000504"/>
          <a:ext cx="2936877" cy="1928826"/>
        </p:xfrm>
        <a:graphic>
          <a:graphicData uri="http://schemas.openxmlformats.org/presentationml/2006/ole">
            <p:oleObj spid="_x0000_s73729" name="Документ" r:id="rId8" imgW="6403098" imgH="4792134" progId="Word.Document.12">
              <p:embed/>
            </p:oleObj>
          </a:graphicData>
        </a:graphic>
      </p:graphicFrame>
      <p:pic>
        <p:nvPicPr>
          <p:cNvPr id="12" name="Рисунок 11" descr="E:\DCIM\109___12\IMG_4393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953520" y="1643050"/>
            <a:ext cx="3071834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/>
          <p:cNvPicPr/>
          <p:nvPr/>
        </p:nvPicPr>
        <p:blipFill rotWithShape="1">
          <a:blip r:embed="rId10" cstate="print"/>
          <a:srcRect l="12376" r="12768"/>
          <a:stretch/>
        </p:blipFill>
        <p:spPr>
          <a:xfrm>
            <a:off x="6310314" y="4000504"/>
            <a:ext cx="2531166" cy="1901825"/>
          </a:xfrm>
          <a:prstGeom prst="rect">
            <a:avLst/>
          </a:prstGeom>
        </p:spPr>
      </p:pic>
      <p:pic>
        <p:nvPicPr>
          <p:cNvPr id="14" name="Рисунок 13"/>
          <p:cNvPicPr/>
          <p:nvPr/>
        </p:nvPicPr>
        <p:blipFill rotWithShape="1">
          <a:blip r:embed="rId11" cstate="print"/>
          <a:srcRect l="12174" r="13702"/>
          <a:stretch/>
        </p:blipFill>
        <p:spPr>
          <a:xfrm>
            <a:off x="9024958" y="4000504"/>
            <a:ext cx="2928958" cy="2000264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 advClick="0" advTm="32018">
        <p14:prism isInverted="1"/>
      </p:transition>
    </mc:Choice>
    <mc:Fallback>
      <p:transition spd="slow" advClick="0" advTm="3201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Горизонтальный свиток 3"/>
          <p:cNvSpPr/>
          <p:nvPr/>
        </p:nvSpPr>
        <p:spPr>
          <a:xfrm>
            <a:off x="3359696" y="0"/>
            <a:ext cx="5688632" cy="1268760"/>
          </a:xfrm>
          <a:prstGeom prst="horizontalScroll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3600" y="620688"/>
            <a:ext cx="8153400" cy="43204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</a:rPr>
              <a:t>Структура отчета:</a:t>
            </a:r>
            <a:r>
              <a:rPr lang="ru-RU" i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i="1" dirty="0" smtClean="0">
                <a:solidFill>
                  <a:schemeClr val="accent1">
                    <a:lumMod val="50000"/>
                  </a:schemeClr>
                </a:solidFill>
              </a:rPr>
            </a:br>
            <a:endParaRPr lang="ru-RU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7409" name="Rectangle 1"/>
          <p:cNvSpPr>
            <a:spLocks noChangeArrowheads="1"/>
          </p:cNvSpPr>
          <p:nvPr/>
        </p:nvSpPr>
        <p:spPr bwMode="auto">
          <a:xfrm flipH="1">
            <a:off x="191344" y="1769152"/>
            <a:ext cx="11737304" cy="4939814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100" b="1" i="1" dirty="0">
                <a:solidFill>
                  <a:srgbClr val="00206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lang="ru-RU" sz="2100" b="1" i="1" dirty="0">
                <a:solidFill>
                  <a:srgbClr val="00206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. Основные показатели социально-экономического развития и демографическая ситуация с. Гайдар, динамика за </a:t>
            </a:r>
            <a:r>
              <a:rPr lang="ru-RU" sz="2100" b="1" i="1" dirty="0" smtClean="0">
                <a:solidFill>
                  <a:srgbClr val="00206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2011-2018 </a:t>
            </a:r>
            <a:r>
              <a:rPr lang="ru-RU" sz="2100" b="1" i="1" dirty="0">
                <a:solidFill>
                  <a:srgbClr val="00206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гг.</a:t>
            </a:r>
            <a:endParaRPr lang="ru-RU" sz="2100" b="1" i="1" dirty="0">
              <a:solidFill>
                <a:srgbClr val="002060"/>
              </a:solidFill>
              <a:latin typeface="Cambria" pitchFamily="18" charset="0"/>
              <a:ea typeface="Times New Roman" pitchFamily="18" charset="0"/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100" b="1" i="1" dirty="0">
                <a:solidFill>
                  <a:srgbClr val="00206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II</a:t>
            </a:r>
            <a:r>
              <a:rPr lang="ru-RU" sz="2100" b="1" i="1" dirty="0">
                <a:solidFill>
                  <a:srgbClr val="00206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. Итоги основной деятельности</a:t>
            </a:r>
            <a:endParaRPr lang="ru-RU" sz="2100" b="1" i="1" dirty="0">
              <a:solidFill>
                <a:srgbClr val="002060"/>
              </a:solidFill>
              <a:latin typeface="Cambria" pitchFamily="18" charset="0"/>
              <a:ea typeface="Times New Roman" pitchFamily="18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100" b="1" i="1" dirty="0">
                <a:solidFill>
                  <a:srgbClr val="00206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III</a:t>
            </a:r>
            <a:r>
              <a:rPr lang="ru-RU" sz="2100" b="1" i="1" dirty="0">
                <a:solidFill>
                  <a:srgbClr val="00206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. Анализ исполнения бюджета за отчетный  период.</a:t>
            </a:r>
            <a:endParaRPr lang="ru-RU" sz="2100" b="1" i="1" dirty="0">
              <a:solidFill>
                <a:srgbClr val="002060"/>
              </a:solidFill>
              <a:latin typeface="Cambria" pitchFamily="18" charset="0"/>
              <a:ea typeface="Times New Roman" pitchFamily="18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100" b="1" i="1" dirty="0">
                <a:solidFill>
                  <a:srgbClr val="00206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IV</a:t>
            </a:r>
            <a:r>
              <a:rPr lang="ru-RU" sz="2100" b="1" i="1" dirty="0">
                <a:solidFill>
                  <a:srgbClr val="00206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. Достижения </a:t>
            </a:r>
            <a:r>
              <a:rPr lang="ru-RU" sz="2100" b="1" i="1" dirty="0" err="1">
                <a:solidFill>
                  <a:srgbClr val="00206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примэрии</a:t>
            </a:r>
            <a:r>
              <a:rPr lang="ru-RU" sz="2100" b="1" i="1" dirty="0">
                <a:solidFill>
                  <a:srgbClr val="00206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на протяжении </a:t>
            </a:r>
            <a:r>
              <a:rPr lang="ru-RU" sz="2100" b="1" i="1" dirty="0" smtClean="0">
                <a:solidFill>
                  <a:srgbClr val="00206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2011-2018 </a:t>
            </a:r>
            <a:r>
              <a:rPr lang="ru-RU" sz="2100" b="1" i="1" dirty="0" err="1" smtClean="0">
                <a:solidFill>
                  <a:srgbClr val="00206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гг</a:t>
            </a:r>
            <a:r>
              <a:rPr lang="ru-RU" sz="2100" b="1" i="1" dirty="0" smtClean="0">
                <a:solidFill>
                  <a:srgbClr val="00206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100" b="1" i="1" dirty="0">
                <a:solidFill>
                  <a:srgbClr val="00206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в области генеральной инфраструктуры.</a:t>
            </a:r>
            <a:endParaRPr lang="ru-RU" sz="2100" b="1" i="1" dirty="0">
              <a:solidFill>
                <a:srgbClr val="002060"/>
              </a:solidFill>
              <a:latin typeface="Cambria" pitchFamily="18" charset="0"/>
              <a:ea typeface="Times New Roman" pitchFamily="18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100" b="1" i="1" dirty="0">
                <a:solidFill>
                  <a:srgbClr val="00206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lang="ru-RU" sz="2100" b="1" i="1" dirty="0">
                <a:solidFill>
                  <a:srgbClr val="00206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.Социальная политика</a:t>
            </a:r>
            <a:endParaRPr lang="ru-RU" sz="2100" b="1" i="1" dirty="0">
              <a:solidFill>
                <a:srgbClr val="002060"/>
              </a:solidFill>
              <a:latin typeface="Cambria" pitchFamily="18" charset="0"/>
              <a:ea typeface="Times New Roman" pitchFamily="18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100" b="1" i="1" dirty="0">
                <a:solidFill>
                  <a:srgbClr val="00206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VI</a:t>
            </a:r>
            <a:r>
              <a:rPr lang="ru-RU" sz="2100" b="1" i="1" dirty="0">
                <a:solidFill>
                  <a:srgbClr val="00206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. Землеустройство</a:t>
            </a:r>
            <a:endParaRPr lang="ru-RU" sz="2100" b="1" i="1" dirty="0">
              <a:solidFill>
                <a:srgbClr val="002060"/>
              </a:solidFill>
              <a:latin typeface="Cambria" pitchFamily="18" charset="0"/>
              <a:ea typeface="Times New Roman" pitchFamily="18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100" b="1" i="1" dirty="0">
                <a:solidFill>
                  <a:srgbClr val="00206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VII</a:t>
            </a:r>
            <a:r>
              <a:rPr lang="ru-RU" sz="2100" b="1" i="1" dirty="0">
                <a:solidFill>
                  <a:srgbClr val="00206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. Налоги и сборы</a:t>
            </a:r>
            <a:endParaRPr lang="ru-RU" sz="2100" b="1" i="1" dirty="0">
              <a:solidFill>
                <a:srgbClr val="002060"/>
              </a:solidFill>
              <a:latin typeface="Cambria" pitchFamily="18" charset="0"/>
              <a:ea typeface="Times New Roman" pitchFamily="18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100" b="1" i="1" dirty="0">
                <a:solidFill>
                  <a:srgbClr val="00206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VIII</a:t>
            </a:r>
            <a:r>
              <a:rPr lang="ru-RU" sz="2100" b="1" i="1" dirty="0">
                <a:solidFill>
                  <a:srgbClr val="00206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. Коммунальное хозяйство</a:t>
            </a:r>
            <a:endParaRPr lang="ru-RU" sz="2100" b="1" i="1" dirty="0">
              <a:solidFill>
                <a:srgbClr val="002060"/>
              </a:solidFill>
              <a:latin typeface="Cambria" pitchFamily="18" charset="0"/>
              <a:ea typeface="Times New Roman" pitchFamily="18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100" b="1" i="1" dirty="0">
                <a:solidFill>
                  <a:srgbClr val="00206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IX.</a:t>
            </a:r>
            <a:r>
              <a:rPr lang="ru-RU" sz="2100" b="1" i="1" dirty="0">
                <a:solidFill>
                  <a:srgbClr val="00206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Деятельность местного совета за  отчетный период.</a:t>
            </a:r>
            <a:endParaRPr lang="ru-RU" sz="2100" b="1" i="1" dirty="0">
              <a:solidFill>
                <a:srgbClr val="002060"/>
              </a:solidFill>
              <a:latin typeface="Cambria" pitchFamily="18" charset="0"/>
              <a:ea typeface="Times New Roman" pitchFamily="18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100" b="1" i="1" dirty="0">
                <a:solidFill>
                  <a:srgbClr val="00206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X</a:t>
            </a:r>
            <a:r>
              <a:rPr lang="ru-RU" sz="2100" b="1" i="1" dirty="0">
                <a:solidFill>
                  <a:srgbClr val="00206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. Поощрения и награды</a:t>
            </a:r>
            <a:endParaRPr lang="ru-RU" sz="2100" b="1" i="1" dirty="0">
              <a:solidFill>
                <a:srgbClr val="002060"/>
              </a:solidFill>
              <a:latin typeface="Cambria" pitchFamily="18" charset="0"/>
              <a:ea typeface="Times New Roman" pitchFamily="18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100" b="1" i="1" dirty="0">
                <a:solidFill>
                  <a:srgbClr val="00206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XI. </a:t>
            </a:r>
            <a:r>
              <a:rPr lang="ru-RU" sz="2100" b="1" i="1" dirty="0">
                <a:solidFill>
                  <a:srgbClr val="00206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Культура и спорт</a:t>
            </a:r>
            <a:endParaRPr lang="ru-RU" sz="2100" b="1" i="1" dirty="0">
              <a:solidFill>
                <a:srgbClr val="002060"/>
              </a:solidFill>
              <a:latin typeface="Cambria" pitchFamily="18" charset="0"/>
              <a:ea typeface="Times New Roman" pitchFamily="18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100" b="1" i="1" dirty="0">
                <a:solidFill>
                  <a:srgbClr val="00206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XII</a:t>
            </a:r>
            <a:r>
              <a:rPr lang="ru-RU" sz="2100" b="1" i="1" dirty="0">
                <a:solidFill>
                  <a:srgbClr val="00206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. Реализация инвестиционных проектов</a:t>
            </a:r>
            <a:endParaRPr lang="ru-RU" sz="2100" b="1" i="1" dirty="0">
              <a:solidFill>
                <a:srgbClr val="002060"/>
              </a:solidFill>
              <a:latin typeface="Cambria" pitchFamily="18" charset="0"/>
              <a:ea typeface="Times New Roman" pitchFamily="18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100" b="1" i="1" dirty="0">
                <a:solidFill>
                  <a:srgbClr val="00206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XIII</a:t>
            </a:r>
            <a:r>
              <a:rPr lang="ru-RU" sz="2100" b="1" i="1" dirty="0">
                <a:solidFill>
                  <a:srgbClr val="00206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. Экология и благоустройство</a:t>
            </a:r>
            <a:endParaRPr lang="ru-RU" sz="2100" b="1" i="1" dirty="0">
              <a:solidFill>
                <a:srgbClr val="002060"/>
              </a:solidFill>
              <a:latin typeface="Cambria" pitchFamily="18" charset="0"/>
              <a:ea typeface="Times New Roman" pitchFamily="18" charset="0"/>
              <a:cs typeface="Arial" pitchFamily="34" charset="0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23843">
        <p15:prstTrans prst="peelOff"/>
      </p:transition>
    </mc:Choice>
    <mc:Fallback>
      <p:transition spd="slow" advClick="0" advTm="2384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4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7409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0" y="476672"/>
            <a:ext cx="9139735" cy="576064"/>
          </a:xfrm>
        </p:spPr>
        <p:txBody>
          <a:bodyPr>
            <a:normAutofit/>
          </a:bodyPr>
          <a:lstStyle/>
          <a:p>
            <a:pPr lvl="0" algn="ctr" fontAlgn="base">
              <a:spcAft>
                <a:spcPct val="0"/>
              </a:spcAft>
            </a:pPr>
            <a:r>
              <a:rPr lang="ru-RU" sz="2700" b="1" u="sng" dirty="0" smtClean="0">
                <a:solidFill>
                  <a:srgbClr val="CCB400">
                    <a:lumMod val="75000"/>
                  </a:srgbClr>
                </a:solidFill>
                <a:latin typeface="Cambria" pitchFamily="18" charset="0"/>
              </a:rPr>
              <a:t>ГИМНАЗИЯ</a:t>
            </a:r>
            <a:r>
              <a:rPr lang="ru-RU" sz="2700" b="1" dirty="0" smtClean="0">
                <a:solidFill>
                  <a:schemeClr val="accent2">
                    <a:lumMod val="75000"/>
                  </a:schemeClr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ru-RU" sz="2700" b="1" u="sng" dirty="0" smtClean="0">
                <a:solidFill>
                  <a:schemeClr val="accent2">
                    <a:lumMod val="75000"/>
                  </a:schemeClr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200" dirty="0">
              <a:solidFill>
                <a:srgbClr val="002060"/>
              </a:solidFill>
            </a:endParaRPr>
          </a:p>
        </p:txBody>
      </p:sp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166646" y="1428736"/>
            <a:ext cx="11787270" cy="550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ru-RU" sz="1400" dirty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300" dirty="0">
                <a:latin typeface="Cambria" panose="02040503050406030204" pitchFamily="18" charset="0"/>
                <a:ea typeface="Times New Roman" pitchFamily="18" charset="0"/>
                <a:cs typeface="Times New Roman" pitchFamily="18" charset="0"/>
              </a:rPr>
              <a:t>Демонтаж старого и монтаж нового отопления (спортзал, столовая)</a:t>
            </a:r>
            <a:r>
              <a:rPr lang="ru-RU" sz="1300" dirty="0">
                <a:latin typeface="Cambria" panose="02040503050406030204" pitchFamily="18" charset="0"/>
                <a:cs typeface="Arial" pitchFamily="34" charset="0"/>
              </a:rPr>
              <a:t>, </a:t>
            </a:r>
            <a:endParaRPr lang="ru-RU" sz="1300" dirty="0" smtClean="0">
              <a:latin typeface="Cambria" panose="02040503050406030204" pitchFamily="18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ru-RU" sz="1300" dirty="0" smtClean="0">
                <a:latin typeface="Cambria" panose="02040503050406030204" pitchFamily="18" charset="0"/>
                <a:cs typeface="Arial" pitchFamily="34" charset="0"/>
              </a:rPr>
              <a:t>пр</a:t>
            </a:r>
            <a:r>
              <a:rPr lang="ru-RU" sz="1300" dirty="0" smtClean="0">
                <a:latin typeface="Cambria" panose="02040503050406030204" pitchFamily="18" charset="0"/>
                <a:ea typeface="Times New Roman" pitchFamily="18" charset="0"/>
                <a:cs typeface="Times New Roman" pitchFamily="18" charset="0"/>
              </a:rPr>
              <a:t>окладка </a:t>
            </a:r>
            <a:r>
              <a:rPr lang="ru-RU" sz="1300" dirty="0">
                <a:latin typeface="Cambria" panose="02040503050406030204" pitchFamily="18" charset="0"/>
                <a:ea typeface="Times New Roman" pitchFamily="18" charset="0"/>
                <a:cs typeface="Times New Roman" pitchFamily="18" charset="0"/>
              </a:rPr>
              <a:t>водопроводной  сети</a:t>
            </a:r>
            <a:r>
              <a:rPr lang="ru-RU" sz="1300" dirty="0">
                <a:latin typeface="Cambria" panose="02040503050406030204" pitchFamily="18" charset="0"/>
                <a:cs typeface="Arial" pitchFamily="34" charset="0"/>
              </a:rPr>
              <a:t>, в</a:t>
            </a:r>
            <a:r>
              <a:rPr lang="ru-RU" sz="1300" dirty="0">
                <a:latin typeface="Cambria" panose="02040503050406030204" pitchFamily="18" charset="0"/>
                <a:ea typeface="Times New Roman" pitchFamily="18" charset="0"/>
                <a:cs typeface="Times New Roman" pitchFamily="18" charset="0"/>
              </a:rPr>
              <a:t>нутренний   ремонт здания </a:t>
            </a:r>
            <a:r>
              <a:rPr lang="ru-RU" sz="1300" dirty="0">
                <a:latin typeface="Cambria" panose="02040503050406030204" pitchFamily="18" charset="0"/>
                <a:cs typeface="Arial" pitchFamily="34" charset="0"/>
              </a:rPr>
              <a:t>, </a:t>
            </a:r>
            <a:endParaRPr lang="ru-RU" sz="1300" dirty="0" smtClean="0">
              <a:latin typeface="Cambria" panose="02040503050406030204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ru-RU" sz="1300" dirty="0" smtClean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Реализация двух проектов, замена  окон и дверей, реконструкция туалетов, прокладка наружных сетей водопровода и канализации. </a:t>
            </a:r>
            <a:endParaRPr lang="ru-RU" sz="1300" dirty="0" smtClean="0">
              <a:solidFill>
                <a:prstClr val="black"/>
              </a:solidFill>
              <a:latin typeface="Cambria" pitchFamily="18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ru-RU" sz="1300" dirty="0" smtClean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Строительство </a:t>
            </a:r>
            <a:r>
              <a:rPr lang="ru-RU" sz="1300" dirty="0" smtClean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выгребной ямы. </a:t>
            </a:r>
            <a:endParaRPr lang="ru-RU" sz="1300" dirty="0" smtClean="0">
              <a:solidFill>
                <a:prstClr val="black"/>
              </a:solidFill>
              <a:latin typeface="Cambria" pitchFamily="18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ru-RU" sz="1300" dirty="0" smtClean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Реализация </a:t>
            </a:r>
            <a:r>
              <a:rPr lang="ru-RU" sz="1300" dirty="0" smtClean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проекта «Энергия и биомасса». </a:t>
            </a:r>
            <a:endParaRPr lang="ru-RU" sz="1300" dirty="0" smtClean="0">
              <a:solidFill>
                <a:prstClr val="black"/>
              </a:solidFill>
              <a:latin typeface="Cambria" pitchFamily="18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ru-RU" sz="1300" dirty="0" smtClean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Устройство </a:t>
            </a:r>
            <a:r>
              <a:rPr lang="ru-RU" sz="1300" dirty="0" smtClean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кровли, замена и утепление внутренней теплотрассы и котлов.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300" dirty="0" smtClean="0">
              <a:solidFill>
                <a:prstClr val="black"/>
              </a:solidFill>
              <a:latin typeface="Cambria" pitchFamily="18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300" b="1" dirty="0" smtClean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С </a:t>
            </a:r>
            <a:r>
              <a:rPr lang="ru-RU" sz="1300" b="1" dirty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1 января 2013 г. гимназия перешла на самофинансирование</a:t>
            </a:r>
            <a:r>
              <a:rPr lang="ru-RU" sz="1300" b="1" dirty="0" smtClean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. </a:t>
            </a:r>
            <a:r>
              <a:rPr lang="ru-RU" sz="1300" dirty="0" smtClean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Были проделаны следующие работы: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ru-RU" sz="1300" dirty="0" smtClean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Ремонт </a:t>
            </a:r>
            <a:r>
              <a:rPr lang="ru-RU" sz="1300" dirty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кровли склада на биомассе, проектирование, демонтаж и монтаж наружных сетей теплотрассы, приобретение и монтаж  узла учета тепла, приемка и пуск котельной на биомассе. </a:t>
            </a:r>
            <a:endParaRPr lang="ru-RU" sz="1300" dirty="0">
              <a:solidFill>
                <a:srgbClr val="000000"/>
              </a:solidFill>
              <a:latin typeface="Cambria" pitchFamily="18" charset="0"/>
              <a:ea typeface="Times New Roman" pitchFamily="18" charset="0"/>
              <a:cs typeface="Arial" pitchFamily="34" charset="0"/>
            </a:endParaRPr>
          </a:p>
          <a:p>
            <a:endParaRPr lang="ru-RU" sz="1300" dirty="0" smtClean="0">
              <a:solidFill>
                <a:prstClr val="black"/>
              </a:solidFill>
              <a:latin typeface="Cambria" pitchFamily="18" charset="0"/>
            </a:endParaRPr>
          </a:p>
          <a:p>
            <a:r>
              <a:rPr lang="ru-RU" sz="1300" b="1" dirty="0" smtClean="0">
                <a:solidFill>
                  <a:prstClr val="black"/>
                </a:solidFill>
                <a:latin typeface="Cambria" pitchFamily="18" charset="0"/>
              </a:rPr>
              <a:t>В 2014 году </a:t>
            </a:r>
            <a:r>
              <a:rPr lang="ru-RU" sz="1300" b="1" u="sng" dirty="0" smtClean="0">
                <a:solidFill>
                  <a:prstClr val="black"/>
                </a:solidFill>
                <a:latin typeface="Cambria" pitchFamily="18" charset="0"/>
              </a:rPr>
              <a:t>п</a:t>
            </a:r>
            <a:r>
              <a:rPr lang="ru-RU" sz="1300" b="1" u="sng" dirty="0" smtClean="0">
                <a:solidFill>
                  <a:prstClr val="black"/>
                </a:solidFill>
                <a:latin typeface="Cambria" pitchFamily="18" charset="0"/>
              </a:rPr>
              <a:t>рисвоение  </a:t>
            </a:r>
            <a:r>
              <a:rPr lang="ru-RU" sz="1300" b="1" u="sng" dirty="0" smtClean="0">
                <a:solidFill>
                  <a:prstClr val="black"/>
                </a:solidFill>
                <a:latin typeface="Cambria" pitchFamily="18" charset="0"/>
              </a:rPr>
              <a:t>гимназии  им. Ф.А. </a:t>
            </a:r>
            <a:r>
              <a:rPr lang="ru-RU" sz="1300" b="1" u="sng" dirty="0" err="1" smtClean="0">
                <a:solidFill>
                  <a:prstClr val="black"/>
                </a:solidFill>
                <a:latin typeface="Cambria" pitchFamily="18" charset="0"/>
              </a:rPr>
              <a:t>Ангели</a:t>
            </a:r>
            <a:r>
              <a:rPr lang="ru-RU" sz="1300" b="1" dirty="0" smtClean="0">
                <a:solidFill>
                  <a:prstClr val="black"/>
                </a:solidFill>
                <a:latin typeface="Cambria" pitchFamily="18" charset="0"/>
              </a:rPr>
              <a:t>   Постановление Исполкома №17/9 от 29.09.2014</a:t>
            </a:r>
            <a:endParaRPr lang="ru-RU" sz="1300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v"/>
            </a:pPr>
            <a:r>
              <a:rPr lang="ru-RU" sz="1300" dirty="0" smtClean="0">
                <a:solidFill>
                  <a:prstClr val="black"/>
                </a:solidFill>
                <a:latin typeface="Cambria" pitchFamily="18" charset="0"/>
              </a:rPr>
              <a:t>Приобретение </a:t>
            </a:r>
            <a:r>
              <a:rPr lang="ru-RU" sz="1300" dirty="0">
                <a:solidFill>
                  <a:prstClr val="black"/>
                </a:solidFill>
                <a:latin typeface="Cambria" pitchFamily="18" charset="0"/>
              </a:rPr>
              <a:t>электроплиты, </a:t>
            </a:r>
            <a:endParaRPr lang="ru-RU" sz="1300" dirty="0" smtClean="0">
              <a:solidFill>
                <a:prstClr val="black"/>
              </a:solidFill>
              <a:latin typeface="Cambria" pitchFamily="18" charset="0"/>
            </a:endParaRPr>
          </a:p>
          <a:p>
            <a:pPr lvl="0">
              <a:buFont typeface="Wingdings" pitchFamily="2" charset="2"/>
              <a:buChar char="v"/>
            </a:pPr>
            <a:r>
              <a:rPr lang="ru-RU" sz="1300" dirty="0" smtClean="0">
                <a:solidFill>
                  <a:prstClr val="black"/>
                </a:solidFill>
                <a:latin typeface="Cambria" pitchFamily="18" charset="0"/>
              </a:rPr>
              <a:t>строительство </a:t>
            </a:r>
            <a:r>
              <a:rPr lang="ru-RU" sz="1300" dirty="0">
                <a:solidFill>
                  <a:prstClr val="black"/>
                </a:solidFill>
                <a:latin typeface="Cambria" pitchFamily="18" charset="0"/>
              </a:rPr>
              <a:t>резервуара для воды, </a:t>
            </a:r>
            <a:endParaRPr lang="ru-RU" sz="1300" dirty="0" smtClean="0">
              <a:solidFill>
                <a:prstClr val="black"/>
              </a:solidFill>
              <a:latin typeface="Cambria" pitchFamily="18" charset="0"/>
            </a:endParaRPr>
          </a:p>
          <a:p>
            <a:pPr lvl="0">
              <a:buFont typeface="Wingdings" pitchFamily="2" charset="2"/>
              <a:buChar char="v"/>
            </a:pPr>
            <a:r>
              <a:rPr lang="ru-RU" sz="1300" dirty="0" smtClean="0">
                <a:solidFill>
                  <a:prstClr val="black"/>
                </a:solidFill>
                <a:latin typeface="Cambria" pitchFamily="18" charset="0"/>
              </a:rPr>
              <a:t>приобретение  </a:t>
            </a:r>
            <a:r>
              <a:rPr lang="ru-RU" sz="1300" dirty="0">
                <a:solidFill>
                  <a:prstClr val="black"/>
                </a:solidFill>
                <a:latin typeface="Cambria" pitchFamily="18" charset="0"/>
              </a:rPr>
              <a:t>и установка плитки для  крыльца и лестничной площадки у входа , </a:t>
            </a:r>
            <a:endParaRPr lang="ru-RU" sz="1300" dirty="0" smtClean="0">
              <a:solidFill>
                <a:prstClr val="black"/>
              </a:solidFill>
              <a:latin typeface="Cambria" pitchFamily="18" charset="0"/>
            </a:endParaRPr>
          </a:p>
          <a:p>
            <a:pPr lvl="0">
              <a:buFont typeface="Wingdings" pitchFamily="2" charset="2"/>
              <a:buChar char="v"/>
            </a:pPr>
            <a:r>
              <a:rPr lang="ru-RU" sz="1300" dirty="0" smtClean="0">
                <a:solidFill>
                  <a:prstClr val="black"/>
                </a:solidFill>
                <a:latin typeface="Cambria" pitchFamily="18" charset="0"/>
              </a:rPr>
              <a:t>установка </a:t>
            </a:r>
            <a:r>
              <a:rPr lang="ru-RU" sz="1300" dirty="0">
                <a:solidFill>
                  <a:prstClr val="black"/>
                </a:solidFill>
                <a:latin typeface="Cambria" pitchFamily="18" charset="0"/>
              </a:rPr>
              <a:t>решеток в библиотеке и в кабинете бухгалтерии, </a:t>
            </a:r>
            <a:endParaRPr lang="ru-RU" sz="1300" dirty="0" smtClean="0">
              <a:solidFill>
                <a:prstClr val="black"/>
              </a:solidFill>
              <a:latin typeface="Cambria" pitchFamily="18" charset="0"/>
            </a:endParaRPr>
          </a:p>
          <a:p>
            <a:pPr lvl="0">
              <a:buFont typeface="Wingdings" pitchFamily="2" charset="2"/>
              <a:buChar char="v"/>
            </a:pPr>
            <a:r>
              <a:rPr lang="ru-RU" sz="1300" dirty="0" smtClean="0">
                <a:solidFill>
                  <a:prstClr val="black"/>
                </a:solidFill>
                <a:latin typeface="Cambria" pitchFamily="18" charset="0"/>
              </a:rPr>
              <a:t>капитальный </a:t>
            </a:r>
            <a:r>
              <a:rPr lang="ru-RU" sz="1300" dirty="0">
                <a:solidFill>
                  <a:prstClr val="black"/>
                </a:solidFill>
                <a:latin typeface="Cambria" pitchFamily="18" charset="0"/>
              </a:rPr>
              <a:t>ремонт кухни, пункта питания, </a:t>
            </a:r>
            <a:endParaRPr lang="ru-RU" sz="1300" dirty="0" smtClean="0">
              <a:solidFill>
                <a:prstClr val="black"/>
              </a:solidFill>
              <a:latin typeface="Cambria" pitchFamily="18" charset="0"/>
            </a:endParaRPr>
          </a:p>
          <a:p>
            <a:pPr lvl="0">
              <a:buFont typeface="Wingdings" pitchFamily="2" charset="2"/>
              <a:buChar char="v"/>
            </a:pPr>
            <a:r>
              <a:rPr lang="ru-RU" sz="1300" dirty="0" smtClean="0">
                <a:solidFill>
                  <a:prstClr val="black"/>
                </a:solidFill>
                <a:latin typeface="Cambria" pitchFamily="18" charset="0"/>
              </a:rPr>
              <a:t>капитальный </a:t>
            </a:r>
            <a:r>
              <a:rPr lang="ru-RU" sz="1300" dirty="0">
                <a:solidFill>
                  <a:prstClr val="black"/>
                </a:solidFill>
                <a:latin typeface="Cambria" pitchFamily="18" charset="0"/>
              </a:rPr>
              <a:t>ремонт наружных туалетов</a:t>
            </a:r>
            <a:r>
              <a:rPr lang="ru-RU" sz="1300" dirty="0" smtClean="0">
                <a:solidFill>
                  <a:prstClr val="black"/>
                </a:solidFill>
                <a:latin typeface="Cambria" pitchFamily="18" charset="0"/>
              </a:rPr>
              <a:t>.</a:t>
            </a:r>
          </a:p>
          <a:p>
            <a:pPr lvl="0">
              <a:buFont typeface="Wingdings" pitchFamily="2" charset="2"/>
              <a:buChar char="v"/>
            </a:pPr>
            <a:r>
              <a:rPr lang="ru-RU" sz="1300" dirty="0" smtClean="0">
                <a:latin typeface="Cambria" panose="020405030504060A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замена </a:t>
            </a:r>
            <a:r>
              <a:rPr lang="ru-RU" sz="1300" dirty="0" smtClean="0">
                <a:latin typeface="Cambria" panose="020405030504060A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электропроводки</a:t>
            </a:r>
          </a:p>
          <a:p>
            <a:pPr lvl="0">
              <a:buFont typeface="Wingdings" pitchFamily="2" charset="2"/>
              <a:buChar char="v"/>
            </a:pPr>
            <a:r>
              <a:rPr lang="ru-RU" sz="1300" dirty="0" smtClean="0">
                <a:latin typeface="Cambria" panose="020405030504060A0204" pitchFamily="18" charset="0"/>
              </a:rPr>
              <a:t>ремонт </a:t>
            </a:r>
            <a:r>
              <a:rPr lang="ru-RU" sz="1300" dirty="0" smtClean="0">
                <a:latin typeface="Cambria" panose="020405030504060A0204" pitchFamily="18" charset="0"/>
              </a:rPr>
              <a:t>кабинета русского языка и </a:t>
            </a:r>
            <a:r>
              <a:rPr lang="ru-RU" sz="1300" dirty="0" smtClean="0">
                <a:latin typeface="Cambria" panose="020405030504060A0204" pitchFamily="18" charset="0"/>
              </a:rPr>
              <a:t>литературы</a:t>
            </a:r>
          </a:p>
          <a:p>
            <a:pPr lvl="0">
              <a:buFont typeface="Wingdings" pitchFamily="2" charset="2"/>
              <a:buChar char="v"/>
            </a:pPr>
            <a:r>
              <a:rPr lang="ru-RU" sz="1300" dirty="0" smtClean="0">
                <a:latin typeface="Cambria" panose="020405030504060A0204" pitchFamily="18" charset="0"/>
              </a:rPr>
              <a:t>ремонт </a:t>
            </a:r>
            <a:r>
              <a:rPr lang="ru-RU" sz="1300" dirty="0" smtClean="0">
                <a:latin typeface="Cambria" panose="020405030504060A0204" pitchFamily="18" charset="0"/>
              </a:rPr>
              <a:t>внутренней системы </a:t>
            </a:r>
            <a:r>
              <a:rPr lang="ru-RU" sz="1300" dirty="0" smtClean="0">
                <a:latin typeface="Cambria" panose="020405030504060A0204" pitchFamily="18" charset="0"/>
              </a:rPr>
              <a:t>отопления</a:t>
            </a:r>
          </a:p>
          <a:p>
            <a:pPr lvl="0">
              <a:buFont typeface="Wingdings" pitchFamily="2" charset="2"/>
              <a:buChar char="v"/>
            </a:pPr>
            <a:r>
              <a:rPr lang="ru-RU" sz="1300" dirty="0" smtClean="0">
                <a:latin typeface="Cambria" panose="020405030504060A0204" pitchFamily="18" charset="0"/>
              </a:rPr>
              <a:t>Установка видеонаблюдения</a:t>
            </a:r>
          </a:p>
          <a:p>
            <a:pPr lvl="0">
              <a:buFont typeface="Wingdings" pitchFamily="2" charset="2"/>
              <a:buChar char="v"/>
            </a:pPr>
            <a:r>
              <a:rPr lang="ru-RU" sz="1300" dirty="0" smtClean="0">
                <a:latin typeface="Cambria" panose="020405030504060A0204" pitchFamily="18" charset="0"/>
              </a:rPr>
              <a:t>Приобретение мебели, компьютерной техники</a:t>
            </a:r>
          </a:p>
          <a:p>
            <a:pPr lvl="0">
              <a:buFont typeface="Wingdings" pitchFamily="2" charset="2"/>
              <a:buChar char="v"/>
            </a:pPr>
            <a:r>
              <a:rPr lang="ru-RU" sz="1300" dirty="0" smtClean="0">
                <a:latin typeface="Cambria" panose="020405030504060A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 </a:t>
            </a:r>
            <a:r>
              <a:rPr lang="ru-RU" sz="1300" dirty="0" smtClean="0">
                <a:latin typeface="Cambria" panose="020405030504060A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дополнительных средств ,посредством при финансовой поддержки Общественного Объединения Родителей и Московского Правительства : оборудованы кабинет русского языка и литературы и читальный зал –на сумму 120 тыс. леев. </a:t>
            </a:r>
            <a:endParaRPr lang="ru-RU" sz="1300" dirty="0" smtClean="0">
              <a:latin typeface="Cambria" panose="020405030504060A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Font typeface="Wingdings" pitchFamily="2" charset="2"/>
              <a:buChar char="v"/>
            </a:pPr>
            <a:r>
              <a:rPr lang="ru-RU" sz="1300" dirty="0" smtClean="0">
                <a:latin typeface="Cambria" panose="020405030504060A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строительство </a:t>
            </a:r>
            <a:r>
              <a:rPr lang="ru-RU" sz="1300" dirty="0" smtClean="0">
                <a:latin typeface="Cambria" panose="020405030504060A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наружного туалета для персонала гимназии-5 тыс. леев</a:t>
            </a:r>
          </a:p>
          <a:p>
            <a:pPr>
              <a:spcAft>
                <a:spcPts val="1000"/>
              </a:spcAft>
            </a:pPr>
            <a:r>
              <a:rPr lang="ru-RU" sz="1300" dirty="0" smtClean="0">
                <a:latin typeface="Cambria" panose="020405030504060A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endParaRPr lang="ru-RU" sz="1300" dirty="0">
              <a:solidFill>
                <a:prstClr val="black"/>
              </a:solidFill>
              <a:latin typeface="Cambria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 advClick="0" advTm="33080">
        <p14:vortex dir="r"/>
      </p:transition>
    </mc:Choice>
    <mc:Fallback>
      <p:transition spd="slow" advClick="0" advTm="3308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979022" y="121081"/>
            <a:ext cx="2069797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700" b="1" u="sng" dirty="0">
                <a:solidFill>
                  <a:srgbClr val="CCB400">
                    <a:lumMod val="75000"/>
                  </a:srgbClr>
                </a:solidFill>
                <a:latin typeface="Cambria" pitchFamily="18" charset="0"/>
              </a:rPr>
              <a:t>ГИМНАЗИЯ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5539" y="4066713"/>
            <a:ext cx="3637631" cy="272822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Прямоугольник 2"/>
          <p:cNvSpPr/>
          <p:nvPr/>
        </p:nvSpPr>
        <p:spPr>
          <a:xfrm>
            <a:off x="446690" y="635784"/>
            <a:ext cx="11745310" cy="6299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>
                <a:latin typeface="Cambria" panose="020405030504060A0204" pitchFamily="18" charset="0"/>
              </a:rPr>
              <a:t>За </a:t>
            </a:r>
            <a:r>
              <a:rPr lang="ru-RU" sz="2400" b="1" i="1" dirty="0" smtClean="0">
                <a:latin typeface="Cambria" panose="020405030504060A0204" pitchFamily="18" charset="0"/>
              </a:rPr>
              <a:t>2015 год в гимназии </a:t>
            </a:r>
            <a:r>
              <a:rPr lang="ru-RU" sz="2400" b="1" i="1" dirty="0">
                <a:latin typeface="Cambria" panose="020405030504060A0204" pitchFamily="18" charset="0"/>
              </a:rPr>
              <a:t>осуществлены следующие виды работ и приобретения:</a:t>
            </a:r>
          </a:p>
          <a:p>
            <a:r>
              <a:rPr lang="ru-RU" sz="2000" i="1" dirty="0">
                <a:latin typeface="Cambria" panose="020405030504060A0204" pitchFamily="18" charset="0"/>
              </a:rPr>
              <a:t>-ремонт кабинета русского языка и литературы—30 тыс. леев</a:t>
            </a:r>
          </a:p>
          <a:p>
            <a:r>
              <a:rPr lang="ru-RU" sz="2000" i="1" dirty="0">
                <a:latin typeface="Cambria" panose="020405030504060A0204" pitchFamily="18" charset="0"/>
              </a:rPr>
              <a:t>-ремонт внутренней системы отопления—270 тыс. леев</a:t>
            </a:r>
          </a:p>
          <a:p>
            <a:r>
              <a:rPr lang="ru-RU" sz="2000" i="1" dirty="0">
                <a:latin typeface="Cambria" panose="020405030504060A0204" pitchFamily="18" charset="0"/>
              </a:rPr>
              <a:t>-приобретены и установлены видеооборудование (2 наружные и 6 внутренние видеокамеры)—на сумму 20 тыс. леев</a:t>
            </a:r>
          </a:p>
          <a:p>
            <a:r>
              <a:rPr lang="ru-RU" sz="2000" i="1" dirty="0">
                <a:latin typeface="Cambria" panose="020405030504060A0204" pitchFamily="18" charset="0"/>
              </a:rPr>
              <a:t>-приобретён профессиональный фотоаппарат с видеокамерой и диапроектор—19 тыс. леев</a:t>
            </a:r>
          </a:p>
          <a:p>
            <a:r>
              <a:rPr lang="ru-RU" sz="2000" i="1" dirty="0">
                <a:latin typeface="Cambria" panose="020405030504060A0204" pitchFamily="18" charset="0"/>
              </a:rPr>
              <a:t>-приобретена мебель в 1 кабинет (столы и стулья )—20 тыс. леев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i="1" dirty="0">
                <a:latin typeface="Cambria" panose="020405030504060A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i="1" dirty="0" smtClean="0">
                <a:latin typeface="Cambria" panose="020405030504060A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 </a:t>
            </a:r>
            <a:r>
              <a:rPr lang="ru-RU" sz="2000" i="1" dirty="0">
                <a:latin typeface="Cambria" panose="020405030504060A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дополнительных средств ,посредством при финансовой поддержки О</a:t>
            </a:r>
            <a:r>
              <a:rPr lang="ru-RU" sz="2000" i="1" dirty="0" smtClean="0">
                <a:latin typeface="Cambria" panose="020405030504060A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бщественного Объединения Родителей </a:t>
            </a:r>
            <a:r>
              <a:rPr lang="ru-RU" sz="2000" i="1" dirty="0">
                <a:latin typeface="Cambria" panose="020405030504060A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Московского </a:t>
            </a:r>
            <a:r>
              <a:rPr lang="ru-RU" sz="2000" i="1" dirty="0" smtClean="0">
                <a:latin typeface="Cambria" panose="020405030504060A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Правительства : оборудованы </a:t>
            </a:r>
            <a:r>
              <a:rPr lang="ru-RU" sz="2000" i="1" dirty="0">
                <a:latin typeface="Cambria" panose="020405030504060A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кабинет русского языка и литературы и читальный зал –на сумму 120 тыс</a:t>
            </a:r>
            <a:r>
              <a:rPr lang="ru-RU" sz="2000" i="1" dirty="0" smtClean="0">
                <a:latin typeface="Cambria" panose="020405030504060A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леев.</a:t>
            </a:r>
            <a:r>
              <a:rPr lang="ru-RU" sz="1200" i="1" dirty="0">
                <a:latin typeface="Cambria" panose="020405030504060A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100" i="1" dirty="0">
              <a:latin typeface="Cambria" panose="020405030504060A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1000"/>
              </a:spcAft>
            </a:pPr>
            <a:r>
              <a:rPr lang="ru-RU" i="1" dirty="0" smtClean="0">
                <a:latin typeface="Cambria" panose="020405030504060A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-текущий </a:t>
            </a:r>
            <a:r>
              <a:rPr lang="ru-RU" i="1" dirty="0">
                <a:latin typeface="Cambria" panose="020405030504060A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ремонт </a:t>
            </a:r>
            <a:r>
              <a:rPr lang="ru-RU" i="1" dirty="0" smtClean="0">
                <a:latin typeface="Cambria" panose="020405030504060A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кабинетов- </a:t>
            </a:r>
            <a:r>
              <a:rPr lang="ru-RU" i="1" dirty="0">
                <a:latin typeface="Cambria" panose="020405030504060A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ru-RU" i="1" dirty="0" smtClean="0">
                <a:latin typeface="Cambria" panose="020405030504060A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тыс. леев,</a:t>
            </a:r>
            <a:endParaRPr lang="ru-RU" i="1" dirty="0">
              <a:latin typeface="Cambria" panose="020405030504060A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1000"/>
              </a:spcAft>
            </a:pPr>
            <a:r>
              <a:rPr lang="ru-RU" i="1" dirty="0">
                <a:latin typeface="Cambria" panose="020405030504060A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-текущий ремонт холлов и корридоров-10 тыс. леев </a:t>
            </a:r>
            <a:r>
              <a:rPr lang="ru-RU" i="1" dirty="0" smtClean="0">
                <a:latin typeface="Cambria" panose="020405030504060A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ru-RU" i="1" dirty="0">
              <a:latin typeface="Cambria" panose="020405030504060A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1000"/>
              </a:spcAft>
            </a:pPr>
            <a:r>
              <a:rPr lang="ru-RU" i="1" dirty="0">
                <a:latin typeface="Cambria" panose="020405030504060A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-текущий ремонт спортзала и актового зала -2 тыс. леев</a:t>
            </a:r>
          </a:p>
          <a:p>
            <a:pPr>
              <a:spcAft>
                <a:spcPts val="1000"/>
              </a:spcAft>
            </a:pPr>
            <a:r>
              <a:rPr lang="ru-RU" i="1" dirty="0">
                <a:latin typeface="Cambria" panose="020405030504060A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-строительство наружного туалета для персонала гимназии-5 тыс. леев</a:t>
            </a:r>
          </a:p>
          <a:p>
            <a:pPr>
              <a:spcAft>
                <a:spcPts val="1000"/>
              </a:spcAft>
            </a:pPr>
            <a:r>
              <a:rPr lang="ru-RU" i="1" dirty="0">
                <a:latin typeface="Cambria" panose="020405030504060A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-оборудование раздевалки на 2–ом этаже гимназии-12 тыс. леев</a:t>
            </a:r>
          </a:p>
          <a:p>
            <a:pPr>
              <a:spcAft>
                <a:spcPts val="1000"/>
              </a:spcAft>
            </a:pPr>
            <a:r>
              <a:rPr lang="ru-RU" i="1" dirty="0">
                <a:latin typeface="Cambria" panose="020405030504060A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замена электропроводки -</a:t>
            </a:r>
            <a:r>
              <a:rPr lang="ru-RU" i="1" dirty="0" smtClean="0">
                <a:latin typeface="Cambria" panose="020405030504060A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>
                <a:latin typeface="Cambria" panose="020405030504060A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200 </a:t>
            </a:r>
            <a:r>
              <a:rPr lang="ru-RU" i="1" dirty="0" smtClean="0">
                <a:latin typeface="Cambria" panose="020405030504060A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тыс. леев.</a:t>
            </a:r>
            <a:endParaRPr lang="ru-RU" i="1" dirty="0">
              <a:effectLst/>
              <a:latin typeface="Cambria" panose="020405030504060A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0949916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979022" y="121081"/>
            <a:ext cx="2069797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700" b="1" u="sng" dirty="0">
                <a:solidFill>
                  <a:srgbClr val="002060"/>
                </a:solidFill>
                <a:latin typeface="Cambria" pitchFamily="18" charset="0"/>
              </a:rPr>
              <a:t>ГИМНАЗИЯ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21010" y="557407"/>
            <a:ext cx="11087813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latin typeface="Cambria" panose="020405030504060A0204" pitchFamily="18" charset="0"/>
              </a:rPr>
              <a:t>За </a:t>
            </a:r>
            <a:r>
              <a:rPr lang="ru-RU" sz="2000" b="1" i="1" dirty="0" smtClean="0">
                <a:latin typeface="Cambria" panose="020405030504060A0204" pitchFamily="18" charset="0"/>
              </a:rPr>
              <a:t>2016 год в гимназии </a:t>
            </a:r>
            <a:r>
              <a:rPr lang="ru-RU" sz="2000" b="1" i="1" dirty="0">
                <a:latin typeface="Cambria" panose="020405030504060A0204" pitchFamily="18" charset="0"/>
              </a:rPr>
              <a:t>осуществлены следующие виды работ и приобретения:</a:t>
            </a:r>
          </a:p>
          <a:p>
            <a:endParaRPr lang="ru-RU" i="1" dirty="0">
              <a:effectLst/>
              <a:latin typeface="Cambria" panose="020405030504060A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49384" y="1109627"/>
          <a:ext cx="11426847" cy="55049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36025"/>
                <a:gridCol w="1445482"/>
                <a:gridCol w="1829833"/>
                <a:gridCol w="1285315"/>
                <a:gridCol w="1430192"/>
              </a:tblGrid>
              <a:tr h="1162602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Виды работ</a:t>
                      </a:r>
                      <a:endParaRPr lang="ru-RU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Расходы из бюджета</a:t>
                      </a:r>
                      <a:endParaRPr lang="ru-RU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Региональный компонент</a:t>
                      </a:r>
                      <a:endParaRPr lang="ru-RU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Спонсорская помощь</a:t>
                      </a:r>
                      <a:endParaRPr lang="ru-RU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Финансовая поддержка родительской ассоциации</a:t>
                      </a:r>
                      <a:endParaRPr lang="ru-RU" sz="1400" dirty="0"/>
                    </a:p>
                  </a:txBody>
                  <a:tcPr marL="68580" marR="68580" marT="34290" marB="34290"/>
                </a:tc>
              </a:tr>
              <a:tr h="403720"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Капитальный ремонт актового зала</a:t>
                      </a:r>
                      <a:endParaRPr lang="ru-RU" sz="16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70 000</a:t>
                      </a:r>
                      <a:r>
                        <a:rPr lang="ru-RU" sz="1600" b="1" baseline="0" dirty="0" smtClean="0"/>
                        <a:t> </a:t>
                      </a:r>
                      <a:r>
                        <a:rPr lang="ru-RU" sz="1600" b="1" dirty="0" smtClean="0"/>
                        <a:t>лей</a:t>
                      </a:r>
                      <a:endParaRPr lang="ru-RU" sz="16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100 000 лей</a:t>
                      </a:r>
                      <a:endParaRPr lang="ru-RU" sz="16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70 000 лей</a:t>
                      </a:r>
                      <a:endParaRPr lang="ru-RU" sz="16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600" b="1" dirty="0"/>
                    </a:p>
                  </a:txBody>
                  <a:tcPr marL="68580" marR="68580" marT="34290" marB="34290"/>
                </a:tc>
              </a:tr>
              <a:tr h="401634"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Приобретение 3</a:t>
                      </a:r>
                      <a:r>
                        <a:rPr lang="ru-RU" sz="1600" b="1" baseline="0" dirty="0" smtClean="0"/>
                        <a:t> ноутбуков</a:t>
                      </a:r>
                      <a:endParaRPr lang="ru-RU" sz="16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21 000</a:t>
                      </a:r>
                      <a:r>
                        <a:rPr lang="ru-RU" sz="1600" b="1" baseline="0" dirty="0" smtClean="0"/>
                        <a:t> </a:t>
                      </a:r>
                      <a:r>
                        <a:rPr lang="ru-RU" sz="1600" b="1" dirty="0" smtClean="0"/>
                        <a:t>лей</a:t>
                      </a:r>
                      <a:endParaRPr lang="ru-RU" sz="16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6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6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600" b="1" dirty="0"/>
                    </a:p>
                  </a:txBody>
                  <a:tcPr marL="68580" marR="68580" marT="34290" marB="34290"/>
                </a:tc>
              </a:tr>
              <a:tr h="350522">
                <a:tc>
                  <a:txBody>
                    <a:bodyPr/>
                    <a:lstStyle/>
                    <a:p>
                      <a:endParaRPr lang="ru-RU" sz="16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6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6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6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600" b="1" dirty="0"/>
                    </a:p>
                  </a:txBody>
                  <a:tcPr marL="68580" marR="68580" marT="34290" marB="34290"/>
                </a:tc>
              </a:tr>
              <a:tr h="401634"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Косметический ремонт крыши</a:t>
                      </a:r>
                      <a:endParaRPr lang="ru-RU" sz="16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30 000</a:t>
                      </a:r>
                      <a:r>
                        <a:rPr lang="ru-RU" sz="1600" b="1" baseline="0" dirty="0" smtClean="0"/>
                        <a:t> </a:t>
                      </a:r>
                      <a:r>
                        <a:rPr lang="ru-RU" sz="1600" b="1" dirty="0" smtClean="0"/>
                        <a:t>лей</a:t>
                      </a:r>
                      <a:endParaRPr lang="ru-RU" sz="16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6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4 000 лей</a:t>
                      </a:r>
                      <a:endParaRPr lang="ru-RU" sz="16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600" b="1" dirty="0"/>
                    </a:p>
                  </a:txBody>
                  <a:tcPr marL="68580" marR="68580" marT="34290" marB="34290"/>
                </a:tc>
              </a:tr>
              <a:tr h="350522">
                <a:tc>
                  <a:txBody>
                    <a:bodyPr/>
                    <a:lstStyle/>
                    <a:p>
                      <a:endParaRPr lang="ru-RU" sz="16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6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6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6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600" b="1" dirty="0"/>
                    </a:p>
                  </a:txBody>
                  <a:tcPr marL="68580" marR="68580" marT="34290" marB="34290"/>
                </a:tc>
              </a:tr>
              <a:tr h="401634"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Приобретение холодильника в пункт питания</a:t>
                      </a:r>
                      <a:endParaRPr lang="ru-RU" sz="16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7 000 лей</a:t>
                      </a:r>
                      <a:endParaRPr lang="ru-RU" sz="16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6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6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600" b="1" dirty="0"/>
                    </a:p>
                  </a:txBody>
                  <a:tcPr marL="68580" marR="68580" marT="34290" marB="34290"/>
                </a:tc>
              </a:tr>
              <a:tr h="401634"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Приобретение стендов в холл и кабинеты</a:t>
                      </a:r>
                      <a:endParaRPr lang="ru-RU" sz="16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13 000 лей</a:t>
                      </a:r>
                      <a:endParaRPr lang="ru-RU" sz="16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600" b="1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6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600" b="1" dirty="0"/>
                    </a:p>
                  </a:txBody>
                  <a:tcPr marL="68580" marR="68580" marT="34290" marB="34290"/>
                </a:tc>
              </a:tr>
              <a:tr h="401634"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Текущий ремонт учебного заведения</a:t>
                      </a:r>
                      <a:endParaRPr lang="ru-RU" sz="16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20 </a:t>
                      </a:r>
                      <a:r>
                        <a:rPr lang="ru-RU" sz="1600" b="1" baseline="0" dirty="0" smtClean="0"/>
                        <a:t> 000</a:t>
                      </a:r>
                      <a:r>
                        <a:rPr lang="ru-RU" sz="1600" b="1" dirty="0" smtClean="0"/>
                        <a:t> лей</a:t>
                      </a:r>
                      <a:endParaRPr lang="ru-RU" sz="16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600" b="1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6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10 000 лей</a:t>
                      </a:r>
                      <a:endParaRPr lang="ru-RU" sz="1600" b="1" dirty="0"/>
                    </a:p>
                  </a:txBody>
                  <a:tcPr marL="68580" marR="68580" marT="34290" marB="34290"/>
                </a:tc>
              </a:tr>
              <a:tr h="401634"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Приобретение спортивного оборудования</a:t>
                      </a:r>
                      <a:endParaRPr lang="ru-RU" sz="16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6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6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6 000 лей</a:t>
                      </a:r>
                      <a:endParaRPr lang="ru-RU" sz="16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600" b="1" dirty="0"/>
                    </a:p>
                  </a:txBody>
                  <a:tcPr marL="68580" marR="68580" marT="34290" marB="34290"/>
                </a:tc>
              </a:tr>
              <a:tr h="407481"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Приобретение покрытия</a:t>
                      </a:r>
                      <a:r>
                        <a:rPr lang="ru-RU" sz="1600" b="1" baseline="0" dirty="0" smtClean="0"/>
                        <a:t> для пола (</a:t>
                      </a:r>
                      <a:r>
                        <a:rPr lang="ru-RU" sz="1600" b="1" baseline="0" dirty="0" err="1" smtClean="0"/>
                        <a:t>ламинат</a:t>
                      </a:r>
                      <a:r>
                        <a:rPr lang="ru-RU" sz="1600" b="1" baseline="0" dirty="0" smtClean="0"/>
                        <a:t>) </a:t>
                      </a:r>
                      <a:endParaRPr lang="ru-RU" sz="16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17 000</a:t>
                      </a:r>
                      <a:r>
                        <a:rPr lang="ru-RU" sz="1600" b="1" baseline="0" dirty="0" smtClean="0"/>
                        <a:t> </a:t>
                      </a:r>
                      <a:r>
                        <a:rPr lang="ru-RU" sz="1600" b="1" dirty="0" smtClean="0"/>
                        <a:t> лей</a:t>
                      </a:r>
                      <a:endParaRPr lang="ru-RU" sz="16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6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6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600" b="1" dirty="0"/>
                    </a:p>
                  </a:txBody>
                  <a:tcPr marL="68580" marR="68580" marT="34290" marB="34290"/>
                </a:tc>
              </a:tr>
              <a:tr h="420277"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Итого </a:t>
                      </a:r>
                      <a:endParaRPr lang="ru-RU" sz="16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C00000"/>
                          </a:solidFill>
                        </a:rPr>
                        <a:t>158 000 лей</a:t>
                      </a:r>
                      <a:endParaRPr lang="ru-RU" sz="1600" b="1" dirty="0">
                        <a:solidFill>
                          <a:srgbClr val="C00000"/>
                        </a:solidFill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C00000"/>
                          </a:solidFill>
                        </a:rPr>
                        <a:t>100 000 лей</a:t>
                      </a:r>
                      <a:endParaRPr lang="ru-RU" sz="1600" b="1" dirty="0">
                        <a:solidFill>
                          <a:srgbClr val="C00000"/>
                        </a:solidFill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C00000"/>
                          </a:solidFill>
                        </a:rPr>
                        <a:t>80 000 лей</a:t>
                      </a:r>
                      <a:endParaRPr lang="ru-RU" sz="1600" b="1" dirty="0">
                        <a:solidFill>
                          <a:srgbClr val="C00000"/>
                        </a:solidFill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C00000"/>
                          </a:solidFill>
                        </a:rPr>
                        <a:t>10 000 лей</a:t>
                      </a:r>
                      <a:endParaRPr lang="ru-RU" sz="1600" b="1" dirty="0">
                        <a:solidFill>
                          <a:srgbClr val="C00000"/>
                        </a:solidFill>
                      </a:endParaRPr>
                    </a:p>
                  </a:txBody>
                  <a:tcPr marL="68580" marR="68580" marT="34290" marB="34290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709499167"/>
      </p:ext>
    </p:extLst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6157" y="16224"/>
            <a:ext cx="11641015" cy="99417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u="sng" dirty="0" smtClean="0">
                <a:solidFill>
                  <a:srgbClr val="002060"/>
                </a:solidFill>
                <a:latin typeface="Cambria" pitchFamily="18" charset="0"/>
              </a:rPr>
              <a:t/>
            </a:r>
            <a:br>
              <a:rPr lang="ru-RU" sz="3100" b="1" u="sng" dirty="0" smtClean="0">
                <a:solidFill>
                  <a:srgbClr val="002060"/>
                </a:solidFill>
                <a:latin typeface="Cambria" pitchFamily="18" charset="0"/>
              </a:rPr>
            </a:br>
            <a:r>
              <a:rPr lang="ru-RU" sz="3100" b="1" u="sng" dirty="0" smtClean="0">
                <a:solidFill>
                  <a:srgbClr val="002060"/>
                </a:solidFill>
                <a:latin typeface="Cambria" pitchFamily="18" charset="0"/>
              </a:rPr>
              <a:t>ГИМНАЗИЯ</a:t>
            </a:r>
            <a:r>
              <a:rPr lang="ru-RU" dirty="0" smtClean="0">
                <a:solidFill>
                  <a:srgbClr val="002060"/>
                </a:solidFill>
              </a:rPr>
              <a:t/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sz="3100" b="1" dirty="0" smtClean="0">
                <a:solidFill>
                  <a:srgbClr val="C00000"/>
                </a:solidFill>
              </a:rPr>
              <a:t>Проделанные работы и приобретения в 2017 году</a:t>
            </a:r>
            <a:r>
              <a:rPr lang="ru-RU" sz="3100" b="1" dirty="0">
                <a:solidFill>
                  <a:srgbClr val="C00000"/>
                </a:solidFill>
              </a:rPr>
              <a:t/>
            </a:r>
            <a:br>
              <a:rPr lang="ru-RU" sz="3100" b="1" dirty="0">
                <a:solidFill>
                  <a:srgbClr val="C00000"/>
                </a:solidFill>
              </a:rPr>
            </a:br>
            <a:endParaRPr lang="ru-RU" sz="3100" b="1" dirty="0">
              <a:solidFill>
                <a:srgbClr val="C0000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167842341"/>
              </p:ext>
            </p:extLst>
          </p:nvPr>
        </p:nvGraphicFramePr>
        <p:xfrm>
          <a:off x="267639" y="1169422"/>
          <a:ext cx="11619560" cy="56122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17473"/>
                <a:gridCol w="1934569"/>
                <a:gridCol w="1484492"/>
                <a:gridCol w="1683026"/>
              </a:tblGrid>
              <a:tr h="1302418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Виды деятельности и приобретений</a:t>
                      </a:r>
                      <a:endParaRPr lang="ru-RU" sz="18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Сумма из бюджета учебного заведения</a:t>
                      </a:r>
                      <a:endParaRPr lang="ru-RU" sz="18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Спонсорская помощь</a:t>
                      </a:r>
                      <a:endParaRPr lang="ru-RU" sz="18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Помощь родительской ассоциации «Дружба»</a:t>
                      </a:r>
                      <a:endParaRPr lang="ru-RU" sz="1800" dirty="0"/>
                    </a:p>
                  </a:txBody>
                  <a:tcPr marT="34290" marB="34290"/>
                </a:tc>
              </a:tr>
              <a:tr h="1302418"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Капитальный ремонт и строительство (ремонт холла, медицинский кабинет, косметический</a:t>
                      </a:r>
                      <a:r>
                        <a:rPr lang="ru-RU" sz="1800" b="1" baseline="0" dirty="0" smtClean="0"/>
                        <a:t> ремонт крыши, </a:t>
                      </a:r>
                      <a:r>
                        <a:rPr lang="ru-RU" sz="1800" b="1" dirty="0" smtClean="0"/>
                        <a:t>проведение электросетей в актовом зале и пункте питания</a:t>
                      </a:r>
                      <a:r>
                        <a:rPr lang="ru-RU" sz="1800" b="1" baseline="0" dirty="0" smtClean="0"/>
                        <a:t>)</a:t>
                      </a:r>
                      <a:endParaRPr lang="ru-RU" sz="1800" b="1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248 200</a:t>
                      </a:r>
                      <a:endParaRPr lang="ru-RU" sz="1800" b="1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3 000 (шифер и доски)</a:t>
                      </a:r>
                      <a:endParaRPr lang="ru-RU" sz="1800" b="1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ru-RU" sz="1800" b="1" dirty="0"/>
                    </a:p>
                  </a:txBody>
                  <a:tcPr marT="34290" marB="34290"/>
                </a:tc>
              </a:tr>
              <a:tr h="699646"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Текущий ремонт (кабинетов и коридоров, актового зала и пункта питания</a:t>
                      </a:r>
                      <a:endParaRPr lang="ru-RU" sz="1800" b="1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35 907</a:t>
                      </a:r>
                      <a:endParaRPr lang="ru-RU" sz="1800" b="1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ru-RU" sz="1800" b="1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10 000</a:t>
                      </a:r>
                      <a:endParaRPr lang="ru-RU" sz="1800" b="1" dirty="0"/>
                    </a:p>
                  </a:txBody>
                  <a:tcPr marT="34290" marB="34290"/>
                </a:tc>
              </a:tr>
              <a:tr h="699646"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Приобретения (5 диапроекторов и 5 ноутбуков, 5 кронштейнов, экраны)</a:t>
                      </a:r>
                      <a:endParaRPr lang="ru-RU" sz="1800" b="1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79 400</a:t>
                      </a:r>
                      <a:endParaRPr lang="ru-RU" sz="1800" b="1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ru-RU" sz="1800" b="1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5</a:t>
                      </a:r>
                      <a:r>
                        <a:rPr lang="ru-RU" sz="1800" b="1" baseline="0" dirty="0" smtClean="0"/>
                        <a:t> 000</a:t>
                      </a:r>
                      <a:endParaRPr lang="ru-RU" sz="1800" b="1" dirty="0"/>
                    </a:p>
                  </a:txBody>
                  <a:tcPr marT="34290" marB="34290"/>
                </a:tc>
              </a:tr>
              <a:tr h="402042"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Стенды</a:t>
                      </a:r>
                      <a:endParaRPr lang="ru-RU" sz="1800" b="1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5 200</a:t>
                      </a:r>
                      <a:endParaRPr lang="ru-RU" sz="1800" b="1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ru-RU" sz="1800" b="1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ru-RU" sz="1800" b="1" dirty="0"/>
                    </a:p>
                  </a:txBody>
                  <a:tcPr marT="34290" marB="34290"/>
                </a:tc>
              </a:tr>
              <a:tr h="402042"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Спортивный комплекс</a:t>
                      </a:r>
                      <a:endParaRPr lang="ru-RU" sz="1800" b="1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37 497</a:t>
                      </a:r>
                      <a:endParaRPr lang="ru-RU" sz="1800" b="1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ru-RU" sz="1800" b="1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ru-RU" sz="1800" b="1" dirty="0"/>
                    </a:p>
                  </a:txBody>
                  <a:tcPr marT="34290" marB="34290"/>
                </a:tc>
              </a:tr>
              <a:tr h="402042"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Встречи именитых</a:t>
                      </a:r>
                      <a:r>
                        <a:rPr lang="ru-RU" sz="1800" b="1" baseline="0" dirty="0" smtClean="0"/>
                        <a:t> гостей </a:t>
                      </a:r>
                      <a:r>
                        <a:rPr lang="ru-RU" sz="1800" b="1" dirty="0" smtClean="0"/>
                        <a:t>(банкеты)</a:t>
                      </a:r>
                      <a:endParaRPr lang="ru-RU" sz="1800" b="1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3 000</a:t>
                      </a:r>
                      <a:endParaRPr lang="ru-RU" sz="1800" b="1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17 000</a:t>
                      </a:r>
                      <a:endParaRPr lang="ru-RU" sz="1800" b="1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1500</a:t>
                      </a:r>
                      <a:endParaRPr lang="ru-RU" sz="1800" b="1" dirty="0"/>
                    </a:p>
                  </a:txBody>
                  <a:tcPr marT="34290" marB="34290"/>
                </a:tc>
              </a:tr>
              <a:tr h="402042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Итого </a:t>
                      </a:r>
                      <a:endParaRPr lang="ru-RU" sz="20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rgbClr val="FF0000"/>
                          </a:solidFill>
                        </a:rPr>
                        <a:t>409 204</a:t>
                      </a:r>
                      <a:endParaRPr lang="ru-RU" sz="2000" b="1" dirty="0">
                        <a:solidFill>
                          <a:srgbClr val="FF0000"/>
                        </a:solidFill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rgbClr val="FF0000"/>
                          </a:solidFill>
                        </a:rPr>
                        <a:t>20 000</a:t>
                      </a:r>
                      <a:endParaRPr lang="ru-RU" sz="2000" b="1" dirty="0">
                        <a:solidFill>
                          <a:srgbClr val="FF0000"/>
                        </a:solidFill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rgbClr val="FF0000"/>
                          </a:solidFill>
                        </a:rPr>
                        <a:t>16 500</a:t>
                      </a:r>
                      <a:endParaRPr lang="ru-RU" sz="2000" b="1" dirty="0">
                        <a:solidFill>
                          <a:srgbClr val="FF0000"/>
                        </a:solidFill>
                      </a:endParaRPr>
                    </a:p>
                  </a:txBody>
                  <a:tcPr marT="34290" marB="34290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899982022"/>
      </p:ext>
    </p:extLst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rgbClr val="002060"/>
                </a:solidFill>
              </a:rPr>
              <a:t>Количество учащихся в 2009-2015 гг.</a:t>
            </a:r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1919536" y="1556792"/>
          <a:ext cx="8424936" cy="5112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12086">
        <p15:prstTrans prst="peelOff"/>
      </p:transition>
    </mc:Choice>
    <mc:Fallback>
      <p:transition spd="slow" advClick="0" advTm="12086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>
                <a:solidFill>
                  <a:srgbClr val="002060"/>
                </a:solidFill>
              </a:rPr>
              <a:t>Гимназия «до»</a:t>
            </a:r>
            <a:endParaRPr lang="ru-RU" b="1" i="1" dirty="0">
              <a:solidFill>
                <a:srgbClr val="002060"/>
              </a:solidFill>
            </a:endParaRPr>
          </a:p>
        </p:txBody>
      </p:sp>
      <p:pic>
        <p:nvPicPr>
          <p:cNvPr id="1026" name="Picture 2" descr="C:\Users\001\Desktop\фото до и после\гимназия\Фото02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03512" y="4332538"/>
            <a:ext cx="2304256" cy="2160240"/>
          </a:xfrm>
          <a:prstGeom prst="rect">
            <a:avLst/>
          </a:prstGeom>
          <a:noFill/>
        </p:spPr>
      </p:pic>
      <p:pic>
        <p:nvPicPr>
          <p:cNvPr id="1027" name="Picture 3" descr="C:\Users\001\Desktop\фото до и после\гимназия\Фото0214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20895" y="1587737"/>
            <a:ext cx="2160240" cy="2376264"/>
          </a:xfrm>
          <a:prstGeom prst="rect">
            <a:avLst/>
          </a:prstGeom>
          <a:noFill/>
        </p:spPr>
      </p:pic>
      <p:pic>
        <p:nvPicPr>
          <p:cNvPr id="1028" name="Picture 4" descr="C:\Users\001\Desktop\фото до и после\гимназия\Фото0216 (2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17604" y="4332539"/>
            <a:ext cx="2373728" cy="2204865"/>
          </a:xfrm>
          <a:prstGeom prst="rect">
            <a:avLst/>
          </a:prstGeom>
          <a:noFill/>
        </p:spPr>
      </p:pic>
      <p:pic>
        <p:nvPicPr>
          <p:cNvPr id="3074" name="Picture 2" descr="C:\Users\001\Desktop\фото до и после\гимназия\Фото0207 (2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84104" y="4332539"/>
            <a:ext cx="2808312" cy="2106233"/>
          </a:xfrm>
          <a:prstGeom prst="rect">
            <a:avLst/>
          </a:prstGeom>
          <a:noFill/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20618" y="1512242"/>
            <a:ext cx="3466332" cy="246542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22984" y="1619099"/>
            <a:ext cx="3162968" cy="237222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 advClick="0" advTm="23507">
        <p15:prstTrans prst="fallOver"/>
      </p:transition>
    </mc:Choice>
    <mc:Fallback>
      <p:transition spd="slow" advClick="0" advTm="2350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>
                <a:solidFill>
                  <a:srgbClr val="002060"/>
                </a:solidFill>
              </a:rPr>
              <a:t>Гимназия «после»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3" name="Picture 2" descr="F:\P10402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03512" y="1844824"/>
            <a:ext cx="2232248" cy="2448272"/>
          </a:xfrm>
          <a:prstGeom prst="rect">
            <a:avLst/>
          </a:prstGeom>
          <a:noFill/>
        </p:spPr>
      </p:pic>
      <p:pic>
        <p:nvPicPr>
          <p:cNvPr id="4" name="Picture 3" descr="F:\P104026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91914" y="1844824"/>
            <a:ext cx="3264363" cy="2448272"/>
          </a:xfrm>
          <a:prstGeom prst="rect">
            <a:avLst/>
          </a:prstGeom>
          <a:noFill/>
        </p:spPr>
      </p:pic>
      <p:pic>
        <p:nvPicPr>
          <p:cNvPr id="5" name="Picture 2" descr="F:\P104024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45337" y="4509120"/>
            <a:ext cx="2750077" cy="2062558"/>
          </a:xfrm>
          <a:prstGeom prst="rect">
            <a:avLst/>
          </a:prstGeom>
          <a:noFill/>
        </p:spPr>
      </p:pic>
      <p:pic>
        <p:nvPicPr>
          <p:cNvPr id="6" name="Picture 6" descr="C:\Users\daf\Documents\фото\DSCN068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64153" y="1844824"/>
            <a:ext cx="3096344" cy="24482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3" descr="F:\P104024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55840" y="4509120"/>
            <a:ext cx="2808312" cy="2106234"/>
          </a:xfrm>
          <a:prstGeom prst="rect">
            <a:avLst/>
          </a:prstGeom>
          <a:noFill/>
        </p:spPr>
      </p:pic>
      <p:pic>
        <p:nvPicPr>
          <p:cNvPr id="8" name="Picture 4" descr="F:\P104024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724580" y="4552796"/>
            <a:ext cx="2750077" cy="206255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advClick="0" advTm="22696">
        <p14:flash/>
      </p:transition>
    </mc:Choice>
    <mc:Fallback>
      <p:transition spd="slow" advClick="0" advTm="22696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i="1" dirty="0">
                <a:solidFill>
                  <a:srgbClr val="002060"/>
                </a:solidFill>
              </a:rPr>
              <a:t>Котельная на газе </a:t>
            </a:r>
          </a:p>
        </p:txBody>
      </p:sp>
      <p:pic>
        <p:nvPicPr>
          <p:cNvPr id="3" name="Рисунок 19" descr="100_141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84032" y="4221089"/>
            <a:ext cx="2592288" cy="2167323"/>
          </a:xfrm>
          <a:prstGeom prst="rect">
            <a:avLst/>
          </a:prstGeom>
          <a:noFill/>
        </p:spPr>
      </p:pic>
      <p:pic>
        <p:nvPicPr>
          <p:cNvPr id="4" name="Рисунок 24" descr="100_14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68208" y="1772816"/>
            <a:ext cx="2448272" cy="1987088"/>
          </a:xfrm>
          <a:prstGeom prst="rect">
            <a:avLst/>
          </a:prstGeom>
          <a:noFill/>
        </p:spPr>
      </p:pic>
      <p:pic>
        <p:nvPicPr>
          <p:cNvPr id="1026" name="Picture 2" descr="C:\Users\001\Desktop\фото до и после\котельная\100_057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63553" y="1772816"/>
            <a:ext cx="2682949" cy="2011906"/>
          </a:xfrm>
          <a:prstGeom prst="rect">
            <a:avLst/>
          </a:prstGeom>
          <a:noFill/>
        </p:spPr>
      </p:pic>
      <p:pic>
        <p:nvPicPr>
          <p:cNvPr id="1027" name="Picture 3" descr="C:\Users\001\Desktop\фото до и после\котельная\100_057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15880" y="1772816"/>
            <a:ext cx="2592682" cy="1944216"/>
          </a:xfrm>
          <a:prstGeom prst="rect">
            <a:avLst/>
          </a:prstGeom>
          <a:noFill/>
        </p:spPr>
      </p:pic>
      <p:pic>
        <p:nvPicPr>
          <p:cNvPr id="1028" name="Picture 4" descr="D:\ПРИМЭРИЯ\прим фото\100_141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27648" y="4221089"/>
            <a:ext cx="2874780" cy="2155757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 rot="10800000" flipV="1">
            <a:off x="1847516" y="523248"/>
            <a:ext cx="8820471" cy="4001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dirty="0">
              <a:latin typeface="Cambria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dirty="0">
              <a:latin typeface="Cambria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dirty="0">
              <a:latin typeface="Cambria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dirty="0">
              <a:latin typeface="Cambria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dirty="0">
              <a:latin typeface="Cambria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dirty="0">
              <a:latin typeface="Cambria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dirty="0">
              <a:latin typeface="Cambria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dirty="0">
              <a:latin typeface="Cambria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dirty="0">
              <a:latin typeface="Cambria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dirty="0">
              <a:latin typeface="Cambria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dirty="0">
              <a:latin typeface="Cambria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dirty="0">
              <a:latin typeface="Cambria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dirty="0">
              <a:latin typeface="Cambria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 advTm="21481">
    <p:cover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i="1" dirty="0">
                <a:solidFill>
                  <a:srgbClr val="002060"/>
                </a:solidFill>
              </a:rPr>
              <a:t>Котельная на </a:t>
            </a:r>
            <a:r>
              <a:rPr lang="ru-RU" sz="4000" b="1" i="1" dirty="0" err="1">
                <a:solidFill>
                  <a:srgbClr val="002060"/>
                </a:solidFill>
              </a:rPr>
              <a:t>биотопливе</a:t>
            </a:r>
            <a:r>
              <a:rPr lang="ru-RU" sz="4000" b="1" i="1" dirty="0">
                <a:solidFill>
                  <a:srgbClr val="002060"/>
                </a:solidFill>
              </a:rPr>
              <a:t> </a:t>
            </a:r>
          </a:p>
        </p:txBody>
      </p:sp>
      <p:pic>
        <p:nvPicPr>
          <p:cNvPr id="2050" name="Picture 2" descr="C:\Users\001\Desktop\фото до и после\котельная\101_3286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5640" y="1556792"/>
            <a:ext cx="2592288" cy="2784310"/>
          </a:xfrm>
          <a:prstGeom prst="rect">
            <a:avLst/>
          </a:prstGeom>
          <a:noFill/>
        </p:spPr>
      </p:pic>
      <p:pic>
        <p:nvPicPr>
          <p:cNvPr id="5" name="Picture 2" descr="F:\P104023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84032" y="1916832"/>
            <a:ext cx="3131872" cy="2348904"/>
          </a:xfrm>
          <a:prstGeom prst="rect">
            <a:avLst/>
          </a:prstGeom>
          <a:noFill/>
        </p:spPr>
      </p:pic>
      <p:pic>
        <p:nvPicPr>
          <p:cNvPr id="6" name="Picture 2" descr="D:\Фото Гайдар\IMG_20130920_15442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72065" y="4580472"/>
            <a:ext cx="2664296" cy="19973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C:\Users\Илья\Desktop\кот биом\101_3284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39616" y="4581129"/>
            <a:ext cx="3168352" cy="2008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 advClick="0" advTm="20928">
        <p:dissolve/>
      </p:transition>
    </mc:Choice>
    <mc:Fallback>
      <p:transition spd="slow" advClick="0" advTm="20928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3600" y="228600"/>
            <a:ext cx="8153400" cy="896144"/>
          </a:xfrm>
        </p:spPr>
        <p:txBody>
          <a:bodyPr>
            <a:normAutofit/>
          </a:bodyPr>
          <a:lstStyle/>
          <a:p>
            <a:pPr algn="ctr"/>
            <a:r>
              <a:rPr lang="ru-RU" b="1" i="1" dirty="0" smtClean="0">
                <a:solidFill>
                  <a:srgbClr val="0070C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Мероприятия в гимназии</a:t>
            </a:r>
            <a:endParaRPr lang="ru-RU" u="sng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36870" name="Рисунок 68" descr="100_1888"/>
          <p:cNvPicPr>
            <a:picLocks noChangeAspect="1" noChangeArrowheads="1"/>
          </p:cNvPicPr>
          <p:nvPr/>
        </p:nvPicPr>
        <p:blipFill>
          <a:blip r:embed="rId2" cstate="print"/>
          <a:srcRect t="14874" b="2287"/>
          <a:stretch>
            <a:fillRect/>
          </a:stretch>
        </p:blipFill>
        <p:spPr bwMode="auto">
          <a:xfrm>
            <a:off x="1703512" y="1628202"/>
            <a:ext cx="2880320" cy="2088232"/>
          </a:xfrm>
          <a:prstGeom prst="rect">
            <a:avLst/>
          </a:prstGeom>
          <a:noFill/>
        </p:spPr>
      </p:pic>
      <p:sp>
        <p:nvSpPr>
          <p:cNvPr id="36871" name="Rectangle 7"/>
          <p:cNvSpPr>
            <a:spLocks noChangeArrowheads="1"/>
          </p:cNvSpPr>
          <p:nvPr/>
        </p:nvSpPr>
        <p:spPr bwMode="auto">
          <a:xfrm>
            <a:off x="1524000" y="1594259"/>
            <a:ext cx="9144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000" dirty="0">
              <a:latin typeface="Cambria" pitchFamily="18" charset="0"/>
              <a:ea typeface="Calibri" pitchFamily="34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000" dirty="0">
              <a:latin typeface="Cambria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36872" name="Rectangle 8"/>
          <p:cNvSpPr>
            <a:spLocks noChangeArrowheads="1"/>
          </p:cNvSpPr>
          <p:nvPr/>
        </p:nvSpPr>
        <p:spPr bwMode="auto">
          <a:xfrm>
            <a:off x="1524000" y="4292084"/>
            <a:ext cx="24878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6873" name="Rectangle 9"/>
          <p:cNvSpPr>
            <a:spLocks noChangeArrowheads="1"/>
          </p:cNvSpPr>
          <p:nvPr/>
        </p:nvSpPr>
        <p:spPr bwMode="auto">
          <a:xfrm>
            <a:off x="1524000" y="7282934"/>
            <a:ext cx="24878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6874" name="Rectangle 10"/>
          <p:cNvSpPr>
            <a:spLocks noChangeArrowheads="1"/>
          </p:cNvSpPr>
          <p:nvPr/>
        </p:nvSpPr>
        <p:spPr bwMode="auto">
          <a:xfrm>
            <a:off x="1524000" y="8721953"/>
            <a:ext cx="21352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800" dirty="0">
                <a:latin typeface="Arial" pitchFamily="34" charset="0"/>
                <a:cs typeface="Arial" pitchFamily="34" charset="0"/>
              </a:rPr>
              <a:t>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7" name="Рисунок 16" descr="C:\Users\Илья\Desktop\презент книг\101_326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54128" y="1628201"/>
            <a:ext cx="2772943" cy="2121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 descr="C:\Users\Илья\Desktop\презент книг\101_3235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27848" y="1628201"/>
            <a:ext cx="2736304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9"/>
          <p:cNvPicPr>
            <a:picLocks noChangeAspect="1" noChangeArrowheads="1"/>
          </p:cNvPicPr>
          <p:nvPr/>
        </p:nvPicPr>
        <p:blipFill rotWithShape="1">
          <a:blip r:embed="rId5" cstate="print">
            <a:lum bright="-20000" contrast="20000"/>
          </a:blip>
          <a:srcRect r="16628"/>
          <a:stretch/>
        </p:blipFill>
        <p:spPr bwMode="auto">
          <a:xfrm>
            <a:off x="1703512" y="4149081"/>
            <a:ext cx="2398866" cy="21581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2" descr="C:\Users\DoxyTerra\Downloads\IMG_7422.JPG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442930" y="4213923"/>
            <a:ext cx="3043397" cy="2028454"/>
          </a:xfrm>
          <a:prstGeom prst="rect">
            <a:avLst/>
          </a:prstGeom>
          <a:noFill/>
        </p:spPr>
      </p:pic>
      <p:pic>
        <p:nvPicPr>
          <p:cNvPr id="14" name="Picture 3" descr="C:\Users\DoxyTerra\Downloads\IMG_7477.JPG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190448" y="4392894"/>
            <a:ext cx="3173536" cy="18002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 advClick="0" advTm="21079">
        <p14:prism/>
      </p:transition>
    </mc:Choice>
    <mc:Fallback>
      <p:transition spd="slow" advClick="0" advTm="21079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0" y="228600"/>
            <a:ext cx="91440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 </a:t>
            </a:r>
            <a:br>
              <a:rPr lang="ru-RU" dirty="0" smtClean="0"/>
            </a:br>
            <a:r>
              <a:rPr lang="en-US" sz="3100" b="1" dirty="0">
                <a:solidFill>
                  <a:srgbClr val="C00000"/>
                </a:solidFill>
                <a:latin typeface="Cambria" pitchFamily="18" charset="0"/>
              </a:rPr>
              <a:t>I. </a:t>
            </a:r>
            <a:r>
              <a:rPr lang="ru-RU" sz="3100" b="1" i="1" dirty="0">
                <a:solidFill>
                  <a:srgbClr val="C00000"/>
                </a:solidFill>
                <a:latin typeface="Cambria" pitchFamily="18" charset="0"/>
              </a:rPr>
              <a:t>Основные показатели социально-экономического развития села Гайдар на </a:t>
            </a:r>
            <a:r>
              <a:rPr lang="ru-RU" sz="3100" b="1" i="1" dirty="0" smtClean="0">
                <a:solidFill>
                  <a:srgbClr val="C00000"/>
                </a:solidFill>
                <a:latin typeface="Cambria" pitchFamily="18" charset="0"/>
              </a:rPr>
              <a:t>1.01.2019 </a:t>
            </a:r>
            <a:r>
              <a:rPr lang="ru-RU" sz="3100" b="1" i="1" dirty="0">
                <a:solidFill>
                  <a:srgbClr val="C00000"/>
                </a:solidFill>
                <a:latin typeface="Cambria" pitchFamily="18" charset="0"/>
              </a:rPr>
              <a:t>г.</a:t>
            </a:r>
            <a:r>
              <a:rPr lang="ru-RU" sz="3100" b="1" i="1" dirty="0">
                <a:solidFill>
                  <a:srgbClr val="C00000"/>
                </a:solidFill>
              </a:rPr>
              <a:t/>
            </a:r>
            <a:br>
              <a:rPr lang="ru-RU" sz="3100" b="1" i="1" dirty="0">
                <a:solidFill>
                  <a:srgbClr val="C00000"/>
                </a:solidFill>
              </a:rPr>
            </a:br>
            <a:endParaRPr lang="ru-RU" sz="3100" b="1" i="1" dirty="0">
              <a:solidFill>
                <a:srgbClr val="C00000"/>
              </a:solidFill>
            </a:endParaRPr>
          </a:p>
        </p:txBody>
      </p:sp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1524000" y="2435500"/>
            <a:ext cx="91440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000" b="1" dirty="0">
              <a:solidFill>
                <a:prstClr val="black"/>
              </a:solidFill>
              <a:latin typeface="Cambria" pitchFamily="18" charset="0"/>
              <a:ea typeface="Calibri" pitchFamily="34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ru-RU" sz="2000" dirty="0">
              <a:solidFill>
                <a:prstClr val="black"/>
              </a:solidFill>
              <a:latin typeface="Cambria" pitchFamily="18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63553" y="1559802"/>
            <a:ext cx="41044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Территория </a:t>
            </a:r>
            <a:r>
              <a:rPr lang="ru-RU" sz="2800" dirty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-50 км</a:t>
            </a:r>
            <a:r>
              <a:rPr lang="ru-RU" sz="2800" baseline="30000" dirty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2</a:t>
            </a:r>
            <a:endParaRPr lang="ru-RU" sz="2800" dirty="0">
              <a:solidFill>
                <a:prstClr val="black"/>
              </a:solidFill>
              <a:latin typeface="Cambria" pitchFamily="18" charset="0"/>
              <a:cs typeface="Arial" pitchFamily="34" charset="0"/>
            </a:endParaRPr>
          </a:p>
        </p:txBody>
      </p:sp>
      <p:graphicFrame>
        <p:nvGraphicFramePr>
          <p:cNvPr id="7" name="Диаграмма 6"/>
          <p:cNvGraphicFramePr/>
          <p:nvPr/>
        </p:nvGraphicFramePr>
        <p:xfrm>
          <a:off x="695400" y="2060849"/>
          <a:ext cx="11161240" cy="4392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xmlns="" val="168754270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15666">
        <p15:prstTrans prst="airplane"/>
      </p:transition>
    </mc:Choice>
    <mc:Fallback>
      <p:transition spd="slow" advClick="0" advTm="1566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02895" y="342908"/>
            <a:ext cx="1059542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i="1" dirty="0">
                <a:solidFill>
                  <a:srgbClr val="0070C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Мероприятия в гимназии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43" y="1007416"/>
            <a:ext cx="3594100" cy="269557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7291" y="981748"/>
            <a:ext cx="3628324" cy="272124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93508" y="1101175"/>
            <a:ext cx="294048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7030A0"/>
                </a:solidFill>
              </a:rPr>
              <a:t>Осенняя ярмарка</a:t>
            </a:r>
            <a:endParaRPr lang="ru-RU" sz="2800" b="1" cap="none" spc="0" dirty="0">
              <a:ln w="12700" cmpd="sng">
                <a:solidFill>
                  <a:schemeClr val="accent4"/>
                </a:solidFill>
                <a:prstDash val="solid"/>
              </a:ln>
              <a:solidFill>
                <a:srgbClr val="7030A0"/>
              </a:solidFill>
              <a:effectLst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162300" y="3107976"/>
            <a:ext cx="509270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«День борьбы с диабетом»</a:t>
            </a:r>
            <a:endParaRPr lang="ru-RU" sz="24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7966" y="3944685"/>
            <a:ext cx="4753962" cy="2693341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901493" y="6114806"/>
            <a:ext cx="327846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«Все в твоих руках»</a:t>
            </a:r>
            <a:endParaRPr lang="ru-RU" sz="28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3852" y="1007415"/>
            <a:ext cx="3594100" cy="269557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7748" y="3933209"/>
            <a:ext cx="3606423" cy="2704817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7176801" y="6251663"/>
            <a:ext cx="274831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n w="12700" cmpd="sng">
                  <a:solidFill>
                    <a:srgbClr val="FFC000"/>
                  </a:solidFill>
                  <a:prstDash val="solid"/>
                </a:ln>
                <a:solidFill>
                  <a:schemeClr val="bg1"/>
                </a:solidFill>
              </a:rPr>
              <a:t>Последний звонок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914789" y="3125602"/>
            <a:ext cx="359316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n w="12700" cmpd="sng">
                  <a:solidFill>
                    <a:srgbClr val="FFC000"/>
                  </a:solidFill>
                  <a:prstDash val="solid"/>
                </a:ln>
                <a:gradFill>
                  <a:gsLst>
                    <a:gs pos="0">
                      <a:srgbClr val="FFC000"/>
                    </a:gs>
                    <a:gs pos="4000">
                      <a:srgbClr val="FFC000">
                        <a:lumMod val="60000"/>
                        <a:lumOff val="40000"/>
                      </a:srgbClr>
                    </a:gs>
                    <a:gs pos="87000">
                      <a:srgbClr val="FFC000">
                        <a:lumMod val="20000"/>
                        <a:lumOff val="80000"/>
                      </a:srgbClr>
                    </a:gs>
                  </a:gsLst>
                  <a:lin ang="5400000"/>
                </a:gradFill>
              </a:rPr>
              <a:t>Поездка в лагерь отдыха 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1168019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2171" y="122184"/>
            <a:ext cx="1059542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i="1" dirty="0">
                <a:solidFill>
                  <a:srgbClr val="0070C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Мероприятия в гимназии</a:t>
            </a:r>
            <a:endParaRPr lang="ru-RU" dirty="0"/>
          </a:p>
        </p:txBody>
      </p:sp>
      <p:pic>
        <p:nvPicPr>
          <p:cNvPr id="1026" name="Picture 2" descr="http://vlah.md/uploads/posts/2017-12/1512226082_img_703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664" y="935736"/>
            <a:ext cx="3203795" cy="213372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32136" y="3069464"/>
            <a:ext cx="311426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3C3C3C"/>
                </a:solidFill>
                <a:latin typeface="Open Sans"/>
              </a:rPr>
              <a:t>торжественное мероприятие по </a:t>
            </a:r>
            <a:endParaRPr lang="ru-RU" sz="1400" b="1" dirty="0" smtClean="0">
              <a:solidFill>
                <a:srgbClr val="3C3C3C"/>
              </a:solidFill>
              <a:latin typeface="Open Sans"/>
            </a:endParaRPr>
          </a:p>
          <a:p>
            <a:r>
              <a:rPr lang="ru-RU" sz="1400" b="1" dirty="0" smtClean="0">
                <a:solidFill>
                  <a:srgbClr val="3C3C3C"/>
                </a:solidFill>
                <a:latin typeface="Open Sans"/>
              </a:rPr>
              <a:t>случаю </a:t>
            </a:r>
            <a:r>
              <a:rPr lang="ru-RU" sz="1400" b="1" dirty="0">
                <a:solidFill>
                  <a:srgbClr val="3C3C3C"/>
                </a:solidFill>
                <a:latin typeface="Open Sans"/>
              </a:rPr>
              <a:t>80-летнего юбилея ветерана педагогического труда, </a:t>
            </a:r>
            <a:r>
              <a:rPr lang="ru-RU" sz="1400" b="1" dirty="0" smtClean="0">
                <a:solidFill>
                  <a:srgbClr val="3C3C3C"/>
                </a:solidFill>
                <a:latin typeface="Open Sans"/>
              </a:rPr>
              <a:t>Марии </a:t>
            </a:r>
            <a:r>
              <a:rPr lang="ru-RU" sz="1400" b="1" dirty="0">
                <a:solidFill>
                  <a:srgbClr val="3C3C3C"/>
                </a:solidFill>
                <a:latin typeface="Open Sans"/>
              </a:rPr>
              <a:t>Александровны Узун. </a:t>
            </a:r>
            <a:endParaRPr lang="ru-RU" sz="1400" dirty="0"/>
          </a:p>
        </p:txBody>
      </p:sp>
      <p:pic>
        <p:nvPicPr>
          <p:cNvPr id="1028" name="Picture 4" descr="https://img-fotki.yandex.ru/get/368754/50797198.60/0_188feb_e010aabd_ori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4400788" y="920478"/>
            <a:ext cx="2918970" cy="218922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510027" y="3113576"/>
            <a:ext cx="26495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3C3C3C"/>
                </a:solidFill>
                <a:latin typeface="Open Sans"/>
              </a:rPr>
              <a:t>Научно-практическая конференция</a:t>
            </a:r>
            <a:endParaRPr lang="ru-RU" dirty="0"/>
          </a:p>
        </p:txBody>
      </p:sp>
      <p:pic>
        <p:nvPicPr>
          <p:cNvPr id="1030" name="Picture 6" descr="https://img-fotki.yandex.ru/get/872977/50797198.68/0_191cd4_4d695750_ori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9087" y="891624"/>
            <a:ext cx="2962604" cy="222195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495548" y="3169156"/>
            <a:ext cx="210968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1400" b="1" dirty="0" smtClean="0">
                <a:solidFill>
                  <a:srgbClr val="3C3C3C"/>
                </a:solidFill>
                <a:latin typeface="Open Sans"/>
              </a:rPr>
              <a:t>Фестиваль «</a:t>
            </a:r>
            <a:r>
              <a:rPr lang="ro-RO" sz="1400" b="1" dirty="0" smtClean="0">
                <a:solidFill>
                  <a:srgbClr val="3C3C3C"/>
                </a:solidFill>
                <a:latin typeface="Open Sans"/>
              </a:rPr>
              <a:t>Yildizcik</a:t>
            </a:r>
            <a:r>
              <a:rPr lang="ru-RU" sz="1400" b="1" dirty="0" smtClean="0">
                <a:solidFill>
                  <a:srgbClr val="3C3C3C"/>
                </a:solidFill>
                <a:latin typeface="Open Sans"/>
              </a:rPr>
              <a:t>»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68854" y="6037436"/>
            <a:ext cx="378631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111111"/>
                </a:solidFill>
                <a:latin typeface="Droid Sans"/>
              </a:rPr>
              <a:t>Творческий вечер гагаузского писателя, поэта, </a:t>
            </a:r>
            <a:r>
              <a:rPr lang="ru-RU" sz="1400" b="1" dirty="0" smtClean="0">
                <a:solidFill>
                  <a:srgbClr val="111111"/>
                </a:solidFill>
                <a:latin typeface="Droid Sans"/>
              </a:rPr>
              <a:t>публициста </a:t>
            </a:r>
            <a:r>
              <a:rPr lang="ru-RU" sz="1400" b="1" dirty="0">
                <a:solidFill>
                  <a:srgbClr val="111111"/>
                </a:solidFill>
                <a:latin typeface="Droid Sans"/>
              </a:rPr>
              <a:t>и критика П. А. Чеботарь </a:t>
            </a:r>
            <a:r>
              <a:rPr lang="ru-RU" sz="1400" b="1" dirty="0" smtClean="0">
                <a:solidFill>
                  <a:srgbClr val="111111"/>
                </a:solidFill>
                <a:latin typeface="Droid Sans"/>
              </a:rPr>
              <a:t>«</a:t>
            </a:r>
            <a:r>
              <a:rPr lang="ru-RU" sz="1400" b="1" dirty="0" err="1">
                <a:solidFill>
                  <a:srgbClr val="111111"/>
                </a:solidFill>
                <a:latin typeface="Droid Sans"/>
              </a:rPr>
              <a:t>Can</a:t>
            </a:r>
            <a:r>
              <a:rPr lang="ru-RU" sz="1400" b="1" dirty="0">
                <a:solidFill>
                  <a:srgbClr val="111111"/>
                </a:solidFill>
                <a:latin typeface="Droid Sans"/>
              </a:rPr>
              <a:t> </a:t>
            </a:r>
            <a:r>
              <a:rPr lang="ru-RU" sz="1400" b="1" dirty="0" err="1">
                <a:solidFill>
                  <a:srgbClr val="111111"/>
                </a:solidFill>
                <a:latin typeface="Droid Sans"/>
              </a:rPr>
              <a:t>erindän</a:t>
            </a:r>
            <a:r>
              <a:rPr lang="ru-RU" sz="1400" b="1" dirty="0">
                <a:solidFill>
                  <a:srgbClr val="111111"/>
                </a:solidFill>
                <a:latin typeface="Droid Sans"/>
              </a:rPr>
              <a:t> </a:t>
            </a:r>
            <a:r>
              <a:rPr lang="ru-RU" sz="1400" b="1" dirty="0" err="1">
                <a:solidFill>
                  <a:srgbClr val="111111"/>
                </a:solidFill>
                <a:latin typeface="Droid Sans"/>
              </a:rPr>
              <a:t>saygıylan</a:t>
            </a:r>
            <a:r>
              <a:rPr lang="ru-RU" sz="1400" b="1" dirty="0">
                <a:solidFill>
                  <a:srgbClr val="111111"/>
                </a:solidFill>
                <a:latin typeface="Droid Sans"/>
              </a:rPr>
              <a:t>!»</a:t>
            </a:r>
            <a:endParaRPr lang="ru-RU" dirty="0"/>
          </a:p>
        </p:txBody>
      </p:sp>
      <p:pic>
        <p:nvPicPr>
          <p:cNvPr id="1034" name="Picture 10" descr="https://img-fotki.yandex.ru/get/921322/50797198.66/0_18faeb_ac5da12c_ori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6050" y="3969669"/>
            <a:ext cx="2828891" cy="21216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055165" y="6187750"/>
            <a:ext cx="32645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Литературная </a:t>
            </a:r>
            <a:r>
              <a:rPr lang="ru-RU" b="1" dirty="0" err="1" smtClean="0"/>
              <a:t>гостинная</a:t>
            </a:r>
            <a:r>
              <a:rPr lang="ru-RU" b="1" dirty="0" smtClean="0"/>
              <a:t> </a:t>
            </a:r>
            <a:r>
              <a:rPr lang="ru-RU" b="1" dirty="0"/>
              <a:t>-2017 </a:t>
            </a:r>
            <a:endParaRPr lang="ru-RU" b="1" dirty="0" smtClean="0"/>
          </a:p>
          <a:p>
            <a:pPr algn="ctr"/>
            <a:r>
              <a:rPr lang="ru-RU" b="1" dirty="0" smtClean="0"/>
              <a:t>«Вместе дружная семья»</a:t>
            </a:r>
            <a:endParaRPr lang="ru-RU" b="1" dirty="0"/>
          </a:p>
        </p:txBody>
      </p:sp>
      <p:pic>
        <p:nvPicPr>
          <p:cNvPr id="1036" name="Picture 12" descr="https://img-fotki.yandex.ru/get/517808/50797198.5e/0_186d44_ce8d3917_ori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9087" y="3969669"/>
            <a:ext cx="2971938" cy="222895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8237560" y="6222102"/>
            <a:ext cx="26256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111111"/>
                </a:solidFill>
                <a:latin typeface="Droid Sans"/>
              </a:rPr>
              <a:t>КВН на День учителя</a:t>
            </a: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500" y="4054031"/>
            <a:ext cx="3055959" cy="203730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1168019"/>
      </p:ext>
    </p:extLst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b="1" i="1" dirty="0">
                <a:solidFill>
                  <a:srgbClr val="002060"/>
                </a:solidFill>
              </a:rPr>
              <a:t>Свято-Успенский православный приходской храм села Гайдар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306966" y="4009837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35360" y="1563013"/>
            <a:ext cx="9475416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00080"/>
                </a:solidFill>
                <a:latin typeface="Cambria" panose="02040503050406030204" pitchFamily="18" charset="0"/>
              </a:rPr>
              <a:t>Исполкомом </a:t>
            </a:r>
            <a:r>
              <a:rPr lang="ru-RU" sz="2000" dirty="0" err="1">
                <a:solidFill>
                  <a:srgbClr val="000080"/>
                </a:solidFill>
                <a:latin typeface="Cambria" panose="02040503050406030204" pitchFamily="18" charset="0"/>
              </a:rPr>
              <a:t>Гагаузии</a:t>
            </a:r>
            <a:r>
              <a:rPr lang="ru-RU" sz="2000" dirty="0">
                <a:solidFill>
                  <a:srgbClr val="000080"/>
                </a:solidFill>
                <a:latin typeface="Cambria" panose="02040503050406030204" pitchFamily="18" charset="0"/>
              </a:rPr>
              <a:t> было выделено дизельное топливо, которое было использовано на следующие цели: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>
                <a:latin typeface="Cambria" panose="02040503050406030204" pitchFamily="18" charset="0"/>
              </a:rPr>
              <a:t>Приобретение престола, </a:t>
            </a:r>
            <a:r>
              <a:rPr lang="ru-RU" sz="2000" dirty="0" err="1">
                <a:latin typeface="Cambria" panose="02040503050406030204" pitchFamily="18" charset="0"/>
              </a:rPr>
              <a:t>облочения</a:t>
            </a:r>
            <a:r>
              <a:rPr lang="ru-RU" sz="2000" dirty="0">
                <a:latin typeface="Cambria" panose="02040503050406030204" pitchFamily="18" charset="0"/>
              </a:rPr>
              <a:t> и покрывала на общую сумму 38360 леев.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>
                <a:latin typeface="Cambria" panose="02040503050406030204" pitchFamily="18" charset="0"/>
              </a:rPr>
              <a:t>строительство притвор на сумму 75181 леев.</a:t>
            </a:r>
          </a:p>
          <a:p>
            <a:r>
              <a:rPr lang="ru-RU" sz="2000" dirty="0">
                <a:latin typeface="Cambria" panose="02040503050406030204" pitchFamily="18" charset="0"/>
              </a:rPr>
              <a:t> Также для обустройства престола использовали сумму, внесенную в виде  пожертвования от семьи </a:t>
            </a:r>
            <a:r>
              <a:rPr lang="ru-RU" sz="2000" dirty="0" err="1">
                <a:latin typeface="Cambria" panose="02040503050406030204" pitchFamily="18" charset="0"/>
              </a:rPr>
              <a:t>Георгановых</a:t>
            </a:r>
            <a:r>
              <a:rPr lang="ru-RU" sz="2000" dirty="0">
                <a:latin typeface="Cambria" panose="02040503050406030204" pitchFamily="18" charset="0"/>
              </a:rPr>
              <a:t>- 55000 леев.</a:t>
            </a:r>
          </a:p>
          <a:p>
            <a:r>
              <a:rPr lang="ru-RU" sz="2000" dirty="0">
                <a:latin typeface="Cambria" panose="02040503050406030204" pitchFamily="18" charset="0"/>
              </a:rPr>
              <a:t>      Замену парадных дверей произвели за счет собранных средств пожертвований жителей </a:t>
            </a:r>
            <a:r>
              <a:rPr lang="ru-RU" sz="2000" dirty="0" smtClean="0">
                <a:latin typeface="Cambria" panose="02040503050406030204" pitchFamily="18" charset="0"/>
              </a:rPr>
              <a:t>села, </a:t>
            </a:r>
            <a:r>
              <a:rPr lang="ru-RU" sz="2000" dirty="0">
                <a:latin typeface="Cambria" panose="02040503050406030204" pitchFamily="18" charset="0"/>
              </a:rPr>
              <a:t>а также работников бюджетной сферы в  сумме 5100 леев </a:t>
            </a:r>
          </a:p>
          <a:p>
            <a:r>
              <a:rPr lang="ru-RU" sz="2000" dirty="0">
                <a:latin typeface="Cambria" panose="02040503050406030204" pitchFamily="18" charset="0"/>
              </a:rPr>
              <a:t>     Кроме этого, произведена полная реставрация здания, крыши, монтаж отопления(теплые полы) храма</a:t>
            </a:r>
            <a:r>
              <a:rPr lang="ru-RU" sz="2000" dirty="0" smtClean="0">
                <a:latin typeface="Cambria" panose="02040503050406030204" pitchFamily="18" charset="0"/>
              </a:rPr>
              <a:t>.</a:t>
            </a:r>
          </a:p>
          <a:p>
            <a:endParaRPr lang="ru-RU" sz="2000" dirty="0">
              <a:latin typeface="Cambria" panose="02040503050406030204" pitchFamily="18" charset="0"/>
            </a:endParaRPr>
          </a:p>
          <a:p>
            <a:endParaRPr lang="ru-RU" sz="2400" b="1" dirty="0">
              <a:latin typeface="Cambria" panose="02040503050406030204" pitchFamily="18" charset="0"/>
            </a:endParaRPr>
          </a:p>
        </p:txBody>
      </p:sp>
      <p:pic>
        <p:nvPicPr>
          <p:cNvPr id="6" name="Picture 2" descr="D:\церковь\фото церковь\101_329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39272" y="1785926"/>
            <a:ext cx="2659488" cy="1994312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80960" y="5429264"/>
            <a:ext cx="81439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Cambria" panose="02040503050406030204" pitchFamily="18" charset="0"/>
              </a:rPr>
              <a:t>В </a:t>
            </a:r>
            <a:r>
              <a:rPr lang="ru-RU" sz="2000" dirty="0" smtClean="0">
                <a:latin typeface="Cambria" panose="02040503050406030204" pitchFamily="18" charset="0"/>
              </a:rPr>
              <a:t>2018 </a:t>
            </a:r>
            <a:r>
              <a:rPr lang="ru-RU" sz="2000" dirty="0" smtClean="0">
                <a:latin typeface="Cambria" panose="02040503050406030204" pitchFamily="18" charset="0"/>
              </a:rPr>
              <a:t>г. спонсорами села была заказана  на сумму 10 000 </a:t>
            </a:r>
            <a:r>
              <a:rPr lang="ro-RO" sz="2000" dirty="0" smtClean="0">
                <a:latin typeface="Cambria" panose="02040503050406030204" pitchFamily="18" charset="0"/>
              </a:rPr>
              <a:t>$ </a:t>
            </a:r>
            <a:r>
              <a:rPr lang="ru-RU" sz="2000" dirty="0" smtClean="0">
                <a:latin typeface="Cambria" panose="02040503050406030204" pitchFamily="18" charset="0"/>
              </a:rPr>
              <a:t>и установлена в Храме икона Святого Феофила.</a:t>
            </a:r>
            <a:endParaRPr lang="ru-RU" sz="2000" dirty="0"/>
          </a:p>
        </p:txBody>
      </p:sp>
      <p:pic>
        <p:nvPicPr>
          <p:cNvPr id="65538" name="Picture 2" descr="ÐÐ°ÑÑÐ¸Ð½ÐºÐ¸ Ð¿Ð¾ Ð·Ð°Ð¿ÑÐ¾ÑÑ Ð¸ÐºÐ¾Ð½Ð° ÑÐ²ÑÑÐ¾Ð³Ð¾ ÑÐµÐ¾ÑÐ¸Ð»Ð° Ð² Ð³Ð°Ð¹Ð´Ð°Ñ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96396" y="4429132"/>
            <a:ext cx="2928958" cy="195187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250" advClick="0" advTm="21780">
        <p15:prstTrans prst="origami"/>
      </p:transition>
    </mc:Choice>
    <mc:Fallback>
      <p:transition spd="slow" advClick="0" advTm="2178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i="1" dirty="0" smtClean="0">
                <a:solidFill>
                  <a:srgbClr val="002060"/>
                </a:solidFill>
              </a:rPr>
              <a:t>Служение церкви</a:t>
            </a:r>
            <a:endParaRPr lang="ru-RU" i="1" dirty="0">
              <a:solidFill>
                <a:srgbClr val="002060"/>
              </a:solidFill>
            </a:endParaRPr>
          </a:p>
        </p:txBody>
      </p:sp>
      <p:pic>
        <p:nvPicPr>
          <p:cNvPr id="4" name="Picture 2" descr="D:\храм2014фото видео1\101_50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8084" y="4143380"/>
            <a:ext cx="2901232" cy="2175924"/>
          </a:xfrm>
          <a:prstGeom prst="rect">
            <a:avLst/>
          </a:prstGeom>
          <a:noFill/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81356" y="4143380"/>
            <a:ext cx="2901232" cy="217592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10380" y="1643050"/>
            <a:ext cx="1958752" cy="2611669"/>
          </a:xfrm>
          <a:prstGeom prst="rect">
            <a:avLst/>
          </a:prstGeom>
        </p:spPr>
      </p:pic>
      <p:pic>
        <p:nvPicPr>
          <p:cNvPr id="1026" name="Picture 2" descr="s-1431 &amp;TScy;&amp;IEcy;&amp;Rcy;&amp;Kcy;&amp;Ocy;&amp;Vcy;&amp;SOFTcy;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95670" y="1714488"/>
            <a:ext cx="2981325" cy="2238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53190" y="4429132"/>
            <a:ext cx="2671395" cy="200354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9522" y="1714488"/>
            <a:ext cx="2998274" cy="2248705"/>
          </a:xfrm>
          <a:prstGeom prst="rect">
            <a:avLst/>
          </a:prstGeom>
        </p:spPr>
      </p:pic>
      <p:pic>
        <p:nvPicPr>
          <p:cNvPr id="64514" name="Picture 2" descr="ÐÐ°ÑÑÐ¸Ð½ÐºÐ¸ Ð¿Ð¾ Ð·Ð°Ð¿ÑÐ¾ÑÑ Ð¸ÐºÐ¾Ð½Ð° ÑÐ²ÑÑÐ¾Ð³Ð¾ ÑÐµÐ¾ÑÐ¸Ð»Ð° Ð² Ð³Ð°Ð¹Ð´Ð°Ñ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239272" y="4500570"/>
            <a:ext cx="2787171" cy="1857388"/>
          </a:xfrm>
          <a:prstGeom prst="rect">
            <a:avLst/>
          </a:prstGeom>
          <a:noFill/>
        </p:spPr>
      </p:pic>
      <p:pic>
        <p:nvPicPr>
          <p:cNvPr id="64516" name="Picture 4" descr="ÐÐ°ÑÑÐ¸Ð½ÐºÐ¸ Ð¿Ð¾ Ð·Ð°Ð¿ÑÐ¾ÑÑ Ð¾ÑÐ²ÑÑÐµÐ½Ð¸Ðµ ÑÐ°ÑÐ¾Ð²Ð½Ð¸ Ð² Ð³Ð°Ð¹Ð´Ð°Ñ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928874" y="1928802"/>
            <a:ext cx="3107552" cy="207170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8212166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 advClick="0" advTm="21467">
        <p:checker/>
      </p:transition>
    </mc:Choice>
    <mc:Fallback>
      <p:transition spd="slow" advClick="0" advTm="21467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>
                <a:solidFill>
                  <a:srgbClr val="002060"/>
                </a:solidFill>
              </a:rPr>
              <a:t>Офис семейных врачей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91344" y="1412776"/>
            <a:ext cx="1173730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Офис семейных врачей </a:t>
            </a:r>
            <a:r>
              <a:rPr lang="ru-RU" sz="1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расположен в  центре села. Здание центра приспособленное, одноэтажное. Система павильонная. Центр занимает 3 домика. Имеется автономное отопление. Вода поступает постоянно, т.к. подключен </a:t>
            </a:r>
            <a:r>
              <a:rPr lang="ru-RU" sz="16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гидрофор</a:t>
            </a:r>
            <a:r>
              <a:rPr lang="ru-RU" sz="1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. Крыша перекрыта шифером, а снаружи домики отделаны наружным покрытием. </a:t>
            </a:r>
            <a:endParaRPr lang="ru-RU" sz="1600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   Прием в центре ведется по графику  утвержденный Директором ПМСУ ЦСВ. Прием с 8-00 до 18-00ч.  По четвергам ведется прием здоровых детей и беременных женщин. По субботам работает процедурный кабинет с 8-00 до 13-00ч. По будням  с 18-00 до 8-00ч утра и в выходные дни вызова обслуживает скорая помощь с </a:t>
            </a:r>
            <a:r>
              <a:rPr lang="ru-RU" sz="16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Томая</a:t>
            </a:r>
            <a:r>
              <a:rPr lang="ru-RU" sz="1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lang="ru-RU" sz="1600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   В центре имеется: 3 кабинета семейных врачей, лаборатория, кабинет акушерки, прививочный кабинет, дневной стационар на 5 коек, кабинет </a:t>
            </a:r>
            <a:r>
              <a:rPr lang="ru-RU" sz="16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триаж</a:t>
            </a:r>
            <a:r>
              <a:rPr lang="ru-RU" sz="1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, кабинет старшей медсестры, кабинет </a:t>
            </a:r>
            <a:r>
              <a:rPr lang="ru-RU" sz="16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физиопроцедур</a:t>
            </a:r>
            <a:r>
              <a:rPr lang="ru-RU" sz="1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, 3 котельные и уголок ОРТ.</a:t>
            </a:r>
            <a:endParaRPr lang="ru-RU" sz="1600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Село поделено на 3 </a:t>
            </a:r>
            <a:r>
              <a:rPr lang="ru-RU" sz="16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макроучастка</a:t>
            </a:r>
            <a:r>
              <a:rPr lang="ru-RU" sz="1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, они соответственно еще на 3 </a:t>
            </a:r>
            <a:r>
              <a:rPr lang="ru-RU" sz="16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микроучастка</a:t>
            </a:r>
            <a:r>
              <a:rPr lang="ru-RU" sz="1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. На одного врача приходится в среднем 1500 пациентов, а на м/с семейного врача  по 500 чел.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За отчетный период были проведены следующие основные мероприятия:</a:t>
            </a:r>
            <a:br>
              <a:rPr lang="ru-RU" sz="1600" b="1" dirty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sz="1600" dirty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Трижды приезжала Армия спасения. Где были получены продуктовые пакеты, медикаменты, очки , детское питание и </a:t>
            </a:r>
            <a:r>
              <a:rPr lang="ru-RU" sz="1600" dirty="0" err="1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тд</a:t>
            </a:r>
            <a:r>
              <a:rPr lang="ru-RU" sz="1600" dirty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на сумму около 150 </a:t>
            </a:r>
            <a:r>
              <a:rPr lang="ru-RU" sz="1600" dirty="0" err="1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тыс</a:t>
            </a:r>
            <a:r>
              <a:rPr lang="ru-RU" sz="1600" dirty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лей..</a:t>
            </a:r>
            <a:endParaRPr lang="ru-RU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647700" algn="l"/>
              </a:tabLst>
            </a:pPr>
            <a:r>
              <a:rPr lang="ru-RU" sz="1600" dirty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Написан проект по энергосбережению.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647700" algn="l"/>
              </a:tabLst>
            </a:pP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Произведена реконструкция третьего домика.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647700" algn="l"/>
              </a:tabLst>
            </a:pP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Благоустройство и ограждение территории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647700" algn="l"/>
              </a:tabLst>
            </a:pP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Приобретение </a:t>
            </a:r>
            <a:r>
              <a:rPr lang="ru-RU" sz="16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мед.приборов</a:t>
            </a:r>
            <a:endParaRPr lang="ru-RU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647700" algn="l"/>
              </a:tabLst>
            </a:pPr>
            <a:r>
              <a:rPr lang="ru-RU" sz="16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Примэрией</a:t>
            </a: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было в</a:t>
            </a:r>
            <a:r>
              <a:rPr lang="ru-RU" sz="1600" dirty="0">
                <a:solidFill>
                  <a:prstClr val="black"/>
                </a:solidFill>
              </a:rPr>
              <a:t>ыделено 20м</a:t>
            </a:r>
            <a:r>
              <a:rPr lang="ru-RU" sz="1600" baseline="30000" dirty="0">
                <a:solidFill>
                  <a:prstClr val="black"/>
                </a:solidFill>
              </a:rPr>
              <a:t>3 </a:t>
            </a:r>
            <a:r>
              <a:rPr lang="ru-RU" sz="1600" dirty="0">
                <a:solidFill>
                  <a:prstClr val="black"/>
                </a:solidFill>
              </a:rPr>
              <a:t>камня- </a:t>
            </a:r>
            <a:r>
              <a:rPr lang="ru-RU" sz="1600" dirty="0" err="1">
                <a:solidFill>
                  <a:prstClr val="black"/>
                </a:solidFill>
              </a:rPr>
              <a:t>котелец</a:t>
            </a:r>
            <a:r>
              <a:rPr lang="ru-RU" sz="1600" dirty="0">
                <a:solidFill>
                  <a:prstClr val="black"/>
                </a:solidFill>
              </a:rPr>
              <a:t>  для строительства гаража</a:t>
            </a:r>
            <a:endParaRPr lang="ru-RU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647700" algn="l"/>
              </a:tabLst>
            </a:pP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Курсы усовершенствования и специализации для среднего мед персонала и семейных врачей на уровне ЦСВ</a:t>
            </a: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647700" algn="l"/>
              </a:tabLst>
            </a:pPr>
            <a:endParaRPr lang="ru-RU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032923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 advTm="51586"/>
    </mc:Choice>
    <mc:Fallback>
      <p:transition spd="slow" advClick="0" advTm="51586"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9522" y="428604"/>
            <a:ext cx="1173480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Font typeface="+mj-lt"/>
              <a:buAutoNum type="arabicPeriod"/>
              <a:tabLst>
                <a:tab pos="647700" algn="l"/>
              </a:tabLst>
            </a:pPr>
            <a:r>
              <a:rPr lang="ru-RU" dirty="0" smtClean="0">
                <a:solidFill>
                  <a:srgbClr val="FF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Обсужденные вопросы на мед совете.                                5.- раннее выявление </a:t>
            </a:r>
            <a:r>
              <a:rPr lang="ru-RU" dirty="0" err="1" smtClean="0">
                <a:solidFill>
                  <a:srgbClr val="FF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онкозаболеваний</a:t>
            </a:r>
            <a:r>
              <a:rPr lang="ru-RU" dirty="0" smtClean="0">
                <a:solidFill>
                  <a:srgbClr val="FF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 -3 случая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647700" algn="l"/>
              </a:tabLst>
            </a:pPr>
            <a:r>
              <a:rPr lang="ru-RU" dirty="0" smtClean="0">
                <a:solidFill>
                  <a:srgbClr val="FF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Семинар </a:t>
            </a:r>
            <a:r>
              <a:rPr lang="ru-RU" dirty="0">
                <a:solidFill>
                  <a:srgbClr val="FF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по борьбе с коррупцией</a:t>
            </a:r>
            <a:r>
              <a:rPr lang="ru-RU" dirty="0" smtClean="0">
                <a:solidFill>
                  <a:srgbClr val="FF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.                                        -Ранний охват беременных до 12 недель</a:t>
            </a:r>
            <a:endParaRPr lang="ru-RU" dirty="0">
              <a:solidFill>
                <a:srgbClr val="FF0000"/>
              </a:solidFill>
              <a:latin typeface="Cambria" panose="020405030504060302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647700" algn="l"/>
              </a:tabLst>
            </a:pPr>
            <a:r>
              <a:rPr lang="ru-RU" dirty="0">
                <a:solidFill>
                  <a:srgbClr val="FF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Отчетное собрание за </a:t>
            </a:r>
            <a:r>
              <a:rPr lang="ru-RU" dirty="0" smtClean="0">
                <a:solidFill>
                  <a:srgbClr val="FF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2014 г.                                                  -Выявление контроль и наблюдения за пациентами с </a:t>
            </a:r>
            <a:endParaRPr lang="ru-RU" dirty="0">
              <a:solidFill>
                <a:srgbClr val="FF0000"/>
              </a:solidFill>
              <a:latin typeface="Cambria" panose="020405030504060302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647700" algn="l"/>
              </a:tabLst>
            </a:pPr>
            <a:r>
              <a:rPr lang="ru-RU" dirty="0">
                <a:solidFill>
                  <a:srgbClr val="FF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Борьба с туберкулезом</a:t>
            </a:r>
            <a:r>
              <a:rPr lang="ru-RU" dirty="0" smtClean="0">
                <a:solidFill>
                  <a:srgbClr val="FF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.                                                              артериальной гипертонией и сахарным диабетом</a:t>
            </a:r>
            <a:endParaRPr lang="ru-RU" dirty="0">
              <a:solidFill>
                <a:srgbClr val="FF0000"/>
              </a:solidFill>
              <a:latin typeface="Cambria" panose="020405030504060302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647700" algn="l"/>
              </a:tabLst>
            </a:pPr>
            <a:r>
              <a:rPr lang="ru-RU" dirty="0">
                <a:solidFill>
                  <a:srgbClr val="FF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Профилактика СПИДа</a:t>
            </a:r>
            <a:r>
              <a:rPr lang="ru-RU" dirty="0" smtClean="0">
                <a:solidFill>
                  <a:srgbClr val="FF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.                                                              - Посещение одиноких пенсионеров и инвалидов</a:t>
            </a:r>
            <a:endParaRPr lang="ru-RU" dirty="0">
              <a:solidFill>
                <a:srgbClr val="FF0000"/>
              </a:solidFill>
              <a:latin typeface="Cambria" panose="020405030504060302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647700" algn="l"/>
              </a:tabLst>
            </a:pPr>
            <a:r>
              <a:rPr lang="ru-RU" dirty="0">
                <a:solidFill>
                  <a:srgbClr val="FF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Профилактика ОКЗ</a:t>
            </a:r>
            <a:r>
              <a:rPr lang="ru-RU" dirty="0" smtClean="0">
                <a:solidFill>
                  <a:srgbClr val="FF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.                                                                    -Патронат детей первого года жизни</a:t>
            </a:r>
            <a:endParaRPr lang="ru-RU" dirty="0">
              <a:solidFill>
                <a:srgbClr val="FF0000"/>
              </a:solidFill>
              <a:latin typeface="Cambria" panose="020405030504060302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647700" algn="l"/>
              </a:tabLst>
            </a:pPr>
            <a:r>
              <a:rPr lang="ru-RU" dirty="0">
                <a:solidFill>
                  <a:srgbClr val="FF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Профилактика и борьба с БППП</a:t>
            </a:r>
            <a:r>
              <a:rPr lang="ru-RU" dirty="0" smtClean="0">
                <a:solidFill>
                  <a:srgbClr val="FF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.                                           6. Получен бутовый камень с </a:t>
            </a:r>
            <a:r>
              <a:rPr lang="ru-RU" dirty="0" err="1" smtClean="0">
                <a:solidFill>
                  <a:srgbClr val="FF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примэрии</a:t>
            </a:r>
            <a:r>
              <a:rPr lang="ru-RU" dirty="0" smtClean="0">
                <a:solidFill>
                  <a:srgbClr val="FF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 на </a:t>
            </a:r>
          </a:p>
          <a:p>
            <a:pPr lvl="0">
              <a:spcAft>
                <a:spcPts val="0"/>
              </a:spcAft>
              <a:tabLst>
                <a:tab pos="647700" algn="l"/>
              </a:tabLst>
            </a:pPr>
            <a:r>
              <a:rPr lang="ru-RU" dirty="0" smtClean="0">
                <a:solidFill>
                  <a:srgbClr val="FF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2. Курсы </a:t>
            </a:r>
            <a:r>
              <a:rPr lang="ru-RU" dirty="0">
                <a:solidFill>
                  <a:srgbClr val="FF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усовершенствования и специализации </a:t>
            </a:r>
            <a:r>
              <a:rPr lang="ru-RU" dirty="0" smtClean="0">
                <a:solidFill>
                  <a:srgbClr val="FF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для            строительство гаража для санитарной машины</a:t>
            </a:r>
          </a:p>
          <a:p>
            <a:pPr lvl="0">
              <a:spcAft>
                <a:spcPts val="0"/>
              </a:spcAft>
              <a:tabLst>
                <a:tab pos="647700" algn="l"/>
              </a:tabLst>
            </a:pPr>
            <a:r>
              <a:rPr lang="ru-RU" dirty="0" smtClean="0">
                <a:solidFill>
                  <a:srgbClr val="FF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FF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среднего мед персонала  на уровне ЦЗ.</a:t>
            </a:r>
          </a:p>
          <a:p>
            <a:pPr lvl="0">
              <a:spcAft>
                <a:spcPts val="0"/>
              </a:spcAft>
              <a:tabLst>
                <a:tab pos="647700" algn="l"/>
              </a:tabLst>
            </a:pPr>
            <a:r>
              <a:rPr lang="ru-RU" dirty="0" smtClean="0">
                <a:solidFill>
                  <a:srgbClr val="FF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3. Выезд </a:t>
            </a:r>
            <a:r>
              <a:rPr lang="ru-RU" dirty="0">
                <a:solidFill>
                  <a:srgbClr val="FF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узких специалистов в марте и в </a:t>
            </a:r>
            <a:r>
              <a:rPr lang="ru-RU" dirty="0" smtClean="0">
                <a:solidFill>
                  <a:srgbClr val="FF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ноябре 2015 г.</a:t>
            </a:r>
          </a:p>
          <a:p>
            <a:pPr lvl="0">
              <a:spcAft>
                <a:spcPts val="0"/>
              </a:spcAft>
              <a:tabLst>
                <a:tab pos="647700" algn="l"/>
              </a:tabLst>
            </a:pPr>
            <a:r>
              <a:rPr lang="ru-RU" dirty="0" smtClean="0">
                <a:solidFill>
                  <a:srgbClr val="FF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4. Получены 30 </a:t>
            </a:r>
            <a:r>
              <a:rPr lang="ru-RU" dirty="0" err="1" smtClean="0">
                <a:solidFill>
                  <a:srgbClr val="FF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глюкометров</a:t>
            </a:r>
            <a:r>
              <a:rPr lang="ru-RU" dirty="0" smtClean="0">
                <a:solidFill>
                  <a:srgbClr val="FF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 и розданы диабетикам,</a:t>
            </a:r>
          </a:p>
          <a:p>
            <a:pPr lvl="0">
              <a:spcAft>
                <a:spcPts val="0"/>
              </a:spcAft>
              <a:tabLst>
                <a:tab pos="647700" algn="l"/>
              </a:tabLst>
            </a:pPr>
            <a:r>
              <a:rPr lang="ru-RU" dirty="0" smtClean="0">
                <a:solidFill>
                  <a:srgbClr val="FF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 получающим инсулин.</a:t>
            </a:r>
          </a:p>
          <a:p>
            <a:pPr marL="457200">
              <a:spcAft>
                <a:spcPts val="0"/>
              </a:spcAft>
              <a:tabLst>
                <a:tab pos="647700" algn="l"/>
              </a:tabLst>
            </a:pPr>
            <a:r>
              <a:rPr lang="ru-RU" dirty="0" smtClean="0">
                <a:solidFill>
                  <a:srgbClr val="FF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 </a:t>
            </a:r>
            <a:endParaRPr lang="ru-RU" dirty="0">
              <a:solidFill>
                <a:srgbClr val="FF0000"/>
              </a:solidFill>
              <a:effectLst/>
              <a:latin typeface="Cambria" panose="020405030504060302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36" y="4286256"/>
            <a:ext cx="3985714" cy="216367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0334" y="3460567"/>
            <a:ext cx="2984500" cy="223837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1706" r="12316" b="15006"/>
          <a:stretch/>
        </p:blipFill>
        <p:spPr>
          <a:xfrm>
            <a:off x="5554312" y="4087904"/>
            <a:ext cx="2350530" cy="227097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56982054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>
                <a:solidFill>
                  <a:srgbClr val="002060"/>
                </a:solidFill>
              </a:rPr>
              <a:t>Коллектив ОСВ</a:t>
            </a:r>
            <a:endParaRPr lang="ru-RU" b="1" i="1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2398" y="1714488"/>
            <a:ext cx="2784309" cy="208823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95736" y="1785926"/>
            <a:ext cx="2476517" cy="185738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95406" y="3929066"/>
            <a:ext cx="3333741" cy="250030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24628" y="4000504"/>
            <a:ext cx="3635606" cy="2423738"/>
          </a:xfrm>
          <a:prstGeom prst="rect">
            <a:avLst/>
          </a:prstGeom>
        </p:spPr>
      </p:pic>
      <p:sp>
        <p:nvSpPr>
          <p:cNvPr id="7" name="AutoShape 2" descr="C:\Users\001\Desktop\%D1%84%D0%BE%D1%82%D0%BE %D0%B1%D0%BE%D0%BB%D1%8C%D0%BD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524760" y="1714488"/>
            <a:ext cx="2784309" cy="208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5160224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21020">
        <p15:prstTrans prst="airplane" invX="1"/>
      </p:transition>
    </mc:Choice>
    <mc:Fallback>
      <p:transition spd="slow" advClick="0" advTm="2102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80960" y="285728"/>
            <a:ext cx="11357113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  <a:tabLst>
                <a:tab pos="647700" algn="l"/>
              </a:tabLst>
            </a:pP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Работы по ремонту ОСВ 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  <a:tabLst>
                <a:tab pos="647700" algn="l"/>
              </a:tabLs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Произведен капитальный ремонт в дневном стационаре и в процедурном кабинете.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  <a:tabLst>
                <a:tab pos="647700" algn="l"/>
              </a:tabLs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Частичный ремонт в кабинете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физиопроцедур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и в 2х коридорах.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  <a:tabLst>
                <a:tab pos="647700" algn="l"/>
              </a:tabLs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Произведен косметический ремонт во всем офисе.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  <a:tabLst>
                <a:tab pos="647700" algn="l"/>
              </a:tabLs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Установлен бойлер в кабинете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физиопроцедур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и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электрокран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в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комнате отдыха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  <a:tabLst>
                <a:tab pos="647700" algn="l"/>
              </a:tabLs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Монтирована пластиковая перегородка для регистратуры.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  <a:tabLst>
                <a:tab pos="647700" algn="l"/>
              </a:tabLs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Приобретена новая мебель в кабинете заведующей.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  <a:tabLst>
                <a:tab pos="647700" algn="l"/>
              </a:tabLs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Приобретен новый котел для второго домика.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  <a:tabLst>
                <a:tab pos="647700" algn="l"/>
              </a:tabLs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Приобретены 2  холодильника.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  <a:tabLst>
                <a:tab pos="647700" algn="l"/>
              </a:tabLs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Прошли аккредитацию. 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  <a:tabLst>
                <a:tab pos="647700" algn="l"/>
              </a:tabLs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Начато благоустройство территории офиса.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026" name="Picture 2" descr="IMG_20180321_10053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3101" y="3649717"/>
            <a:ext cx="2176460" cy="2903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IMG_20180321_09525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892" y="4466575"/>
            <a:ext cx="2893555" cy="2173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IMG_20180321_10045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2895" y="4431812"/>
            <a:ext cx="2846113" cy="2146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 descr="IMG_20180321_10034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5528" y="4431812"/>
            <a:ext cx="2811053" cy="2121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510648276"/>
      </p:ext>
    </p:extLst>
  </p:cSld>
  <p:clrMapOvr>
    <a:masterClrMapping/>
  </p:clrMapOvr>
  <p:transition spd="slow" advClick="0"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b="1" i="1" dirty="0">
                <a:solidFill>
                  <a:srgbClr val="C00000"/>
                </a:solidFill>
                <a:latin typeface="Cambria" pitchFamily="18" charset="0"/>
              </a:rPr>
              <a:t>V. </a:t>
            </a:r>
            <a:r>
              <a:rPr lang="ru-RU" sz="4000" b="1" i="1" dirty="0">
                <a:solidFill>
                  <a:srgbClr val="C00000"/>
                </a:solidFill>
                <a:latin typeface="Cambria" pitchFamily="18" charset="0"/>
              </a:rPr>
              <a:t>Социальная политика</a:t>
            </a:r>
            <a:r>
              <a:rPr lang="en-US" sz="4000" b="1" i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endParaRPr lang="ru-RU" sz="4000" b="1" i="1" dirty="0">
              <a:solidFill>
                <a:srgbClr val="C00000"/>
              </a:solidFill>
              <a:latin typeface="Cambria" pitchFamily="18" charset="0"/>
            </a:endParaRPr>
          </a:p>
        </p:txBody>
      </p:sp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1524000" y="1454008"/>
            <a:ext cx="9144000" cy="1692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dirty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    </a:t>
            </a:r>
            <a:r>
              <a:rPr lang="ru-RU" sz="2000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Важнейшим приоритетом  в своей работе </a:t>
            </a:r>
            <a:r>
              <a:rPr lang="ru-RU" sz="2000" dirty="0" err="1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примэрия</a:t>
            </a:r>
            <a:r>
              <a:rPr lang="ru-RU" sz="2000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определила оказание социальной  помощи малоимущему населению, многодетным семьям, пенсионерам и </a:t>
            </a:r>
            <a:r>
              <a:rPr lang="ru-RU" sz="2000" dirty="0" smtClean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лицам  ограниченными возможностями.</a:t>
            </a:r>
            <a:r>
              <a:rPr lang="ru-RU" sz="2000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   </a:t>
            </a:r>
            <a:br>
              <a:rPr lang="ru-RU" sz="2000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</a:br>
            <a:endParaRPr lang="ru-RU" sz="2400" b="1" dirty="0">
              <a:solidFill>
                <a:schemeClr val="accent2">
                  <a:lumMod val="50000"/>
                </a:schemeClr>
              </a:solidFill>
              <a:latin typeface="Cambria" pitchFamily="18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000" dirty="0">
              <a:latin typeface="Cambria" pitchFamily="18" charset="0"/>
              <a:cs typeface="Arial" pitchFamily="34" charset="0"/>
            </a:endParaRPr>
          </a:p>
        </p:txBody>
      </p:sp>
      <p:sp>
        <p:nvSpPr>
          <p:cNvPr id="5" name="Табличка 4"/>
          <p:cNvSpPr/>
          <p:nvPr/>
        </p:nvSpPr>
        <p:spPr>
          <a:xfrm>
            <a:off x="2351584" y="3068960"/>
            <a:ext cx="3240360" cy="1728192"/>
          </a:xfrm>
          <a:prstGeom prst="plaqu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rgbClr val="002060"/>
              </a:solidFill>
            </a:endParaRPr>
          </a:p>
          <a:p>
            <a:pPr algn="ctr"/>
            <a:endParaRPr lang="ru-RU" b="1" dirty="0">
              <a:solidFill>
                <a:srgbClr val="002060"/>
              </a:solidFill>
            </a:endParaRPr>
          </a:p>
          <a:p>
            <a:pPr algn="ctr"/>
            <a:endParaRPr lang="ru-RU" b="1" dirty="0">
              <a:solidFill>
                <a:srgbClr val="002060"/>
              </a:solidFill>
            </a:endParaRPr>
          </a:p>
          <a:p>
            <a:pPr algn="ctr"/>
            <a:endParaRPr lang="ru-RU" b="1" dirty="0">
              <a:solidFill>
                <a:srgbClr val="002060"/>
              </a:solidFill>
            </a:endParaRPr>
          </a:p>
          <a:p>
            <a:pPr algn="ctr"/>
            <a:endParaRPr lang="ru-RU" b="1" dirty="0">
              <a:solidFill>
                <a:srgbClr val="002060"/>
              </a:solidFill>
            </a:endParaRPr>
          </a:p>
          <a:p>
            <a:pPr algn="ctr"/>
            <a:endParaRPr lang="ru-RU" sz="2400" b="1" dirty="0">
              <a:solidFill>
                <a:srgbClr val="002060"/>
              </a:solidFill>
              <a:latin typeface="Cambria" pitchFamily="18" charset="0"/>
            </a:endParaRPr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Cambria" pitchFamily="18" charset="0"/>
              </a:rPr>
              <a:t>из ФСПН АТО </a:t>
            </a:r>
            <a:r>
              <a:rPr lang="ru-RU" sz="2400" b="1" dirty="0" err="1">
                <a:solidFill>
                  <a:srgbClr val="002060"/>
                </a:solidFill>
                <a:latin typeface="Cambria" pitchFamily="18" charset="0"/>
              </a:rPr>
              <a:t>Гагаузия</a:t>
            </a:r>
            <a:endParaRPr lang="ru-RU" sz="2400" b="1" dirty="0">
              <a:solidFill>
                <a:srgbClr val="002060"/>
              </a:solidFill>
              <a:latin typeface="Cambria" pitchFamily="18" charset="0"/>
            </a:endParaRPr>
          </a:p>
          <a:p>
            <a:pPr algn="ctr"/>
            <a:endParaRPr lang="ru-RU" sz="2400" b="1" dirty="0">
              <a:solidFill>
                <a:srgbClr val="002060"/>
              </a:solidFill>
            </a:endParaRPr>
          </a:p>
          <a:p>
            <a:pPr algn="ctr"/>
            <a:endParaRPr lang="ru-RU" b="1" dirty="0">
              <a:solidFill>
                <a:srgbClr val="002060"/>
              </a:solidFill>
            </a:endParaRPr>
          </a:p>
          <a:p>
            <a:pPr algn="ctr"/>
            <a:endParaRPr lang="ru-RU" b="1" dirty="0">
              <a:solidFill>
                <a:srgbClr val="002060"/>
              </a:solidFill>
            </a:endParaRPr>
          </a:p>
          <a:p>
            <a:pPr algn="ctr"/>
            <a:endParaRPr lang="ru-RU" b="1" dirty="0">
              <a:solidFill>
                <a:srgbClr val="002060"/>
              </a:solidFill>
            </a:endParaRPr>
          </a:p>
          <a:p>
            <a:pPr algn="ctr"/>
            <a:endParaRPr lang="ru-RU" b="1" dirty="0">
              <a:solidFill>
                <a:srgbClr val="002060"/>
              </a:solidFill>
            </a:endParaRPr>
          </a:p>
          <a:p>
            <a:pPr algn="ctr"/>
            <a:endParaRPr lang="ru-RU" dirty="0"/>
          </a:p>
        </p:txBody>
      </p:sp>
      <p:sp>
        <p:nvSpPr>
          <p:cNvPr id="6" name="Табличка 5"/>
          <p:cNvSpPr/>
          <p:nvPr/>
        </p:nvSpPr>
        <p:spPr>
          <a:xfrm>
            <a:off x="5735960" y="3068960"/>
            <a:ext cx="3528392" cy="1728192"/>
          </a:xfrm>
          <a:prstGeom prst="plaqu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rgbClr val="00206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С бюджета </a:t>
            </a:r>
            <a:r>
              <a:rPr lang="ru-RU" sz="2400" b="1" dirty="0" err="1">
                <a:solidFill>
                  <a:srgbClr val="00206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примэрии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7" name="Блок-схема: процесс 6"/>
          <p:cNvSpPr/>
          <p:nvPr/>
        </p:nvSpPr>
        <p:spPr>
          <a:xfrm>
            <a:off x="3431704" y="2564904"/>
            <a:ext cx="4968552" cy="432048"/>
          </a:xfrm>
          <a:prstGeom prst="flowChartProcess">
            <a:avLst/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Материальная помощь</a:t>
            </a:r>
            <a:endParaRPr lang="ru-RU" sz="2800" dirty="0"/>
          </a:p>
        </p:txBody>
      </p:sp>
      <p:sp>
        <p:nvSpPr>
          <p:cNvPr id="8" name="Блок-схема: альтернативный процесс 7"/>
          <p:cNvSpPr/>
          <p:nvPr/>
        </p:nvSpPr>
        <p:spPr>
          <a:xfrm>
            <a:off x="1703512" y="5229200"/>
            <a:ext cx="2160240" cy="1412776"/>
          </a:xfrm>
          <a:prstGeom prst="flowChartAlternateProcess">
            <a:avLst/>
          </a:prstGeom>
          <a:solidFill>
            <a:srgbClr val="92D050"/>
          </a:solidFill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Лица с ограниченными возможностями</a:t>
            </a:r>
            <a:endParaRPr lang="ru-RU" sz="2000" dirty="0"/>
          </a:p>
        </p:txBody>
      </p:sp>
      <p:sp>
        <p:nvSpPr>
          <p:cNvPr id="9" name="Блок-схема: альтернативный процесс 8"/>
          <p:cNvSpPr/>
          <p:nvPr/>
        </p:nvSpPr>
        <p:spPr>
          <a:xfrm>
            <a:off x="4007768" y="5301208"/>
            <a:ext cx="1944216" cy="1296144"/>
          </a:xfrm>
          <a:prstGeom prst="flowChartAlternateProcess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малоимущие</a:t>
            </a:r>
            <a:endParaRPr lang="ru-RU" sz="2000" dirty="0"/>
          </a:p>
        </p:txBody>
      </p:sp>
      <p:sp>
        <p:nvSpPr>
          <p:cNvPr id="10" name="Блок-схема: альтернативный процесс 9"/>
          <p:cNvSpPr/>
          <p:nvPr/>
        </p:nvSpPr>
        <p:spPr>
          <a:xfrm>
            <a:off x="6096000" y="5301208"/>
            <a:ext cx="2016224" cy="1368152"/>
          </a:xfrm>
          <a:prstGeom prst="flowChartAlternateProcess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многодетные</a:t>
            </a:r>
            <a:endParaRPr lang="ru-RU" sz="2000" dirty="0"/>
          </a:p>
        </p:txBody>
      </p:sp>
      <p:sp>
        <p:nvSpPr>
          <p:cNvPr id="11" name="Блок-схема: альтернативный процесс 10"/>
          <p:cNvSpPr/>
          <p:nvPr/>
        </p:nvSpPr>
        <p:spPr>
          <a:xfrm>
            <a:off x="8328248" y="5229200"/>
            <a:ext cx="1944216" cy="1412776"/>
          </a:xfrm>
          <a:prstGeom prst="flowChartAlternateProcess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пенсионеры</a:t>
            </a:r>
            <a:endParaRPr lang="ru-RU" sz="2000" dirty="0"/>
          </a:p>
        </p:txBody>
      </p:sp>
      <p:sp>
        <p:nvSpPr>
          <p:cNvPr id="12" name="Стрелка вниз 11"/>
          <p:cNvSpPr/>
          <p:nvPr/>
        </p:nvSpPr>
        <p:spPr>
          <a:xfrm>
            <a:off x="2855640" y="4797152"/>
            <a:ext cx="484632" cy="504056"/>
          </a:xfrm>
          <a:prstGeom prst="down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>
            <a:off x="5375920" y="4725144"/>
            <a:ext cx="484632" cy="504056"/>
          </a:xfrm>
          <a:prstGeom prst="down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>
            <a:off x="6744072" y="4797152"/>
            <a:ext cx="484632" cy="504056"/>
          </a:xfrm>
          <a:prstGeom prst="down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>
            <a:off x="8400256" y="4797152"/>
            <a:ext cx="484632" cy="504056"/>
          </a:xfrm>
          <a:prstGeom prst="down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11753">
        <p15:prstTrans prst="pageCurlDouble"/>
      </p:transition>
    </mc:Choice>
    <mc:Fallback>
      <p:transition spd="slow" advClick="0" advTm="11753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i="1" dirty="0">
                <a:solidFill>
                  <a:srgbClr val="7030A0"/>
                </a:solidFill>
              </a:rPr>
              <a:t>Деятельность социальной службы</a:t>
            </a:r>
          </a:p>
        </p:txBody>
      </p:sp>
      <p:sp>
        <p:nvSpPr>
          <p:cNvPr id="4" name="Блок-схема: альтернативный процесс 3"/>
          <p:cNvSpPr/>
          <p:nvPr/>
        </p:nvSpPr>
        <p:spPr>
          <a:xfrm>
            <a:off x="4511824" y="1556792"/>
            <a:ext cx="3456384" cy="1368152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Социальные </a:t>
            </a:r>
            <a:r>
              <a:rPr lang="ru-RU" sz="2400" b="1" dirty="0" smtClean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ассистенты-1 </a:t>
            </a:r>
            <a:r>
              <a:rPr lang="ru-RU" sz="2400" b="1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чел. Соц.работники- </a:t>
            </a:r>
          </a:p>
          <a:p>
            <a:pPr algn="ctr"/>
            <a:r>
              <a:rPr lang="ru-RU" sz="2400" b="1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2 чел. 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5" name="Табличка 4"/>
          <p:cNvSpPr/>
          <p:nvPr/>
        </p:nvSpPr>
        <p:spPr>
          <a:xfrm>
            <a:off x="4655840" y="3212976"/>
            <a:ext cx="3240360" cy="1368152"/>
          </a:xfrm>
          <a:prstGeom prst="plaqu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На обслуживании 16 одиноких пенсионеров и инвалидов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2207568" y="2492896"/>
            <a:ext cx="2088232" cy="1728192"/>
          </a:xfrm>
          <a:prstGeom prst="round2Diag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регулярно посещают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2495600" y="4509120"/>
            <a:ext cx="2160240" cy="1872208"/>
          </a:xfrm>
          <a:prstGeom prst="round2Diag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приобретают медикаменты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8040216" y="4653136"/>
            <a:ext cx="2304256" cy="1728192"/>
          </a:xfrm>
          <a:prstGeom prst="round2Diag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раз в год получают матер. помощь 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8328248" y="2564904"/>
            <a:ext cx="2016224" cy="1728192"/>
          </a:xfrm>
          <a:prstGeom prst="round2Diag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оформили всех  на получение компенсации на отопительный </a:t>
            </a:r>
            <a:r>
              <a:rPr lang="ru-RU" b="1" dirty="0" smtClean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сезон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с двумя скругленными противолежащими углами 9"/>
          <p:cNvSpPr/>
          <p:nvPr/>
        </p:nvSpPr>
        <p:spPr>
          <a:xfrm>
            <a:off x="5231904" y="5085184"/>
            <a:ext cx="2088232" cy="1584176"/>
          </a:xfrm>
          <a:prstGeom prst="round2Diag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Получают по 4 с/м </a:t>
            </a:r>
            <a:r>
              <a:rPr lang="ru-RU" b="1" dirty="0" smtClean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дров по льготной цене</a:t>
            </a:r>
          </a:p>
        </p:txBody>
      </p:sp>
      <p:sp>
        <p:nvSpPr>
          <p:cNvPr id="11" name="Стрелка вниз 10"/>
          <p:cNvSpPr/>
          <p:nvPr/>
        </p:nvSpPr>
        <p:spPr>
          <a:xfrm>
            <a:off x="6096000" y="2924944"/>
            <a:ext cx="360040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верх 11"/>
          <p:cNvSpPr/>
          <p:nvPr/>
        </p:nvSpPr>
        <p:spPr>
          <a:xfrm>
            <a:off x="6096000" y="4653136"/>
            <a:ext cx="360040" cy="43204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верх 12"/>
          <p:cNvSpPr/>
          <p:nvPr/>
        </p:nvSpPr>
        <p:spPr>
          <a:xfrm rot="18987048">
            <a:off x="7722356" y="4444578"/>
            <a:ext cx="432048" cy="50405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 rot="18315025">
            <a:off x="8113703" y="2046015"/>
            <a:ext cx="401454" cy="54396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 rot="2948838">
            <a:off x="3945122" y="1954911"/>
            <a:ext cx="432048" cy="50318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низ 15"/>
          <p:cNvSpPr/>
          <p:nvPr/>
        </p:nvSpPr>
        <p:spPr>
          <a:xfrm>
            <a:off x="3287688" y="4221088"/>
            <a:ext cx="360040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 flipH="1">
            <a:off x="131686" y="3212976"/>
            <a:ext cx="1931865" cy="175432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solidFill>
                  <a:prstClr val="black"/>
                </a:solidFill>
                <a:cs typeface="Times New Roman" pitchFamily="18" charset="0"/>
              </a:rPr>
              <a:t>За </a:t>
            </a:r>
            <a:r>
              <a:rPr lang="ru-RU" b="1" dirty="0" smtClean="0">
                <a:solidFill>
                  <a:prstClr val="black"/>
                </a:solidFill>
                <a:cs typeface="Times New Roman" pitchFamily="18" charset="0"/>
              </a:rPr>
              <a:t>восемь лет 529 </a:t>
            </a:r>
            <a:r>
              <a:rPr lang="ru-RU" b="1" dirty="0">
                <a:solidFill>
                  <a:prstClr val="black"/>
                </a:solidFill>
                <a:cs typeface="Times New Roman" pitchFamily="18" charset="0"/>
              </a:rPr>
              <a:t>семей</a:t>
            </a:r>
            <a:r>
              <a:rPr lang="ru-RU" b="1" dirty="0" smtClean="0">
                <a:solidFill>
                  <a:prstClr val="black"/>
                </a:solidFill>
                <a:cs typeface="Times New Roman" pitchFamily="18" charset="0"/>
              </a:rPr>
              <a:t> получили </a:t>
            </a:r>
            <a:r>
              <a:rPr lang="ru-RU" b="1" dirty="0" smtClean="0">
                <a:solidFill>
                  <a:prstClr val="black"/>
                </a:solidFill>
                <a:cs typeface="Times New Roman" pitchFamily="18" charset="0"/>
              </a:rPr>
              <a:t>1900 </a:t>
            </a:r>
            <a:r>
              <a:rPr lang="ru-RU" b="1" dirty="0">
                <a:solidFill>
                  <a:prstClr val="black"/>
                </a:solidFill>
                <a:cs typeface="Times New Roman" pitchFamily="18" charset="0"/>
              </a:rPr>
              <a:t>с/м </a:t>
            </a:r>
            <a:r>
              <a:rPr lang="ru-RU" b="1" dirty="0" smtClean="0">
                <a:solidFill>
                  <a:prstClr val="black"/>
                </a:solidFill>
                <a:cs typeface="Times New Roman" pitchFamily="18" charset="0"/>
              </a:rPr>
              <a:t>дров по льготной цене</a:t>
            </a:r>
          </a:p>
          <a:p>
            <a:pPr lvl="0" algn="ctr"/>
            <a:r>
              <a:rPr lang="ru-RU" b="1" dirty="0" smtClean="0">
                <a:solidFill>
                  <a:prstClr val="black"/>
                </a:solidFill>
                <a:cs typeface="Times New Roman" pitchFamily="18" charset="0"/>
              </a:rPr>
              <a:t>.</a:t>
            </a:r>
            <a:endParaRPr lang="ru-RU" b="1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 advClick="0" advTm="19719">
    <p:randomBa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solidFill>
                  <a:srgbClr val="002060"/>
                </a:solidFill>
              </a:rPr>
              <a:t>Численность </a:t>
            </a:r>
            <a:r>
              <a:rPr lang="ru-RU" sz="3600" b="1" dirty="0" smtClean="0">
                <a:solidFill>
                  <a:srgbClr val="002060"/>
                </a:solidFill>
              </a:rPr>
              <a:t>населения-</a:t>
            </a:r>
            <a:r>
              <a:rPr lang="ru-RU" sz="3600" b="1" dirty="0" smtClean="0">
                <a:solidFill>
                  <a:srgbClr val="C00000"/>
                </a:solidFill>
              </a:rPr>
              <a:t>4604 </a:t>
            </a:r>
            <a:r>
              <a:rPr lang="ru-RU" sz="3600" b="1" dirty="0" smtClean="0">
                <a:solidFill>
                  <a:srgbClr val="002060"/>
                </a:solidFill>
              </a:rPr>
              <a:t>человек, из них:</a:t>
            </a:r>
            <a:endParaRPr lang="ru-RU" sz="3600" b="1" dirty="0">
              <a:solidFill>
                <a:srgbClr val="002060"/>
              </a:solidFill>
            </a:endParaRPr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479376" y="1556792"/>
          <a:ext cx="11233248" cy="49411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custDataLst>
      <p:tags r:id="rId1"/>
    </p:custData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 advClick="0" advTm="8933">
        <p15:prstTrans prst="crush"/>
      </p:transition>
    </mc:Choice>
    <mc:Fallback>
      <p:transition spd="slow" advClick="0" advTm="893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75520" y="228600"/>
            <a:ext cx="8892480" cy="990600"/>
          </a:xfrm>
        </p:spPr>
        <p:txBody>
          <a:bodyPr>
            <a:normAutofit/>
          </a:bodyPr>
          <a:lstStyle/>
          <a:p>
            <a:r>
              <a:rPr lang="ru-RU" sz="2400" b="1" i="1" dirty="0">
                <a:solidFill>
                  <a:schemeClr val="accent2">
                    <a:lumMod val="50000"/>
                  </a:schemeClr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Динамика выдачи материальной помощи за 2012-2014 гг.</a:t>
            </a:r>
            <a:endParaRPr lang="ru-RU" sz="24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023902" y="1571612"/>
          <a:ext cx="10404646" cy="5139016"/>
        </p:xfrm>
        <a:graphic>
          <a:graphicData uri="http://schemas.openxmlformats.org/drawingml/2006/table">
            <a:tbl>
              <a:tblPr>
                <a:tableStyleId>{775DCB02-9BB8-47FD-8907-85C794F793BA}</a:tableStyleId>
              </a:tblPr>
              <a:tblGrid>
                <a:gridCol w="2826196"/>
                <a:gridCol w="1147096"/>
                <a:gridCol w="1229032"/>
                <a:gridCol w="1229032"/>
                <a:gridCol w="1391636"/>
                <a:gridCol w="1148363"/>
                <a:gridCol w="1433291"/>
              </a:tblGrid>
              <a:tr h="388848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Cambria" pitchFamily="18" charset="0"/>
                        </a:rPr>
                        <a:t>Наименование</a:t>
                      </a:r>
                      <a:endParaRPr lang="ru-RU" sz="1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2012 г.</a:t>
                      </a:r>
                      <a:endParaRPr lang="ru-RU" sz="20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2013 г.</a:t>
                      </a:r>
                      <a:endParaRPr lang="ru-RU" sz="20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2014 г.</a:t>
                      </a:r>
                      <a:endParaRPr lang="ru-RU" sz="20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46178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mbria" pitchFamily="18" charset="0"/>
                        </a:rPr>
                        <a:t>Кол-во </a:t>
                      </a:r>
                      <a:endParaRPr lang="ru-RU" sz="1400" b="1" dirty="0">
                        <a:latin typeface="Cambria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mbria" pitchFamily="18" charset="0"/>
                        </a:rPr>
                        <a:t>чел.</a:t>
                      </a:r>
                      <a:endParaRPr lang="ru-RU" sz="14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Cambria" pitchFamily="18" charset="0"/>
                        </a:rPr>
                        <a:t>Сумма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Cambria" pitchFamily="18" charset="0"/>
                        </a:rPr>
                        <a:t>(лей)</a:t>
                      </a:r>
                      <a:endParaRPr lang="ru-RU" sz="14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mbria" pitchFamily="18" charset="0"/>
                        </a:rPr>
                        <a:t>Кол-во </a:t>
                      </a:r>
                      <a:endParaRPr lang="ru-RU" sz="1400" b="1" dirty="0">
                        <a:latin typeface="Cambria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mbria" pitchFamily="18" charset="0"/>
                        </a:rPr>
                        <a:t>чел.</a:t>
                      </a:r>
                      <a:endParaRPr lang="ru-RU" sz="14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Cambria" pitchFamily="18" charset="0"/>
                        </a:rPr>
                        <a:t>Сумма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Cambria" pitchFamily="18" charset="0"/>
                        </a:rPr>
                        <a:t>(лей)</a:t>
                      </a:r>
                      <a:endParaRPr lang="ru-RU" sz="14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mbria" pitchFamily="18" charset="0"/>
                        </a:rPr>
                        <a:t>Кол-во </a:t>
                      </a:r>
                      <a:endParaRPr lang="ru-RU" sz="1400" b="1" dirty="0">
                        <a:latin typeface="Cambria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mbria" pitchFamily="18" charset="0"/>
                        </a:rPr>
                        <a:t>чел.</a:t>
                      </a:r>
                      <a:endParaRPr lang="ru-RU" sz="14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Cambria" pitchFamily="18" charset="0"/>
                        </a:rPr>
                        <a:t>Сумма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Cambria" pitchFamily="18" charset="0"/>
                        </a:rPr>
                        <a:t>(лей)</a:t>
                      </a:r>
                      <a:endParaRPr lang="ru-RU" sz="14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5277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Cambria" pitchFamily="18" charset="0"/>
                        </a:rPr>
                        <a:t>Материальная помощь (</a:t>
                      </a:r>
                      <a:r>
                        <a:rPr lang="ru-RU" sz="1600" b="1" dirty="0" err="1">
                          <a:latin typeface="Cambria" pitchFamily="18" charset="0"/>
                        </a:rPr>
                        <a:t>примэрия</a:t>
                      </a:r>
                      <a:r>
                        <a:rPr lang="ru-RU" sz="1600" b="1" dirty="0">
                          <a:latin typeface="Cambria" pitchFamily="18" charset="0"/>
                        </a:rPr>
                        <a:t>)</a:t>
                      </a: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20</a:t>
                      </a:r>
                      <a:endParaRPr lang="ru-RU" sz="1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8400</a:t>
                      </a:r>
                      <a:endParaRPr lang="ru-RU" sz="1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Cambria" pitchFamily="18" charset="0"/>
                        </a:rPr>
                        <a:t>26</a:t>
                      </a:r>
                      <a:endParaRPr lang="ru-RU" sz="1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Cambria" pitchFamily="18" charset="0"/>
                        </a:rPr>
                        <a:t>16000</a:t>
                      </a:r>
                      <a:endParaRPr lang="ru-RU" sz="1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mbria" pitchFamily="18" charset="0"/>
                          <a:ea typeface="+mn-ea"/>
                          <a:cs typeface="+mn-cs"/>
                        </a:rPr>
                        <a:t>144</a:t>
                      </a:r>
                      <a:endParaRPr lang="ru-RU" sz="1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mbria" pitchFamily="18" charset="0"/>
                        </a:rPr>
                        <a:t>7220</a:t>
                      </a:r>
                      <a:endParaRPr lang="ru-RU" sz="1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91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Cambria" pitchFamily="18" charset="0"/>
                        </a:rPr>
                        <a:t>Материальная помощь(по заявлениям)</a:t>
                      </a: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82</a:t>
                      </a:r>
                      <a:endParaRPr lang="ru-RU" sz="1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44200</a:t>
                      </a:r>
                      <a:endParaRPr lang="ru-RU" sz="1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Cambria" pitchFamily="18" charset="0"/>
                        </a:rPr>
                        <a:t>78</a:t>
                      </a:r>
                      <a:endParaRPr lang="ru-RU" sz="1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Cambria" pitchFamily="18" charset="0"/>
                        </a:rPr>
                        <a:t>37400</a:t>
                      </a:r>
                      <a:endParaRPr lang="ru-RU" sz="1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mbria" pitchFamily="18" charset="0"/>
                          <a:ea typeface="+mn-ea"/>
                          <a:cs typeface="+mn-cs"/>
                        </a:rPr>
                        <a:t>63</a:t>
                      </a:r>
                      <a:endParaRPr lang="ru-RU" sz="1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mbria" pitchFamily="18" charset="0"/>
                          <a:ea typeface="+mn-ea"/>
                          <a:cs typeface="+mn-cs"/>
                        </a:rPr>
                        <a:t>46800</a:t>
                      </a:r>
                      <a:endParaRPr lang="ru-RU" sz="1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68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Cambria" pitchFamily="18" charset="0"/>
                        </a:rPr>
                        <a:t>За проезд </a:t>
                      </a: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403</a:t>
                      </a:r>
                      <a:endParaRPr lang="ru-RU" sz="1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97300</a:t>
                      </a:r>
                      <a:endParaRPr lang="ru-RU" sz="1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Cambria" pitchFamily="18" charset="0"/>
                        </a:rPr>
                        <a:t>409</a:t>
                      </a:r>
                      <a:endParaRPr lang="ru-RU" sz="1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Cambria" pitchFamily="18" charset="0"/>
                        </a:rPr>
                        <a:t>107380</a:t>
                      </a:r>
                      <a:endParaRPr lang="ru-RU" sz="1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latin typeface="Cambria" pitchFamily="18" charset="0"/>
                        </a:rPr>
                        <a:t>40</a:t>
                      </a:r>
                      <a:r>
                        <a:rPr lang="ru-RU" sz="1800" b="1" dirty="0" smtClean="0">
                          <a:latin typeface="Cambria" pitchFamily="18" charset="0"/>
                        </a:rPr>
                        <a:t>4</a:t>
                      </a:r>
                      <a:endParaRPr lang="ru-RU" sz="1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92628</a:t>
                      </a:r>
                      <a:endParaRPr lang="ru-RU" sz="1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68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Cambria" pitchFamily="18" charset="0"/>
                        </a:rPr>
                        <a:t>День инвалидов </a:t>
                      </a: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100</a:t>
                      </a:r>
                      <a:endParaRPr lang="ru-RU" sz="1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38200</a:t>
                      </a:r>
                      <a:endParaRPr lang="ru-RU" sz="1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Cambria" pitchFamily="18" charset="0"/>
                        </a:rPr>
                        <a:t>108</a:t>
                      </a:r>
                      <a:endParaRPr lang="ru-RU" sz="1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Cambria" pitchFamily="18" charset="0"/>
                        </a:rPr>
                        <a:t>37000</a:t>
                      </a:r>
                      <a:endParaRPr lang="ru-RU" sz="1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latin typeface="Cambria" pitchFamily="18" charset="0"/>
                        </a:rPr>
                        <a:t>1</a:t>
                      </a:r>
                      <a:r>
                        <a:rPr lang="ru-RU" sz="1800" b="1" dirty="0" smtClean="0">
                          <a:latin typeface="Cambria" pitchFamily="18" charset="0"/>
                        </a:rPr>
                        <a:t>16</a:t>
                      </a:r>
                      <a:endParaRPr lang="ru-RU" sz="1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mbria" pitchFamily="18" charset="0"/>
                          <a:ea typeface="+mn-ea"/>
                          <a:cs typeface="+mn-cs"/>
                        </a:rPr>
                        <a:t>40600</a:t>
                      </a:r>
                      <a:endParaRPr lang="ru-RU" sz="1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68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Cambria" pitchFamily="18" charset="0"/>
                        </a:rPr>
                        <a:t>По </a:t>
                      </a:r>
                      <a:r>
                        <a:rPr lang="ru-RU" sz="1600" b="1" dirty="0" smtClean="0">
                          <a:latin typeface="Cambria" pitchFamily="18" charset="0"/>
                        </a:rPr>
                        <a:t>ходатайству </a:t>
                      </a: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9</a:t>
                      </a:r>
                      <a:endParaRPr lang="ru-RU" sz="1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16000</a:t>
                      </a:r>
                      <a:endParaRPr lang="ru-RU" sz="1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Cambria" pitchFamily="18" charset="0"/>
                        </a:rPr>
                        <a:t>4</a:t>
                      </a:r>
                      <a:endParaRPr lang="ru-RU" sz="1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Cambria" pitchFamily="18" charset="0"/>
                        </a:rPr>
                        <a:t>19300</a:t>
                      </a:r>
                      <a:endParaRPr lang="ru-RU" sz="1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mbria" pitchFamily="18" charset="0"/>
                          <a:ea typeface="+mn-ea"/>
                          <a:cs typeface="+mn-cs"/>
                        </a:rPr>
                        <a:t>13</a:t>
                      </a:r>
                      <a:endParaRPr lang="ru-RU" sz="1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mbria" pitchFamily="18" charset="0"/>
                          <a:ea typeface="+mn-ea"/>
                          <a:cs typeface="+mn-cs"/>
                        </a:rPr>
                        <a:t>29700</a:t>
                      </a:r>
                      <a:endParaRPr lang="ru-RU" sz="1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68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Cambria" pitchFamily="18" charset="0"/>
                        </a:rPr>
                        <a:t>День защиты детей </a:t>
                      </a: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45</a:t>
                      </a:r>
                      <a:endParaRPr lang="ru-RU" sz="1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11600</a:t>
                      </a:r>
                      <a:endParaRPr lang="ru-RU" sz="1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Cambria" pitchFamily="18" charset="0"/>
                        </a:rPr>
                        <a:t>42</a:t>
                      </a:r>
                      <a:endParaRPr lang="ru-RU" sz="1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Cambria" pitchFamily="18" charset="0"/>
                        </a:rPr>
                        <a:t>12600</a:t>
                      </a:r>
                      <a:endParaRPr lang="ru-RU" sz="1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latin typeface="Cambria" pitchFamily="18" charset="0"/>
                        </a:rPr>
                        <a:t>4</a:t>
                      </a:r>
                      <a:r>
                        <a:rPr lang="ru-RU" sz="1800" b="1" dirty="0" smtClean="0">
                          <a:latin typeface="Cambria" pitchFamily="18" charset="0"/>
                        </a:rPr>
                        <a:t>3</a:t>
                      </a:r>
                      <a:endParaRPr lang="ru-RU" sz="1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latin typeface="Cambria" pitchFamily="18" charset="0"/>
                        </a:rPr>
                        <a:t>1</a:t>
                      </a:r>
                      <a:r>
                        <a:rPr lang="ru-RU" sz="1800" b="1" dirty="0" smtClean="0">
                          <a:latin typeface="Cambria" pitchFamily="18" charset="0"/>
                        </a:rPr>
                        <a:t>5300</a:t>
                      </a:r>
                      <a:endParaRPr lang="ru-RU" sz="1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52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Cambria" pitchFamily="18" charset="0"/>
                        </a:rPr>
                        <a:t>День пожилого человека</a:t>
                      </a: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15</a:t>
                      </a:r>
                      <a:endParaRPr lang="ru-RU" sz="1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4500</a:t>
                      </a:r>
                      <a:endParaRPr lang="ru-RU" sz="1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Cambria" pitchFamily="18" charset="0"/>
                        </a:rPr>
                        <a:t>20</a:t>
                      </a:r>
                      <a:endParaRPr lang="ru-RU" sz="1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Cambria" pitchFamily="18" charset="0"/>
                        </a:rPr>
                        <a:t>6000</a:t>
                      </a:r>
                      <a:endParaRPr lang="ru-RU" sz="1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mbria" pitchFamily="18" charset="0"/>
                          <a:ea typeface="+mn-ea"/>
                          <a:cs typeface="+mn-cs"/>
                        </a:rPr>
                        <a:t>16</a:t>
                      </a:r>
                      <a:endParaRPr lang="ru-RU" sz="1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mbria" pitchFamily="18" charset="0"/>
                          <a:ea typeface="+mn-ea"/>
                          <a:cs typeface="+mn-cs"/>
                        </a:rPr>
                        <a:t>5600</a:t>
                      </a:r>
                      <a:endParaRPr lang="ru-RU" sz="1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68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Cambria" pitchFamily="18" charset="0"/>
                        </a:rPr>
                        <a:t>Школьники </a:t>
                      </a: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69</a:t>
                      </a:r>
                      <a:endParaRPr lang="ru-RU" sz="1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13600</a:t>
                      </a:r>
                      <a:endParaRPr lang="ru-RU" sz="1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Cambria" pitchFamily="18" charset="0"/>
                        </a:rPr>
                        <a:t>49</a:t>
                      </a:r>
                      <a:endParaRPr lang="ru-RU" sz="1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Cambria" pitchFamily="18" charset="0"/>
                        </a:rPr>
                        <a:t>14700</a:t>
                      </a:r>
                      <a:endParaRPr lang="ru-RU" sz="1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mbria" pitchFamily="18" charset="0"/>
                          <a:ea typeface="+mn-ea"/>
                          <a:cs typeface="+mn-cs"/>
                        </a:rPr>
                        <a:t>51</a:t>
                      </a:r>
                      <a:endParaRPr lang="ru-RU" sz="1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latin typeface="Cambria" pitchFamily="18" charset="0"/>
                        </a:rPr>
                        <a:t>1</a:t>
                      </a:r>
                      <a:r>
                        <a:rPr lang="ru-RU" sz="1800" b="1" dirty="0" smtClean="0">
                          <a:latin typeface="Cambria" pitchFamily="18" charset="0"/>
                        </a:rPr>
                        <a:t>7850</a:t>
                      </a:r>
                      <a:endParaRPr lang="ru-RU" sz="1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77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Cambria" pitchFamily="18" charset="0"/>
                        </a:rPr>
                        <a:t>Храм села, спорт мероприятия </a:t>
                      </a: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23</a:t>
                      </a:r>
                      <a:endParaRPr lang="ru-RU" sz="1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4600</a:t>
                      </a:r>
                      <a:endParaRPr lang="ru-RU" sz="1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Cambria" pitchFamily="18" charset="0"/>
                        </a:rPr>
                        <a:t>83</a:t>
                      </a:r>
                      <a:endParaRPr lang="ru-RU" sz="1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Cambria" pitchFamily="18" charset="0"/>
                        </a:rPr>
                        <a:t>37850</a:t>
                      </a:r>
                      <a:endParaRPr lang="ru-RU" sz="1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65</a:t>
                      </a:r>
                      <a:endParaRPr lang="ru-RU" sz="1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18800</a:t>
                      </a:r>
                      <a:endParaRPr lang="ru-RU" sz="1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76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C00000"/>
                          </a:solidFill>
                          <a:latin typeface="Cambria" pitchFamily="18" charset="0"/>
                        </a:rPr>
                        <a:t>Итого 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C0000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766</a:t>
                      </a:r>
                      <a:endParaRPr lang="ru-RU" sz="1800" b="1" dirty="0">
                        <a:solidFill>
                          <a:srgbClr val="C00000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C0000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238400</a:t>
                      </a:r>
                      <a:endParaRPr lang="ru-RU" sz="1800" b="1" dirty="0">
                        <a:solidFill>
                          <a:srgbClr val="C00000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latin typeface="Cambria" pitchFamily="18" charset="0"/>
                        </a:rPr>
                        <a:t>819</a:t>
                      </a:r>
                      <a:endParaRPr lang="ru-RU" sz="1800" b="1" dirty="0">
                        <a:solidFill>
                          <a:srgbClr val="C00000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latin typeface="Cambria" pitchFamily="18" charset="0"/>
                        </a:rPr>
                        <a:t>288230</a:t>
                      </a:r>
                      <a:endParaRPr lang="ru-RU" sz="1800" b="1" dirty="0">
                        <a:solidFill>
                          <a:srgbClr val="C00000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C0000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915</a:t>
                      </a:r>
                      <a:endParaRPr lang="ru-RU" sz="1800" b="1" dirty="0">
                        <a:solidFill>
                          <a:srgbClr val="C00000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C0000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274498</a:t>
                      </a:r>
                      <a:endParaRPr lang="ru-RU" sz="1800" b="1" dirty="0">
                        <a:solidFill>
                          <a:srgbClr val="C00000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 advClick="0" advTm="21488">
        <p15:prstTrans prst="crush"/>
      </p:transition>
    </mc:Choice>
    <mc:Fallback>
      <p:transition spd="slow" advClick="0" advTm="21488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086318079"/>
              </p:ext>
            </p:extLst>
          </p:nvPr>
        </p:nvGraphicFramePr>
        <p:xfrm>
          <a:off x="238084" y="428604"/>
          <a:ext cx="11715833" cy="6407960"/>
        </p:xfrm>
        <a:graphic>
          <a:graphicData uri="http://schemas.openxmlformats.org/drawingml/2006/table">
            <a:tbl>
              <a:tblPr firstRow="1" firstCol="1" bandRow="1"/>
              <a:tblGrid>
                <a:gridCol w="257176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2869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4300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00132"/>
                <a:gridCol w="1071570"/>
                <a:gridCol w="1214446"/>
                <a:gridCol w="1214446"/>
                <a:gridCol w="1071570"/>
                <a:gridCol w="1500199"/>
              </a:tblGrid>
              <a:tr h="285751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C00000"/>
                          </a:solidFill>
                        </a:rPr>
                        <a:t>2015</a:t>
                      </a:r>
                      <a:endParaRPr lang="ru-RU" sz="1400" b="1" dirty="0">
                        <a:solidFill>
                          <a:srgbClr val="C00000"/>
                        </a:solidFill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200" dirty="0"/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rgbClr val="C00000"/>
                          </a:solidFill>
                        </a:rPr>
                        <a:t>2016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rgbClr val="C00000"/>
                          </a:solidFill>
                        </a:rPr>
                        <a:t>2017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rgbClr val="C00000"/>
                          </a:solidFill>
                        </a:rPr>
                        <a:t>2018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070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человек</a:t>
                      </a: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 (лей)</a:t>
                      </a: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человек</a:t>
                      </a:r>
                    </a:p>
                  </a:txBody>
                  <a:tcPr marL="59121" marR="59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 (лей)</a:t>
                      </a:r>
                    </a:p>
                  </a:txBody>
                  <a:tcPr marL="59121" marR="59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человек</a:t>
                      </a:r>
                    </a:p>
                  </a:txBody>
                  <a:tcPr marL="59121" marR="59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 (лей)</a:t>
                      </a:r>
                    </a:p>
                  </a:txBody>
                  <a:tcPr marL="59121" marR="59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человек</a:t>
                      </a:r>
                    </a:p>
                  </a:txBody>
                  <a:tcPr marL="59121" marR="59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 (лей)</a:t>
                      </a:r>
                    </a:p>
                  </a:txBody>
                  <a:tcPr marL="59121" marR="59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3317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Материальная помощь из ФСПН (по заявлениям)</a:t>
                      </a: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70</a:t>
                      </a: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49</a:t>
                      </a:r>
                      <a:r>
                        <a:rPr lang="ru-RU" sz="1100" b="1" baseline="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800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55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32 400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51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51100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48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80000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772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Транспортная компенсация </a:t>
                      </a: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474</a:t>
                      </a: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161</a:t>
                      </a:r>
                      <a:r>
                        <a:rPr lang="ru-RU" sz="1100" b="1" baseline="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279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440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135 469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445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137172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450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139380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772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День инвалидов из ФСПН</a:t>
                      </a: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61</a:t>
                      </a: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28 900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61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28 600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52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26000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772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День защиты детей  из ФСПН</a:t>
                      </a: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r>
                        <a:rPr lang="ru-RU" sz="1100" b="1" baseline="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2 800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5250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8 500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7414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День пожилого человека из  ФСПН</a:t>
                      </a: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7500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4 000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74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8890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0741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Школьники на (1 сентября)из ФСПН</a:t>
                      </a: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47</a:t>
                      </a: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16 100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44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15 400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39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13650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772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err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Примэрия</a:t>
                      </a:r>
                      <a:r>
                        <a:rPr lang="ru-RU" sz="11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новогодние подарки</a:t>
                      </a: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Сладости </a:t>
                      </a: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310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ru-RU" sz="1100" b="1" baseline="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850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Сладости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317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Кузнецов Валерий </a:t>
                      </a: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Продуктовые пакеты</a:t>
                      </a: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317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День защиты детей из </a:t>
                      </a:r>
                      <a:r>
                        <a:rPr lang="ru-RU" sz="1100" b="1" dirty="0" err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примэрии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Сладости </a:t>
                      </a: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5 000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Сладости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49762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err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Молдо-турецкий</a:t>
                      </a:r>
                      <a:r>
                        <a:rPr lang="ru-RU" sz="11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лицей </a:t>
                      </a:r>
                      <a:endParaRPr lang="en-US" sz="1100" b="1" dirty="0" smtClean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100" b="1" dirty="0" err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Оризонт</a:t>
                      </a:r>
                      <a:r>
                        <a:rPr lang="ru-RU" sz="11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r>
                        <a:rPr lang="en-US" sz="11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TIKA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Мясо </a:t>
                      </a:r>
                      <a:r>
                        <a:rPr lang="ru-RU" sz="11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150 кг.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Коробки с продуктами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31750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День пожилого человека </a:t>
                      </a:r>
                      <a:r>
                        <a:rPr lang="ru-RU" sz="11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(из </a:t>
                      </a:r>
                      <a:r>
                        <a:rPr lang="ru-RU" sz="1100" b="1" dirty="0" err="1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примэрии</a:t>
                      </a:r>
                      <a:r>
                        <a:rPr lang="ru-RU" sz="11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и от спонсоров)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84</a:t>
                      </a: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Продуктовые пакеты</a:t>
                      </a: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Продуктовые пакеты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45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5373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185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Продуктовые пакеты от партии ШОР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16587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5000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2757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Благотворительный фонд «</a:t>
                      </a:r>
                      <a:r>
                        <a:rPr lang="en-US" sz="11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SECERIS</a:t>
                      </a:r>
                      <a:r>
                        <a:rPr lang="ru-RU" sz="11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»/</a:t>
                      </a:r>
                      <a:r>
                        <a:rPr lang="en-US" sz="11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din </a:t>
                      </a:r>
                      <a:r>
                        <a:rPr lang="en-US" sz="1100" b="1" dirty="0" err="1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Suflet</a:t>
                      </a:r>
                      <a:r>
                        <a:rPr lang="ru-RU" sz="11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ru-RU" sz="1100" b="1" baseline="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b="1" baseline="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Victoria</a:t>
                      </a:r>
                      <a:r>
                        <a:rPr lang="ru-RU" sz="1100" b="1" baseline="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en-US" sz="1100" b="1" baseline="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Gloria,</a:t>
                      </a:r>
                      <a:r>
                        <a:rPr lang="ru-RU" sz="1100" b="1" baseline="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церковь, Ю.Якубов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119</a:t>
                      </a: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Рождест.</a:t>
                      </a:r>
                      <a:r>
                        <a:rPr lang="ru-RU" sz="1100" b="1" baseline="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подарки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80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Новогодние подарки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Продуктовые пакеты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Продуктовые пакеты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100" b="1" dirty="0" smtClean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3317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99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Продуктовые пакеты,</a:t>
                      </a:r>
                      <a:r>
                        <a:rPr lang="ru-RU" sz="1100" b="1" baseline="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сахар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55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Рождест.</a:t>
                      </a:r>
                      <a:r>
                        <a:rPr lang="ru-RU" sz="1100" b="1" baseline="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Подарки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140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Рождест.</a:t>
                      </a:r>
                      <a:r>
                        <a:rPr lang="ru-RU" sz="1100" b="1" baseline="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Подарки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203536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«От</a:t>
                      </a:r>
                      <a:r>
                        <a:rPr lang="ru-RU" sz="1100" b="1" baseline="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сердца к сердцу» новогодний караван  И.Влах и 8 Марта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170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Продуктовые пакеты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172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Продуктовые пакеты 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dirty="0" smtClean="0"/>
                        <a:t>88</a:t>
                      </a:r>
                      <a:endParaRPr lang="ru-RU" sz="1100" dirty="0"/>
                    </a:p>
                  </a:txBody>
                  <a:tcPr marL="59121" marR="59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dirty="0" smtClean="0"/>
                        <a:t>Подарки-скатерти</a:t>
                      </a:r>
                      <a:endParaRPr lang="ru-RU" sz="1100" dirty="0"/>
                    </a:p>
                  </a:txBody>
                  <a:tcPr marL="59121" marR="59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11683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100" dirty="0" smtClean="0"/>
                        <a:t>22</a:t>
                      </a:r>
                      <a:endParaRPr lang="ru-RU" sz="1100" dirty="0"/>
                    </a:p>
                  </a:txBody>
                  <a:tcPr marL="59121" marR="59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Рождест.</a:t>
                      </a:r>
                      <a:r>
                        <a:rPr lang="ru-RU" sz="1100" b="1" baseline="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Подарки</a:t>
                      </a:r>
                      <a:endParaRPr lang="ru-RU" sz="1100" dirty="0"/>
                    </a:p>
                  </a:txBody>
                  <a:tcPr marL="59121" marR="59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2772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Храм села, спорт. мероприятия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13.850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19 280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37600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Итого: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1040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291.529 +пакеты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1176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253799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66646" y="0"/>
            <a:ext cx="11516836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altLang="ru-RU" sz="20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Динамика выдачи материальной и гуманитарной </a:t>
            </a:r>
            <a:r>
              <a:rPr lang="ru-RU" altLang="ru-RU" sz="20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помощи</a:t>
            </a:r>
            <a:endParaRPr lang="ru-RU" sz="20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11944493"/>
              </p:ext>
            </p:extLst>
          </p:nvPr>
        </p:nvGraphicFramePr>
        <p:xfrm>
          <a:off x="13505793" y="6668814"/>
          <a:ext cx="208280" cy="365760"/>
        </p:xfrm>
        <a:graphic>
          <a:graphicData uri="http://schemas.openxmlformats.org/drawingml/2006/table">
            <a:tbl>
              <a:tblPr/>
              <a:tblGrid>
                <a:gridCol w="20828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94366599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i="1" dirty="0" smtClean="0">
                <a:solidFill>
                  <a:srgbClr val="00B050"/>
                </a:solidFill>
              </a:rPr>
              <a:t>Материальная помощь</a:t>
            </a:r>
            <a:endParaRPr lang="ru-RU" b="1" i="1" dirty="0">
              <a:solidFill>
                <a:srgbClr val="00B050"/>
              </a:solidFill>
            </a:endParaRPr>
          </a:p>
        </p:txBody>
      </p:sp>
      <p:graphicFrame>
        <p:nvGraphicFramePr>
          <p:cNvPr id="3" name="Диаграмма 2"/>
          <p:cNvGraphicFramePr/>
          <p:nvPr/>
        </p:nvGraphicFramePr>
        <p:xfrm>
          <a:off x="309522" y="1428736"/>
          <a:ext cx="6858048" cy="5272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advClick="0" advTm="7377">
        <p14:flash/>
      </p:transition>
    </mc:Choice>
    <mc:Fallback>
      <p:transition spd="slow" advClick="0" advTm="737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47528" y="228600"/>
            <a:ext cx="8439472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i="1" dirty="0">
                <a:solidFill>
                  <a:schemeClr val="accent2">
                    <a:lumMod val="50000"/>
                  </a:schemeClr>
                </a:solidFill>
              </a:rPr>
              <a:t>Гуманитарная помощь социально-уязвимым слоям населения</a:t>
            </a:r>
            <a:br>
              <a:rPr lang="ru-RU" sz="2400" b="1" i="1" dirty="0">
                <a:solidFill>
                  <a:schemeClr val="accent2">
                    <a:lumMod val="50000"/>
                  </a:schemeClr>
                </a:solidFill>
              </a:rPr>
            </a:br>
            <a:endParaRPr lang="ru-RU" sz="2400" b="1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3" name="Рисунок 2" descr="C:\Users\Илья\Desktop\мат пом\getImage1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8084" y="1643050"/>
            <a:ext cx="3286148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F:\Мат пом\100_142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6712" y="4071942"/>
            <a:ext cx="3456384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4298" y="1571612"/>
            <a:ext cx="1857388" cy="1857388"/>
          </a:xfrm>
          <a:prstGeom prst="rect">
            <a:avLst/>
          </a:prstGeom>
        </p:spPr>
      </p:pic>
      <p:pic>
        <p:nvPicPr>
          <p:cNvPr id="7" name="Picture 2" descr="Ð¤Ð¾ÑÐ¾ ÐÐ»ÑÐ¸ ÐÐ¸Ð¾ÑÑ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2926" y="4071942"/>
            <a:ext cx="3048022" cy="228601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4958" y="1643050"/>
            <a:ext cx="2447712" cy="183578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1892"/>
          <a:stretch/>
        </p:blipFill>
        <p:spPr>
          <a:xfrm>
            <a:off x="6167438" y="1643050"/>
            <a:ext cx="2286508" cy="178595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1950" y="4071942"/>
            <a:ext cx="2928732" cy="219654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 advClick="0" advTm="21597">
        <p:dissolve/>
      </p:transition>
    </mc:Choice>
    <mc:Fallback>
      <p:transition spd="slow" advClick="0" advTm="21597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75520" y="228600"/>
            <a:ext cx="851148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>
                <a:solidFill>
                  <a:srgbClr val="002060"/>
                </a:solidFill>
              </a:rPr>
              <a:t>Получатели пенсий и пособий на </a:t>
            </a:r>
            <a:r>
              <a:rPr lang="ru-RU" sz="3600" b="1" dirty="0" smtClean="0">
                <a:solidFill>
                  <a:srgbClr val="002060"/>
                </a:solidFill>
              </a:rPr>
              <a:t>01.01.2019 </a:t>
            </a:r>
            <a:r>
              <a:rPr lang="ru-RU" sz="3600" b="1" dirty="0">
                <a:solidFill>
                  <a:srgbClr val="002060"/>
                </a:solidFill>
              </a:rPr>
              <a:t>г.</a:t>
            </a:r>
          </a:p>
        </p:txBody>
      </p:sp>
      <p:sp>
        <p:nvSpPr>
          <p:cNvPr id="3" name="Овал 2"/>
          <p:cNvSpPr/>
          <p:nvPr/>
        </p:nvSpPr>
        <p:spPr>
          <a:xfrm>
            <a:off x="4151784" y="1700808"/>
            <a:ext cx="3816424" cy="1296144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400" b="1" dirty="0">
                <a:solidFill>
                  <a:srgbClr val="002060"/>
                </a:solidFill>
              </a:rPr>
              <a:t>Получатели пенсий и пособий</a:t>
            </a:r>
          </a:p>
          <a:p>
            <a:pPr lvl="0" algn="ctr"/>
            <a:r>
              <a:rPr lang="ru-RU" sz="2400" b="1" dirty="0" smtClean="0">
                <a:solidFill>
                  <a:srgbClr val="002060"/>
                </a:solidFill>
              </a:rPr>
              <a:t>962 </a:t>
            </a:r>
            <a:r>
              <a:rPr lang="ru-RU" sz="2400" b="1" dirty="0">
                <a:solidFill>
                  <a:srgbClr val="002060"/>
                </a:solidFill>
              </a:rPr>
              <a:t>чел.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423592" y="2996952"/>
            <a:ext cx="2520280" cy="1368152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400" b="1" dirty="0">
                <a:solidFill>
                  <a:srgbClr val="002060"/>
                </a:solidFill>
              </a:rPr>
              <a:t>Инвалиды</a:t>
            </a:r>
          </a:p>
          <a:p>
            <a:pPr lvl="0" algn="ctr"/>
            <a:r>
              <a:rPr lang="ru-RU" sz="2400" b="1" dirty="0" smtClean="0">
                <a:solidFill>
                  <a:srgbClr val="002060"/>
                </a:solidFill>
              </a:rPr>
              <a:t>482 </a:t>
            </a:r>
            <a:r>
              <a:rPr lang="ru-RU" sz="2400" b="1" dirty="0">
                <a:solidFill>
                  <a:srgbClr val="002060"/>
                </a:solidFill>
              </a:rPr>
              <a:t>чел.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608168" y="2924944"/>
            <a:ext cx="2376264" cy="1368152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400" b="1" dirty="0">
                <a:solidFill>
                  <a:srgbClr val="002060"/>
                </a:solidFill>
              </a:rPr>
              <a:t>Пенсионеры по возрасту</a:t>
            </a:r>
          </a:p>
          <a:p>
            <a:pPr lvl="0" algn="ctr"/>
            <a:r>
              <a:rPr lang="ru-RU" sz="2400" b="1" dirty="0" smtClean="0">
                <a:solidFill>
                  <a:srgbClr val="002060"/>
                </a:solidFill>
              </a:rPr>
              <a:t>480 </a:t>
            </a:r>
            <a:r>
              <a:rPr lang="ru-RU" sz="2400" b="1" dirty="0">
                <a:solidFill>
                  <a:srgbClr val="002060"/>
                </a:solidFill>
              </a:rPr>
              <a:t>чел.</a:t>
            </a:r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1775520" y="4869160"/>
            <a:ext cx="1728192" cy="1512168"/>
          </a:xfrm>
          <a:prstGeom prst="round2Diag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ЛОВ детства </a:t>
            </a:r>
            <a:r>
              <a:rPr lang="ru-RU" sz="2000" b="1" dirty="0">
                <a:solidFill>
                  <a:schemeClr val="tx1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до 18 лет  - 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25 </a:t>
            </a:r>
            <a:r>
              <a:rPr lang="ru-RU" sz="2000" b="1" dirty="0">
                <a:solidFill>
                  <a:schemeClr val="tx1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чел.</a:t>
            </a:r>
            <a:endParaRPr lang="ru-RU" sz="2000" b="1" dirty="0"/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3719736" y="4869160"/>
            <a:ext cx="1656184" cy="1512168"/>
          </a:xfrm>
          <a:prstGeom prst="round2Diag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ЛОВ</a:t>
            </a:r>
            <a:endParaRPr lang="ru-RU" sz="2000" b="1" dirty="0">
              <a:solidFill>
                <a:schemeClr val="tx1"/>
              </a:solidFill>
              <a:latin typeface="Cambria" pitchFamily="18" charset="0"/>
              <a:ea typeface="Calibri" pitchFamily="34" charset="0"/>
              <a:cs typeface="Times New Roman" pitchFamily="18" charset="0"/>
            </a:endParaRPr>
          </a:p>
          <a:p>
            <a:pPr algn="ctr"/>
            <a:r>
              <a:rPr lang="ru-RU" sz="2000" b="1" dirty="0">
                <a:solidFill>
                  <a:schemeClr val="tx1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1-ой гр. – </a:t>
            </a:r>
            <a:r>
              <a:rPr lang="ru-RU" sz="2000" b="1" dirty="0" smtClean="0">
                <a:solidFill>
                  <a:schemeClr val="tx1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29 </a:t>
            </a:r>
            <a:r>
              <a:rPr lang="ru-RU" sz="2000" b="1" dirty="0">
                <a:solidFill>
                  <a:schemeClr val="tx1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чел.</a:t>
            </a:r>
            <a:endParaRPr lang="ru-RU" sz="2000" b="1" dirty="0"/>
          </a:p>
        </p:txBody>
      </p:sp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5519936" y="4797152"/>
            <a:ext cx="1728192" cy="1512168"/>
          </a:xfrm>
          <a:prstGeom prst="round2Diag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ЛОВ</a:t>
            </a:r>
            <a:endParaRPr lang="ru-RU" sz="2000" b="1" dirty="0">
              <a:solidFill>
                <a:schemeClr val="tx1"/>
              </a:solidFill>
              <a:latin typeface="Cambria" pitchFamily="18" charset="0"/>
              <a:ea typeface="Calibri" pitchFamily="34" charset="0"/>
              <a:cs typeface="Times New Roman" pitchFamily="18" charset="0"/>
            </a:endParaRPr>
          </a:p>
          <a:p>
            <a:pPr algn="ctr"/>
            <a:r>
              <a:rPr lang="ru-RU" sz="2000" b="1" dirty="0">
                <a:solidFill>
                  <a:schemeClr val="tx1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2-ой гр. – </a:t>
            </a:r>
            <a:r>
              <a:rPr lang="ru-RU" sz="2000" b="1" dirty="0" smtClean="0">
                <a:solidFill>
                  <a:schemeClr val="tx1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348 </a:t>
            </a:r>
            <a:r>
              <a:rPr lang="ru-RU" sz="2000" b="1" dirty="0">
                <a:solidFill>
                  <a:schemeClr val="tx1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чел.</a:t>
            </a:r>
            <a:endParaRPr lang="ru-RU" sz="2000" b="1" dirty="0"/>
          </a:p>
        </p:txBody>
      </p: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7464152" y="4797152"/>
            <a:ext cx="1656184" cy="1512168"/>
          </a:xfrm>
          <a:prstGeom prst="round2Diag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ЛОВ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schemeClr val="tx1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3-ей гр. – </a:t>
            </a:r>
            <a:r>
              <a:rPr lang="ru-RU" sz="2000" b="1" dirty="0" smtClean="0">
                <a:solidFill>
                  <a:schemeClr val="tx1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80 </a:t>
            </a:r>
            <a:r>
              <a:rPr lang="ru-RU" sz="2000" b="1" dirty="0">
                <a:solidFill>
                  <a:schemeClr val="tx1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чел.</a:t>
            </a:r>
            <a:endParaRPr lang="ru-RU" sz="2000" b="1" dirty="0"/>
          </a:p>
        </p:txBody>
      </p:sp>
      <p:sp>
        <p:nvSpPr>
          <p:cNvPr id="10" name="Выгнутая влево стрелка 9"/>
          <p:cNvSpPr/>
          <p:nvPr/>
        </p:nvSpPr>
        <p:spPr>
          <a:xfrm>
            <a:off x="3431704" y="2060848"/>
            <a:ext cx="731520" cy="856112"/>
          </a:xfrm>
          <a:prstGeom prst="curvedRight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Выгнутая вправо стрелка 10"/>
          <p:cNvSpPr/>
          <p:nvPr/>
        </p:nvSpPr>
        <p:spPr>
          <a:xfrm>
            <a:off x="7968208" y="2132856"/>
            <a:ext cx="936104" cy="792088"/>
          </a:xfrm>
          <a:prstGeom prst="curvedLeftArrow">
            <a:avLst>
              <a:gd name="adj1" fmla="val 25000"/>
              <a:gd name="adj2" fmla="val 50000"/>
              <a:gd name="adj3" fmla="val 2500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Стрелка вниз 11"/>
          <p:cNvSpPr/>
          <p:nvPr/>
        </p:nvSpPr>
        <p:spPr>
          <a:xfrm>
            <a:off x="2135560" y="4437112"/>
            <a:ext cx="484632" cy="432048"/>
          </a:xfrm>
          <a:prstGeom prst="down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>
            <a:off x="7896200" y="4437112"/>
            <a:ext cx="484632" cy="432048"/>
          </a:xfrm>
          <a:prstGeom prst="down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>
            <a:off x="4151784" y="4509120"/>
            <a:ext cx="484632" cy="360040"/>
          </a:xfrm>
          <a:prstGeom prst="down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>
            <a:off x="6096000" y="4509120"/>
            <a:ext cx="484632" cy="360040"/>
          </a:xfrm>
          <a:prstGeom prst="down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единительная линия 16"/>
          <p:cNvCxnSpPr>
            <a:stCxn id="12" idx="0"/>
            <a:endCxn id="13" idx="0"/>
          </p:cNvCxnSpPr>
          <p:nvPr/>
        </p:nvCxnSpPr>
        <p:spPr>
          <a:xfrm>
            <a:off x="2377876" y="4437112"/>
            <a:ext cx="57606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4943872" y="3933056"/>
            <a:ext cx="7920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5735960" y="3933056"/>
            <a:ext cx="0" cy="5040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9382148" y="4786322"/>
            <a:ext cx="257176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Cambria" pitchFamily="18" charset="0"/>
                <a:ea typeface="Calibri" pitchFamily="34" charset="0"/>
                <a:cs typeface="Times New Roman" pitchFamily="18" charset="0"/>
              </a:rPr>
              <a:t>ЛОВ –лица с ограниченными возможностями</a:t>
            </a:r>
            <a:endParaRPr lang="ru-RU" b="1" dirty="0" smtClean="0">
              <a:latin typeface="Cambria" pitchFamily="18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12798">
        <p15:prstTrans prst="peelOff"/>
      </p:transition>
    </mc:Choice>
    <mc:Fallback>
      <p:transition spd="slow" advClick="0" advTm="12798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514600" y="0"/>
            <a:ext cx="8153400" cy="1428736"/>
          </a:xfrm>
        </p:spPr>
        <p:txBody>
          <a:bodyPr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400" b="1" i="1" dirty="0">
                <a:solidFill>
                  <a:schemeClr val="bg2">
                    <a:lumMod val="2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Поступило в виде гуманитарной помощи дизельное топливо от Исполкома </a:t>
            </a:r>
            <a:r>
              <a:rPr lang="ru-RU" sz="2400" b="1" i="1" dirty="0" err="1">
                <a:solidFill>
                  <a:schemeClr val="bg2">
                    <a:lumMod val="2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Гагаузии</a:t>
            </a:r>
            <a:r>
              <a:rPr lang="ru-RU" sz="2400" b="1" i="1" dirty="0">
                <a:solidFill>
                  <a:schemeClr val="bg2">
                    <a:lumMod val="2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86000кг или 100585л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012266000"/>
              </p:ext>
            </p:extLst>
          </p:nvPr>
        </p:nvGraphicFramePr>
        <p:xfrm>
          <a:off x="263352" y="1214428"/>
          <a:ext cx="11665296" cy="5469957"/>
        </p:xfrm>
        <a:graphic>
          <a:graphicData uri="http://schemas.openxmlformats.org/drawingml/2006/table">
            <a:tbl>
              <a:tblPr firstRow="1" firstCol="1" bandRow="1">
                <a:tableStyleId>{08FB837D-C827-4EFA-A057-4D05807E0F7C}</a:tableStyleId>
              </a:tblPr>
              <a:tblGrid>
                <a:gridCol w="661229"/>
                <a:gridCol w="2703420"/>
                <a:gridCol w="4324193"/>
                <a:gridCol w="1902206"/>
                <a:gridCol w="1037124"/>
                <a:gridCol w="1037124"/>
              </a:tblGrid>
              <a:tr h="270477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№ п./п.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             Отпущено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За что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№ реш. Сессии или др. документа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Количество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530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        кг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Литры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3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ООО «</a:t>
                      </a:r>
                      <a:r>
                        <a:rPr lang="ru-RU" sz="1200" dirty="0" err="1">
                          <a:effectLst/>
                        </a:rPr>
                        <a:t>Чадыр-Петрол</a:t>
                      </a:r>
                      <a:r>
                        <a:rPr lang="ru-RU" sz="1200" dirty="0">
                          <a:effectLst/>
                        </a:rPr>
                        <a:t>»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Хранение, перевозка, ест. убыль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3581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4188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3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Население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3212чел*26л(22,23кг)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71403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83512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07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Инициативная группа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Дорога к новому кладбищу (тал. К-</a:t>
                      </a:r>
                      <a:r>
                        <a:rPr lang="ru-RU" sz="1200" dirty="0" err="1">
                          <a:effectLst/>
                        </a:rPr>
                        <a:t>ые</a:t>
                      </a:r>
                      <a:r>
                        <a:rPr lang="ru-RU" sz="1200" dirty="0">
                          <a:effectLst/>
                        </a:rPr>
                        <a:t> не получили 78чел*26л(22,23кг) 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2/8 от 18.07.2011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1734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2028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30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4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Инициативная группа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Благоустройство села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40/2 от 23.03.2011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1500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1755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30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Инициативная группа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Дорога к новому кладбищу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42/7 от 10.05.2011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1000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1170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74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6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Инициативная группа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Дорога к новому кладбищу (10тал.,к-ые не получили с АЗС)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2/8 от 18.07.11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222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260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3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7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Инициативная группа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Дорога к новому кладбищу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2/8 от 18.07.2011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609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712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3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8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ООО «Атайвал-Сервис»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Замена водопровода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2/8 от 18.07.2011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573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670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3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9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примэрии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Сан. Очистка села (на 28августа)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2/8 от 18.07.2011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17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3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Челак И.Д.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Кишинев FIS</a:t>
                      </a:r>
                      <a:r>
                        <a:rPr lang="en-US" sz="1200" dirty="0">
                          <a:effectLst/>
                        </a:rPr>
                        <a:t>M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34 </a:t>
                      </a:r>
                      <a:r>
                        <a:rPr lang="ru-RU" sz="1200" dirty="0">
                          <a:effectLst/>
                        </a:rPr>
                        <a:t>от</a:t>
                      </a:r>
                      <a:r>
                        <a:rPr lang="en-US" sz="1200" dirty="0">
                          <a:effectLst/>
                        </a:rPr>
                        <a:t> 21/06/2011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120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140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3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Челак И.Д.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Комрат семинар 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9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3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ООО «Атайвал Сервис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Водопровод (материалы, шланги..)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3/3 от 17.08.2011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607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710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3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ООО «Четин Фортан»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Строительные материалы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3/3 от 17.08.2011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333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390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3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14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ООО «Узвиг-Ком»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Строительные материалы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3/3 от 17.08.2011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855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1000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3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Делеу Виталий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Известь (115кг*8)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3/3 от 17.08.2011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51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07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16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Инициативная группа Чебан Георгий Ник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Дорога к новому кладбищу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3/3 от 17.08.2011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855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1000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3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17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ООО «Коминтеркрис»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Окна, двери, перегородка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3/3 от 17.08.2011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1283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1500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3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18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ООО «Коминтеркрис»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Окна, двери, перегородка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4/1 от 14.09.2011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855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1000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3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19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ООО «Евдивлата»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Ремонт глубинного насоса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2/8 от 18.07.2011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137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160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3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ИТОГО  ИЗРАСХОДОВАНО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85744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100285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3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С-до на 01.02.2012г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256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300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55694546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 advClick="0" advTm="80806">
        <p15:prstTrans prst="fracture"/>
      </p:transition>
    </mc:Choice>
    <mc:Fallback>
      <p:transition spd="slow" advClick="0" advTm="80806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b="1" i="1" dirty="0">
                <a:solidFill>
                  <a:srgbClr val="C00000"/>
                </a:solidFill>
                <a:latin typeface="Cambria" pitchFamily="18" charset="0"/>
              </a:rPr>
              <a:t>VI.</a:t>
            </a:r>
            <a:r>
              <a:rPr lang="ru-RU" sz="3600" b="1" i="1" dirty="0">
                <a:solidFill>
                  <a:srgbClr val="C00000"/>
                </a:solidFill>
                <a:latin typeface="Cambria" pitchFamily="18" charset="0"/>
              </a:rPr>
              <a:t> Землеустройство</a:t>
            </a:r>
            <a:r>
              <a:rPr lang="en-US" sz="3600" b="1" i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endParaRPr lang="ru-RU" sz="3600" b="1" i="1" dirty="0">
              <a:solidFill>
                <a:srgbClr val="C00000"/>
              </a:solidFill>
              <a:latin typeface="Cambria" pitchFamily="18" charset="0"/>
            </a:endParaRPr>
          </a:p>
        </p:txBody>
      </p:sp>
      <p:graphicFrame>
        <p:nvGraphicFramePr>
          <p:cNvPr id="3" name="Схема 2"/>
          <p:cNvGraphicFramePr/>
          <p:nvPr/>
        </p:nvGraphicFramePr>
        <p:xfrm>
          <a:off x="1775520" y="1556792"/>
          <a:ext cx="8640960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 advClick="0" advTm="21485">
        <p15:prstTrans prst="drape"/>
      </p:transition>
    </mc:Choice>
    <mc:Fallback>
      <p:transition spd="slow" advClick="0" advTm="21485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b="1" i="1" dirty="0">
                <a:solidFill>
                  <a:schemeClr val="accent1">
                    <a:lumMod val="50000"/>
                  </a:schemeClr>
                </a:solidFill>
              </a:rPr>
              <a:t>Структура земельного фонда </a:t>
            </a:r>
            <a:r>
              <a:rPr lang="ru-RU" sz="3200" b="1" i="1" dirty="0" err="1">
                <a:solidFill>
                  <a:schemeClr val="accent1">
                    <a:lumMod val="50000"/>
                  </a:schemeClr>
                </a:solidFill>
              </a:rPr>
              <a:t>примэрии</a:t>
            </a:r>
            <a:r>
              <a:rPr lang="ru-RU" sz="3200" b="1" i="1" dirty="0">
                <a:solidFill>
                  <a:schemeClr val="accent1">
                    <a:lumMod val="50000"/>
                  </a:schemeClr>
                </a:solidFill>
              </a:rPr>
              <a:t> села Гайдар</a:t>
            </a:r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1524000" y="1241992"/>
          <a:ext cx="9144000" cy="56160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 advClick="0" advTm="21012">
        <p15:prstTrans prst="fallOver"/>
      </p:transition>
    </mc:Choice>
    <mc:Fallback>
      <p:transition spd="slow" advClick="0" advTm="21012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b="1" i="1" dirty="0">
                <a:solidFill>
                  <a:srgbClr val="C00000"/>
                </a:solidFill>
              </a:rPr>
              <a:t>Распределение земель по с/</a:t>
            </a:r>
            <a:r>
              <a:rPr lang="ru-RU" sz="3600" b="1" i="1" dirty="0" err="1">
                <a:solidFill>
                  <a:srgbClr val="C00000"/>
                </a:solidFill>
              </a:rPr>
              <a:t>х</a:t>
            </a:r>
            <a:r>
              <a:rPr lang="ru-RU" sz="3600" b="1" i="1" dirty="0">
                <a:solidFill>
                  <a:srgbClr val="C00000"/>
                </a:solidFill>
              </a:rPr>
              <a:t> предприятиям 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479376" y="1700808"/>
          <a:ext cx="11305256" cy="4665916"/>
        </p:xfrm>
        <a:graphic>
          <a:graphicData uri="http://schemas.openxmlformats.org/drawingml/2006/table">
            <a:tbl>
              <a:tblPr>
                <a:solidFill>
                  <a:schemeClr val="accent2">
                    <a:lumMod val="20000"/>
                    <a:lumOff val="80000"/>
                  </a:schemeClr>
                </a:solidFill>
                <a:tableStyleId>{08FB837D-C827-4EFA-A057-4D05807E0F7C}</a:tableStyleId>
              </a:tblPr>
              <a:tblGrid>
                <a:gridCol w="792088"/>
                <a:gridCol w="3804261"/>
                <a:gridCol w="1665821"/>
                <a:gridCol w="1572558"/>
                <a:gridCol w="2120123"/>
                <a:gridCol w="1350405"/>
              </a:tblGrid>
              <a:tr h="9010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/>
                        <a:t>№ </a:t>
                      </a:r>
                      <a:r>
                        <a:rPr lang="ru-RU" sz="1800" b="1" dirty="0" err="1"/>
                        <a:t>п</a:t>
                      </a:r>
                      <a:r>
                        <a:rPr lang="ru-RU" sz="1800" b="1" dirty="0"/>
                        <a:t>/</a:t>
                      </a:r>
                      <a:r>
                        <a:rPr lang="ru-RU" sz="1800" b="1" dirty="0" err="1"/>
                        <a:t>п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/>
                        <a:t>Наименование предприятия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/>
                        <a:t>Всего, га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/>
                        <a:t>Пашня, </a:t>
                      </a:r>
                      <a:r>
                        <a:rPr lang="ru-RU" sz="1800" b="1" dirty="0"/>
                        <a:t>га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/>
                        <a:t>Виноградники, га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/>
                        <a:t>Сад, га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104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Calibri"/>
                          <a:ea typeface="Calibri"/>
                          <a:cs typeface="Times New Roman"/>
                        </a:rPr>
                        <a:t>1.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/>
                        <a:t>ООО «</a:t>
                      </a:r>
                      <a:r>
                        <a:rPr lang="ru-RU" sz="1600" b="1" dirty="0" err="1"/>
                        <a:t>Узвиг</a:t>
                      </a:r>
                      <a:r>
                        <a:rPr lang="ru-RU" sz="1600" b="1" dirty="0"/>
                        <a:t> - Ком»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+mn-lt"/>
                          <a:ea typeface="+mn-ea"/>
                          <a:cs typeface="+mn-cs"/>
                        </a:rPr>
                        <a:t>1107,8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Calibri"/>
                          <a:ea typeface="Calibri"/>
                          <a:cs typeface="Times New Roman"/>
                        </a:rPr>
                        <a:t>1063,8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/>
                        <a:t>29,3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/>
                        <a:t>14,7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80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+mn-lt"/>
                          <a:ea typeface="+mn-ea"/>
                          <a:cs typeface="+mn-cs"/>
                        </a:rPr>
                        <a:t>2.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ООО «</a:t>
                      </a:r>
                      <a:r>
                        <a:rPr lang="ru-RU" sz="1600" b="1" dirty="0" err="1" smtClean="0"/>
                        <a:t>Айдар-Мерасы</a:t>
                      </a:r>
                      <a:r>
                        <a:rPr lang="ru-RU" sz="1600" b="1" dirty="0" smtClean="0"/>
                        <a:t>»</a:t>
                      </a:r>
                      <a:endParaRPr lang="ru-RU" sz="1600" b="1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795</a:t>
                      </a:r>
                      <a:endParaRPr lang="ru-RU" sz="1600" b="1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730</a:t>
                      </a:r>
                      <a:endParaRPr lang="ru-RU" sz="1600" b="1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65</a:t>
                      </a:r>
                      <a:endParaRPr lang="ru-RU" sz="1600" b="1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-</a:t>
                      </a:r>
                      <a:endParaRPr lang="ru-RU" sz="1600" b="1" dirty="0"/>
                    </a:p>
                  </a:txBody>
                  <a:tcPr marL="68580" marR="68580" marT="0" marB="0"/>
                </a:tc>
              </a:tr>
              <a:tr h="2880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+mn-lt"/>
                          <a:ea typeface="+mn-ea"/>
                          <a:cs typeface="+mn-cs"/>
                        </a:rPr>
                        <a:t>3.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/>
                        <a:t>ООО «</a:t>
                      </a:r>
                      <a:r>
                        <a:rPr lang="ru-RU" sz="1600" b="1" dirty="0" err="1"/>
                        <a:t>Месутагро</a:t>
                      </a:r>
                      <a:r>
                        <a:rPr lang="ru-RU" sz="1600" b="1" dirty="0"/>
                        <a:t>»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/>
                        <a:t>124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Calibri"/>
                          <a:ea typeface="Calibri"/>
                          <a:cs typeface="Times New Roman"/>
                        </a:rPr>
                        <a:t>124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/>
                        <a:t>-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/>
                        <a:t>-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80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Calibri"/>
                          <a:ea typeface="Calibri"/>
                          <a:cs typeface="Times New Roman"/>
                        </a:rPr>
                        <a:t>4.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/>
                        <a:t>ООО «Топал - </a:t>
                      </a:r>
                      <a:r>
                        <a:rPr lang="ru-RU" sz="1600" b="1" dirty="0" err="1"/>
                        <a:t>Берекет</a:t>
                      </a:r>
                      <a:r>
                        <a:rPr lang="ru-RU" sz="1600" b="1" dirty="0"/>
                        <a:t>»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/>
                        <a:t>113,2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Calibri"/>
                          <a:ea typeface="Calibri"/>
                          <a:cs typeface="Times New Roman"/>
                        </a:rPr>
                        <a:t>113,2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/>
                        <a:t>-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/>
                        <a:t>-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80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+mn-lt"/>
                          <a:ea typeface="+mn-ea"/>
                          <a:cs typeface="+mn-cs"/>
                        </a:rPr>
                        <a:t>5.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ООО «</a:t>
                      </a:r>
                      <a:r>
                        <a:rPr lang="ru-RU" sz="1600" b="1" dirty="0" err="1" smtClean="0"/>
                        <a:t>Меделян-Агро</a:t>
                      </a:r>
                      <a:r>
                        <a:rPr lang="ru-RU" sz="1600" b="1" dirty="0" smtClean="0"/>
                        <a:t>»</a:t>
                      </a:r>
                      <a:endParaRPr lang="ru-RU" sz="1600" b="1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41,8</a:t>
                      </a:r>
                      <a:endParaRPr lang="ru-RU" sz="1600" b="1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-</a:t>
                      </a:r>
                      <a:endParaRPr lang="ru-RU" sz="1600" b="1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41,8</a:t>
                      </a:r>
                      <a:endParaRPr lang="ru-RU" sz="1600" b="1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-</a:t>
                      </a:r>
                      <a:endParaRPr lang="ru-RU" sz="1600" b="1" dirty="0"/>
                    </a:p>
                  </a:txBody>
                  <a:tcPr marL="68580" marR="68580" marT="0" marB="0"/>
                </a:tc>
              </a:tr>
              <a:tr h="2880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+mn-lt"/>
                          <a:ea typeface="+mn-ea"/>
                          <a:cs typeface="+mn-cs"/>
                        </a:rPr>
                        <a:t>6.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/>
                        <a:t>КХ </a:t>
                      </a:r>
                      <a:r>
                        <a:rPr lang="ru-RU" sz="1600" b="1" dirty="0" smtClean="0"/>
                        <a:t>«Гагауз Иван»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/>
                        <a:t>94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Calibri"/>
                          <a:ea typeface="Calibri"/>
                          <a:cs typeface="Times New Roman"/>
                        </a:rPr>
                        <a:t>93,1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/>
                        <a:t>0,9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/>
                        <a:t>-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160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+mn-lt"/>
                          <a:ea typeface="+mn-ea"/>
                          <a:cs typeface="+mn-cs"/>
                        </a:rPr>
                        <a:t>7.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/>
                        <a:t>КХ </a:t>
                      </a:r>
                      <a:r>
                        <a:rPr lang="ru-RU" sz="1600" b="1" dirty="0" smtClean="0"/>
                        <a:t>«</a:t>
                      </a:r>
                      <a:r>
                        <a:rPr lang="ru-RU" sz="1600" b="1" dirty="0" err="1" smtClean="0"/>
                        <a:t>Курдогло</a:t>
                      </a:r>
                      <a:r>
                        <a:rPr lang="ru-RU" sz="1600" b="1" dirty="0" smtClean="0"/>
                        <a:t> Илья»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/>
                        <a:t>17,8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Calibri"/>
                          <a:ea typeface="Calibri"/>
                          <a:cs typeface="Times New Roman"/>
                        </a:rPr>
                        <a:t>17,8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/>
                        <a:t>-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/>
                        <a:t>-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731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Calibri"/>
                          <a:ea typeface="Calibri"/>
                          <a:cs typeface="Times New Roman"/>
                        </a:rPr>
                        <a:t>8.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/>
                        <a:t>КХ «</a:t>
                      </a:r>
                      <a:r>
                        <a:rPr lang="ru-RU" sz="1600" b="1" dirty="0" err="1" smtClean="0"/>
                        <a:t>Терзи</a:t>
                      </a:r>
                      <a:r>
                        <a:rPr lang="ru-RU" sz="1600" b="1" baseline="0" dirty="0" smtClean="0"/>
                        <a:t> Николай</a:t>
                      </a:r>
                      <a:r>
                        <a:rPr lang="ru-RU" sz="1600" b="1" dirty="0" smtClean="0"/>
                        <a:t>»</a:t>
                      </a:r>
                      <a:endParaRPr lang="ru-RU" sz="1600" b="1" dirty="0" smtClean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+mn-lt"/>
                          <a:ea typeface="+mn-ea"/>
                          <a:cs typeface="+mn-cs"/>
                        </a:rPr>
                        <a:t>17,3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/>
                        <a:t>3,46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/>
                        <a:t>13,84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80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+mn-lt"/>
                          <a:ea typeface="+mn-ea"/>
                          <a:cs typeface="+mn-cs"/>
                        </a:rPr>
                        <a:t>9.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/>
                        <a:t>КХ «</a:t>
                      </a:r>
                      <a:r>
                        <a:rPr lang="ru-RU" sz="1600" b="1" dirty="0" err="1" smtClean="0"/>
                        <a:t>Курдогло</a:t>
                      </a:r>
                      <a:r>
                        <a:rPr lang="ru-RU" sz="1600" b="1" dirty="0" smtClean="0"/>
                        <a:t> Елена»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Calibri"/>
                          <a:ea typeface="Calibri"/>
                          <a:cs typeface="Times New Roman"/>
                        </a:rPr>
                        <a:t>14,5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Calibri"/>
                          <a:ea typeface="Calibri"/>
                          <a:cs typeface="Times New Roman"/>
                        </a:rPr>
                        <a:t>14,5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80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+mn-lt"/>
                          <a:ea typeface="+mn-ea"/>
                          <a:cs typeface="+mn-cs"/>
                        </a:rPr>
                        <a:t>10.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Другие КХ (85)</a:t>
                      </a:r>
                      <a:endParaRPr lang="ru-RU" sz="1600" b="1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476,84</a:t>
                      </a:r>
                      <a:endParaRPr lang="ru-RU" sz="1600" b="1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410,94</a:t>
                      </a:r>
                      <a:endParaRPr lang="ru-RU" sz="1600" b="1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65,94</a:t>
                      </a:r>
                      <a:endParaRPr lang="ru-RU" sz="1600" b="1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-</a:t>
                      </a:r>
                      <a:endParaRPr lang="ru-RU" sz="1600" b="1" dirty="0"/>
                    </a:p>
                  </a:txBody>
                  <a:tcPr marL="68580" marR="68580" marT="0" marB="0"/>
                </a:tc>
              </a:tr>
              <a:tr h="4505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+mn-lt"/>
                          <a:ea typeface="+mn-ea"/>
                          <a:cs typeface="+mn-cs"/>
                        </a:rPr>
                        <a:t>11.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/>
                        <a:t>Индивидуальные хозяйства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+mn-lt"/>
                          <a:ea typeface="+mn-ea"/>
                          <a:cs typeface="+mn-cs"/>
                        </a:rPr>
                        <a:t>660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Calibri"/>
                          <a:ea typeface="Calibri"/>
                          <a:cs typeface="Times New Roman"/>
                        </a:rPr>
                        <a:t>638,1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+mn-lt"/>
                          <a:ea typeface="+mn-ea"/>
                          <a:cs typeface="+mn-cs"/>
                        </a:rPr>
                        <a:t>21,9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505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C00000"/>
                          </a:solidFill>
                        </a:rPr>
                        <a:t>Итого: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C00000"/>
                          </a:solidFill>
                        </a:rPr>
                        <a:t>3462,28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3205,44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C00000"/>
                          </a:solidFill>
                        </a:rPr>
                        <a:t>228,3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C00000"/>
                          </a:solidFill>
                        </a:rPr>
                        <a:t>28,54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4033" name="Rectangle 1"/>
          <p:cNvSpPr>
            <a:spLocks noChangeArrowheads="1"/>
          </p:cNvSpPr>
          <p:nvPr/>
        </p:nvSpPr>
        <p:spPr bwMode="auto">
          <a:xfrm>
            <a:off x="1524001" y="90101"/>
            <a:ext cx="521297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200">
                <a:latin typeface="Cambria" pitchFamily="18" charset="0"/>
                <a:ea typeface="Calibri" pitchFamily="34" charset="0"/>
                <a:cs typeface="Times New Roman" pitchFamily="18" charset="0"/>
              </a:rPr>
              <a:t>          </a:t>
            </a:r>
            <a:endParaRPr lang="ru-RU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250" advClick="0" advTm="22816">
        <p15:prstTrans prst="origami" invX="1"/>
      </p:transition>
    </mc:Choice>
    <mc:Fallback>
      <p:transition spd="slow" advClick="0" advTm="22816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rgbClr val="C00000"/>
                </a:solidFill>
              </a:rPr>
              <a:t>Распределение земель в натуре, </a:t>
            </a:r>
            <a:r>
              <a:rPr lang="en-US" b="1" i="1" dirty="0" smtClean="0">
                <a:solidFill>
                  <a:srgbClr val="C00000"/>
                </a:solidFill>
              </a:rPr>
              <a:t>I</a:t>
            </a:r>
            <a:r>
              <a:rPr lang="ru-RU" b="1" i="1" dirty="0" smtClean="0">
                <a:solidFill>
                  <a:srgbClr val="C00000"/>
                </a:solidFill>
              </a:rPr>
              <a:t> и </a:t>
            </a:r>
            <a:r>
              <a:rPr lang="en-US" b="1" i="1" dirty="0" smtClean="0">
                <a:solidFill>
                  <a:srgbClr val="C00000"/>
                </a:solidFill>
              </a:rPr>
              <a:t>II </a:t>
            </a:r>
            <a:r>
              <a:rPr lang="ru-RU" b="1" i="1" dirty="0" smtClean="0">
                <a:solidFill>
                  <a:srgbClr val="C00000"/>
                </a:solidFill>
              </a:rPr>
              <a:t>категория  </a:t>
            </a:r>
            <a:endParaRPr lang="ru-RU" b="1" i="1" dirty="0">
              <a:solidFill>
                <a:srgbClr val="C00000"/>
              </a:solidFill>
            </a:endParaRPr>
          </a:p>
        </p:txBody>
      </p:sp>
      <p:graphicFrame>
        <p:nvGraphicFramePr>
          <p:cNvPr id="3" name="Схема 2"/>
          <p:cNvGraphicFramePr/>
          <p:nvPr/>
        </p:nvGraphicFramePr>
        <p:xfrm>
          <a:off x="7223448" y="1484784"/>
          <a:ext cx="4968552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238084" y="1500174"/>
            <a:ext cx="7333416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i="1" dirty="0"/>
              <a:t>В 2013 г. возникли конфликты по выдаче земли в натуре. Массовый выход </a:t>
            </a:r>
            <a:r>
              <a:rPr lang="ru-RU" sz="1600" i="1" dirty="0" err="1"/>
              <a:t>долевиков</a:t>
            </a:r>
            <a:r>
              <a:rPr lang="ru-RU" sz="1600" i="1" dirty="0"/>
              <a:t> из состава ООО «</a:t>
            </a:r>
            <a:r>
              <a:rPr lang="ru-RU" sz="1600" i="1" dirty="0" err="1"/>
              <a:t>Айдар-Мерасы</a:t>
            </a:r>
            <a:r>
              <a:rPr lang="ru-RU" sz="1600" i="1" dirty="0"/>
              <a:t>»</a:t>
            </a:r>
          </a:p>
          <a:p>
            <a:r>
              <a:rPr lang="ru-RU" sz="1600" i="1" dirty="0"/>
              <a:t>Создана комиссия для урегулирования земельных отношений. </a:t>
            </a:r>
          </a:p>
          <a:p>
            <a:r>
              <a:rPr lang="ru-RU" sz="1600" i="1" dirty="0"/>
              <a:t>После многочисленных переговоров с руководством ООО «</a:t>
            </a:r>
            <a:r>
              <a:rPr lang="ru-RU" sz="1600" i="1" dirty="0" err="1"/>
              <a:t>Айдар-Мерасы</a:t>
            </a:r>
            <a:r>
              <a:rPr lang="ru-RU" sz="1600" i="1" dirty="0"/>
              <a:t>» началось распределение земель в натуре</a:t>
            </a:r>
            <a:r>
              <a:rPr lang="ru-RU" sz="1600" i="1" dirty="0" smtClean="0"/>
              <a:t>.</a:t>
            </a:r>
          </a:p>
          <a:p>
            <a:r>
              <a:rPr lang="ru-RU" sz="1600" i="1" dirty="0" smtClean="0"/>
              <a:t>В последнее время передвижение земель не наблюдается, в связи с тем, что специалистами </a:t>
            </a:r>
            <a:r>
              <a:rPr lang="ru-RU" sz="1600" i="1" dirty="0" err="1" smtClean="0"/>
              <a:t>примэрии</a:t>
            </a:r>
            <a:r>
              <a:rPr lang="ru-RU" sz="1600" i="1" dirty="0" smtClean="0"/>
              <a:t> постепенно разрешаются конфликтные вопросы на уровне </a:t>
            </a:r>
            <a:r>
              <a:rPr lang="ru-RU" sz="1600" i="1" dirty="0" err="1" smtClean="0"/>
              <a:t>примэрии</a:t>
            </a:r>
            <a:r>
              <a:rPr lang="ru-RU" sz="1600" i="1" dirty="0" smtClean="0"/>
              <a:t> и лидеров </a:t>
            </a:r>
            <a:r>
              <a:rPr lang="ru-RU" sz="1600" i="1" dirty="0" err="1" smtClean="0"/>
              <a:t>агрохозяйств</a:t>
            </a:r>
            <a:r>
              <a:rPr lang="ru-RU" sz="1600" i="1" dirty="0" smtClean="0"/>
              <a:t>, которые арендуют земли у </a:t>
            </a:r>
            <a:r>
              <a:rPr lang="ru-RU" sz="1600" i="1" dirty="0" err="1" smtClean="0"/>
              <a:t>долевиков</a:t>
            </a:r>
            <a:r>
              <a:rPr lang="ru-RU" sz="1600" i="1" dirty="0" smtClean="0"/>
              <a:t>.</a:t>
            </a:r>
          </a:p>
          <a:p>
            <a:r>
              <a:rPr lang="ru-RU" sz="1600" i="1" dirty="0" smtClean="0"/>
              <a:t>Арендная плата оплачивается регулярно всеми арендаторами.</a:t>
            </a:r>
          </a:p>
          <a:p>
            <a:r>
              <a:rPr lang="ru-RU" sz="1600" i="1" kern="0" dirty="0" smtClean="0">
                <a:latin typeface="Calibri" panose="020F0502020204030204" pitchFamily="34" charset="0"/>
              </a:rPr>
              <a:t>В результате реализации программы «</a:t>
            </a:r>
            <a:r>
              <a:rPr lang="ru-RU" sz="1600" i="1" kern="0" dirty="0" err="1" smtClean="0">
                <a:latin typeface="Calibri" panose="020F0502020204030204" pitchFamily="34" charset="0"/>
              </a:rPr>
              <a:t>Пэмынт</a:t>
            </a:r>
            <a:r>
              <a:rPr lang="ru-RU" sz="1600" i="1" kern="0" dirty="0" smtClean="0">
                <a:latin typeface="Calibri" panose="020F0502020204030204" pitchFamily="34" charset="0"/>
              </a:rPr>
              <a:t>» по консолидации с/</a:t>
            </a:r>
            <a:r>
              <a:rPr lang="ru-RU" sz="1600" i="1" kern="0" dirty="0" err="1" smtClean="0">
                <a:latin typeface="Calibri" panose="020F0502020204030204" pitchFamily="34" charset="0"/>
              </a:rPr>
              <a:t>х</a:t>
            </a:r>
            <a:r>
              <a:rPr lang="ru-RU" sz="1600" i="1" kern="0" dirty="0" smtClean="0">
                <a:latin typeface="Calibri" panose="020F0502020204030204" pitchFamily="34" charset="0"/>
              </a:rPr>
              <a:t> земель в 2007 г. владельцы земельных участков получили обезличенные титула, т.е. без указания места расположения участков. По данной причине ущемляются права собственников, они не могут воспользоваться субсидиями, предоставляемыми государством для поддержки и стимулирования с/</a:t>
            </a:r>
            <a:r>
              <a:rPr lang="ru-RU" sz="1600" i="1" kern="0" dirty="0" err="1" smtClean="0">
                <a:latin typeface="Calibri" panose="020F0502020204030204" pitchFamily="34" charset="0"/>
              </a:rPr>
              <a:t>х</a:t>
            </a:r>
            <a:r>
              <a:rPr lang="ru-RU" sz="1600" i="1" kern="0" dirty="0" smtClean="0">
                <a:latin typeface="Calibri" panose="020F0502020204030204" pitchFamily="34" charset="0"/>
              </a:rPr>
              <a:t> производителей.</a:t>
            </a:r>
          </a:p>
          <a:p>
            <a:r>
              <a:rPr lang="ru-RU" sz="1600" i="1" kern="0" dirty="0" smtClean="0">
                <a:latin typeface="Calibri" panose="020F0502020204030204" pitchFamily="34" charset="0"/>
              </a:rPr>
              <a:t>После долгих дискуссий, была достигнута договоренность с Институтом Земельных отношений и кадастра по составлению нового проекта с/</a:t>
            </a:r>
            <a:r>
              <a:rPr lang="ru-RU" sz="1600" i="1" kern="0" dirty="0" err="1" smtClean="0">
                <a:latin typeface="Calibri" panose="020F0502020204030204" pitchFamily="34" charset="0"/>
              </a:rPr>
              <a:t>х</a:t>
            </a:r>
            <a:r>
              <a:rPr lang="ru-RU" sz="1600" i="1" kern="0" dirty="0" smtClean="0">
                <a:latin typeface="Calibri" panose="020F0502020204030204" pitchFamily="34" charset="0"/>
              </a:rPr>
              <a:t> земель и изготовлению новой карты. Но для этого нужны большие финансовые затраты. Необходимо изыскать средства.</a:t>
            </a:r>
          </a:p>
          <a:p>
            <a:endParaRPr lang="ru-RU" sz="1600" i="1" dirty="0" smtClean="0"/>
          </a:p>
          <a:p>
            <a:r>
              <a:rPr lang="ru-RU" sz="1600" i="1" dirty="0" smtClean="0"/>
              <a:t> </a:t>
            </a:r>
            <a:r>
              <a:rPr lang="en-US" sz="1600" i="1" dirty="0" smtClean="0"/>
              <a:t> </a:t>
            </a:r>
          </a:p>
          <a:p>
            <a:r>
              <a:rPr lang="en-US" sz="2000" i="1" dirty="0" smtClean="0"/>
              <a:t> </a:t>
            </a:r>
            <a:endParaRPr lang="ru-RU" sz="20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 advClick="0" advTm="14052">
        <p14:gallery dir="l"/>
      </p:transition>
    </mc:Choice>
    <mc:Fallback>
      <p:transition spd="slow" advClick="0" advTm="14052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b="1" i="1" dirty="0">
                <a:solidFill>
                  <a:schemeClr val="accent2">
                    <a:lumMod val="50000"/>
                  </a:schemeClr>
                </a:solidFill>
                <a:latin typeface="Cambria" pitchFamily="18" charset="0"/>
              </a:rPr>
              <a:t>Динамика численности населения села Гайдар за </a:t>
            </a:r>
            <a:r>
              <a:rPr lang="ru-RU" sz="3200" b="1" i="1" dirty="0" smtClean="0">
                <a:solidFill>
                  <a:schemeClr val="accent2">
                    <a:lumMod val="50000"/>
                  </a:schemeClr>
                </a:solidFill>
                <a:latin typeface="Cambria" pitchFamily="18" charset="0"/>
              </a:rPr>
              <a:t>2011-2018 </a:t>
            </a:r>
            <a:r>
              <a:rPr lang="ru-RU" sz="3200" b="1" i="1" dirty="0">
                <a:solidFill>
                  <a:schemeClr val="accent2">
                    <a:lumMod val="50000"/>
                  </a:schemeClr>
                </a:solidFill>
                <a:latin typeface="Cambria" pitchFamily="18" charset="0"/>
              </a:rPr>
              <a:t>гг.</a:t>
            </a:r>
          </a:p>
        </p:txBody>
      </p:sp>
      <p:graphicFrame>
        <p:nvGraphicFramePr>
          <p:cNvPr id="3" name="Диаграмма 2"/>
          <p:cNvGraphicFramePr/>
          <p:nvPr/>
        </p:nvGraphicFramePr>
        <p:xfrm>
          <a:off x="623392" y="1556792"/>
          <a:ext cx="11089232" cy="5040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 advClick="0" advTm="13230">
        <p:dissolve/>
      </p:transition>
    </mc:Choice>
    <mc:Fallback>
      <p:transition spd="slow" advClick="0" advTm="1323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3" grpId="0">
        <p:bldAsOne/>
      </p:bldGraphic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i="1" dirty="0" smtClean="0">
                <a:solidFill>
                  <a:srgbClr val="002060"/>
                </a:solidFill>
              </a:rPr>
              <a:t>Земельные проблемы</a:t>
            </a:r>
            <a:endParaRPr lang="ru-RU" i="1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15380" y="1601281"/>
            <a:ext cx="2614340" cy="196075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51393" y="1601280"/>
            <a:ext cx="2791086" cy="209331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64152" y="1585876"/>
            <a:ext cx="3007820" cy="200521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15380" y="3944115"/>
            <a:ext cx="2703888" cy="2027916"/>
          </a:xfrm>
          <a:prstGeom prst="rect">
            <a:avLst/>
          </a:prstGeom>
        </p:spPr>
      </p:pic>
      <p:pic>
        <p:nvPicPr>
          <p:cNvPr id="7" name="Рисунок 6" descr="C:\Users\Илья\Desktop\зем вопр\100_1707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42068" y="3944115"/>
            <a:ext cx="2706491" cy="198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62485" y="3944115"/>
            <a:ext cx="2644283" cy="1983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041380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900" advClick="0" advTm="26995">
        <p14:warp dir="in"/>
      </p:transition>
    </mc:Choice>
    <mc:Fallback>
      <p:transition spd="slow" advClick="0" advTm="26995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>
                <a:solidFill>
                  <a:srgbClr val="002060"/>
                </a:solidFill>
              </a:rPr>
              <a:t>Сельхозпроизводство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38084" y="1571612"/>
            <a:ext cx="118587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Cambria" panose="020405030504060A0204" pitchFamily="18" charset="0"/>
                <a:ea typeface="Times New Roman" panose="02020603050405020304" pitchFamily="18" charset="0"/>
              </a:rPr>
              <a:t>Ежегодно спец. комиссией организуется местный объезд полей, по результатам выявляется состояние сельхоз культур. За отчетный период практически во всех </a:t>
            </a:r>
            <a:r>
              <a:rPr lang="ru-RU" sz="1600" dirty="0" err="1" smtClean="0">
                <a:latin typeface="Cambria" panose="020405030504060A0204" pitchFamily="18" charset="0"/>
                <a:ea typeface="Times New Roman" panose="02020603050405020304" pitchFamily="18" charset="0"/>
              </a:rPr>
              <a:t>агрохозяйствах</a:t>
            </a:r>
            <a:r>
              <a:rPr lang="ru-RU" sz="1600" dirty="0" smtClean="0">
                <a:latin typeface="Cambria" panose="020405030504060A0204" pitchFamily="18" charset="0"/>
                <a:ea typeface="Times New Roman" panose="02020603050405020304" pitchFamily="18" charset="0"/>
              </a:rPr>
              <a:t> показаны высокие результаты по состоянию с/</a:t>
            </a:r>
            <a:r>
              <a:rPr lang="ru-RU" sz="1600" dirty="0" err="1" smtClean="0">
                <a:latin typeface="Cambria" panose="020405030504060A0204" pitchFamily="18" charset="0"/>
                <a:ea typeface="Times New Roman" panose="02020603050405020304" pitchFamily="18" charset="0"/>
              </a:rPr>
              <a:t>х</a:t>
            </a:r>
            <a:r>
              <a:rPr lang="ru-RU" sz="1600" dirty="0" smtClean="0">
                <a:latin typeface="Cambria" panose="020405030504060A0204" pitchFamily="18" charset="0"/>
                <a:ea typeface="Times New Roman" panose="02020603050405020304" pitchFamily="18" charset="0"/>
              </a:rPr>
              <a:t> культур. Комиссией были присвоены места отдельно для крупных </a:t>
            </a:r>
            <a:r>
              <a:rPr lang="ru-RU" sz="1600" dirty="0" err="1" smtClean="0">
                <a:latin typeface="Cambria" panose="020405030504060A0204" pitchFamily="18" charset="0"/>
                <a:ea typeface="Times New Roman" panose="02020603050405020304" pitchFamily="18" charset="0"/>
              </a:rPr>
              <a:t>агрохозяйств</a:t>
            </a:r>
            <a:r>
              <a:rPr lang="ru-RU" sz="1600" dirty="0" smtClean="0">
                <a:latin typeface="Cambria" panose="020405030504060A0204" pitchFamily="18" charset="0"/>
                <a:ea typeface="Times New Roman" panose="02020603050405020304" pitchFamily="18" charset="0"/>
              </a:rPr>
              <a:t>, и отдельно по крестьянским хозяйствам.</a:t>
            </a:r>
            <a:endParaRPr lang="ru-RU" sz="1600" dirty="0" smtClean="0">
              <a:latin typeface="Cambria" panose="020405030504060A02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" name="Picture 10" descr="D:\Объезд полей 24.05.16г\IMG_20160524_16213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0961" y="2428868"/>
            <a:ext cx="2071702" cy="155377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3" descr="D:\Объезд полей 24.05.16г\IMG_20160524_1630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67306" y="2428868"/>
            <a:ext cx="2071702" cy="155377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7" descr="D:\Объезд полей 24.05.16г\IMG_20160524_18325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24760" y="2428868"/>
            <a:ext cx="2000264" cy="150019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8" descr="D:\Объезд полей 24.05.16г\IMG_20160524_14535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882214" y="2428868"/>
            <a:ext cx="1928826" cy="144662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17" descr="D:\Объезд полей 24.05.16г\IMG_20160524_16214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09852" y="2428868"/>
            <a:ext cx="2015486" cy="151161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Picture 15" descr="D:\Объезд полей 24.05.16г\IMG_20160524_182159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flipH="1">
            <a:off x="309521" y="4143380"/>
            <a:ext cx="2161095" cy="172702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12" descr="D:\Объезд полей 24.05.16г\IMG_20160524_183824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666974" y="4143380"/>
            <a:ext cx="2286017" cy="171451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Picture 13" descr="D:\Объезд полей 24.05.16г\IMG_20160524_183829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095868" y="4143380"/>
            <a:ext cx="2181272" cy="170307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Picture 2" descr="D:\МЕРОПРИЯТИЯ\объезд полей 19,06,13г\photos\FILE0089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453322" y="4143380"/>
            <a:ext cx="2190765" cy="164307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" name="Picture 4" descr="D:\МЕРОПРИЯТИЯ\объезд полей 19,06,13г\photos\FILE0100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9810775" y="4071942"/>
            <a:ext cx="2286017" cy="1714512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/>
    </mc:Choice>
    <mc:Fallback>
      <p:transition spd="slow" advClick="0"/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63632" y="0"/>
            <a:ext cx="349807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ru-RU" sz="2800" b="1" i="1" kern="0" dirty="0" smtClean="0">
                <a:solidFill>
                  <a:srgbClr val="C00000"/>
                </a:solidFill>
                <a:latin typeface="Calibri" panose="020F0502020204030204" pitchFamily="34" charset="0"/>
              </a:rPr>
              <a:t>Объезд полей 2016 г.</a:t>
            </a:r>
            <a:endParaRPr lang="ru-RU" sz="2800" kern="0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09522" y="5657671"/>
            <a:ext cx="1128046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dirty="0">
                <a:solidFill>
                  <a:prstClr val="black"/>
                </a:solidFill>
                <a:latin typeface="Cambria" panose="020405030504060A0204" pitchFamily="18" charset="0"/>
              </a:rPr>
              <a:t>Отмечена хорошая работа следующих сельхозпроизводителей:</a:t>
            </a:r>
          </a:p>
          <a:p>
            <a:pPr lvl="0"/>
            <a:r>
              <a:rPr lang="ru-RU" sz="2000" dirty="0">
                <a:solidFill>
                  <a:prstClr val="black"/>
                </a:solidFill>
                <a:latin typeface="Cambria" panose="020405030504060A0204" pitchFamily="18" charset="0"/>
              </a:rPr>
              <a:t> Узун Н. И. (</a:t>
            </a:r>
            <a:r>
              <a:rPr lang="ru-RU" sz="2000" dirty="0" err="1">
                <a:solidFill>
                  <a:prstClr val="black"/>
                </a:solidFill>
                <a:latin typeface="Cambria" panose="020405030504060A0204" pitchFamily="18" charset="0"/>
              </a:rPr>
              <a:t>Попаз</a:t>
            </a:r>
            <a:r>
              <a:rPr lang="ru-RU" sz="2000" dirty="0">
                <a:solidFill>
                  <a:prstClr val="black"/>
                </a:solidFill>
                <a:latin typeface="Cambria" panose="020405030504060A0204" pitchFamily="18" charset="0"/>
              </a:rPr>
              <a:t> З. И.), Топал Г.Н</a:t>
            </a:r>
            <a:r>
              <a:rPr lang="ru-RU" sz="2000" dirty="0" smtClean="0">
                <a:solidFill>
                  <a:prstClr val="black"/>
                </a:solidFill>
                <a:latin typeface="Cambria" panose="020405030504060A0204" pitchFamily="18" charset="0"/>
              </a:rPr>
              <a:t>, Капсомун П.К.,  </a:t>
            </a:r>
            <a:r>
              <a:rPr lang="ru-RU" sz="2000" dirty="0">
                <a:solidFill>
                  <a:prstClr val="black"/>
                </a:solidFill>
                <a:latin typeface="Cambria" panose="020405030504060A0204" pitchFamily="18" charset="0"/>
              </a:rPr>
              <a:t>Капсомун Г.Г, Чеботарь В.И.,  Капсомун Д.Г., </a:t>
            </a:r>
            <a:r>
              <a:rPr lang="ru-RU" sz="2000" dirty="0" smtClean="0">
                <a:solidFill>
                  <a:prstClr val="black"/>
                </a:solidFill>
                <a:latin typeface="Cambria" panose="020405030504060A0204" pitchFamily="18" charset="0"/>
              </a:rPr>
              <a:t>Терзи Н.В., Курдогло И.И., Гагауз </a:t>
            </a:r>
            <a:r>
              <a:rPr lang="ru-RU" sz="2000" dirty="0">
                <a:solidFill>
                  <a:prstClr val="black"/>
                </a:solidFill>
                <a:latin typeface="Cambria" panose="020405030504060A0204" pitchFamily="18" charset="0"/>
              </a:rPr>
              <a:t>И. Н</a:t>
            </a:r>
            <a:r>
              <a:rPr lang="ru-RU" sz="2000" dirty="0" smtClean="0">
                <a:solidFill>
                  <a:prstClr val="black"/>
                </a:solidFill>
                <a:latin typeface="Cambria" panose="020405030504060A0204" pitchFamily="18" charset="0"/>
              </a:rPr>
              <a:t>., Киося А.С. и </a:t>
            </a:r>
            <a:r>
              <a:rPr lang="ru-RU" sz="2000" dirty="0">
                <a:solidFill>
                  <a:prstClr val="black"/>
                </a:solidFill>
                <a:latin typeface="Cambria" panose="020405030504060A0204" pitchFamily="18" charset="0"/>
              </a:rPr>
              <a:t>др.</a:t>
            </a:r>
          </a:p>
        </p:txBody>
      </p:sp>
      <p:pic>
        <p:nvPicPr>
          <p:cNvPr id="1027" name="Picture 3" descr="D:\Объезд полей 24.05.16г\IMG_20160524_1630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09918" y="1500174"/>
            <a:ext cx="2473234" cy="185492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31" name="Picture 7" descr="D:\Объезд полей 24.05.16г\IMG_20160524_18325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67438" y="1571612"/>
            <a:ext cx="2429691" cy="182226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32" name="Picture 8" descr="D:\Объезд полей 24.05.16г\IMG_20160524_14535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810644" y="1571612"/>
            <a:ext cx="2420982" cy="181573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34" name="Picture 10" descr="D:\Объезд полей 24.05.16г\IMG_20160524_16213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2398" y="1500174"/>
            <a:ext cx="2434045" cy="182553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36" name="Picture 12" descr="D:\Объезд полей 24.05.16г\IMG_20160524_18382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953124" y="3571876"/>
            <a:ext cx="2603862" cy="195289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37" name="Picture 13" descr="D:\Объезд полей 24.05.16г\IMG_20160524_183829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810644" y="3571876"/>
            <a:ext cx="2547259" cy="19888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39" name="Picture 15" descr="D:\Объезд полей 24.05.16г\IMG_20160524_182159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flipH="1">
            <a:off x="3167042" y="3500438"/>
            <a:ext cx="2560319" cy="204606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41" name="Picture 17" descr="D:\Объезд полей 24.05.16г\IMG_20160524_162149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09522" y="3571876"/>
            <a:ext cx="2682241" cy="201168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Прямоугольник 11"/>
          <p:cNvSpPr/>
          <p:nvPr/>
        </p:nvSpPr>
        <p:spPr>
          <a:xfrm>
            <a:off x="309522" y="428604"/>
            <a:ext cx="1164439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Cambria" panose="020405030504060A0204" pitchFamily="18" charset="0"/>
                <a:ea typeface="Times New Roman" panose="02020603050405020304" pitchFamily="18" charset="0"/>
              </a:rPr>
              <a:t>Ежегодно спец. комиссией организуется местный объезд полей, по результатам выявляется состояние сельхоз культур. За отчетный период практически во всех </a:t>
            </a:r>
            <a:r>
              <a:rPr lang="ru-RU" dirty="0" err="1" smtClean="0">
                <a:latin typeface="Cambria" panose="020405030504060A0204" pitchFamily="18" charset="0"/>
                <a:ea typeface="Times New Roman" panose="02020603050405020304" pitchFamily="18" charset="0"/>
              </a:rPr>
              <a:t>агрохозяйствах</a:t>
            </a:r>
            <a:r>
              <a:rPr lang="ru-RU" dirty="0" smtClean="0">
                <a:latin typeface="Cambria" panose="020405030504060A0204" pitchFamily="18" charset="0"/>
                <a:ea typeface="Times New Roman" panose="02020603050405020304" pitchFamily="18" charset="0"/>
              </a:rPr>
              <a:t> показаны высокие результаты по состоянию с/</a:t>
            </a:r>
            <a:r>
              <a:rPr lang="ru-RU" dirty="0" err="1" smtClean="0">
                <a:latin typeface="Cambria" panose="020405030504060A0204" pitchFamily="18" charset="0"/>
                <a:ea typeface="Times New Roman" panose="02020603050405020304" pitchFamily="18" charset="0"/>
              </a:rPr>
              <a:t>х</a:t>
            </a:r>
            <a:r>
              <a:rPr lang="ru-RU" dirty="0" smtClean="0">
                <a:latin typeface="Cambria" panose="020405030504060A0204" pitchFamily="18" charset="0"/>
                <a:ea typeface="Times New Roman" panose="02020603050405020304" pitchFamily="18" charset="0"/>
              </a:rPr>
              <a:t> культур. Комиссией были присвоены места отдельно для крупных </a:t>
            </a:r>
            <a:r>
              <a:rPr lang="ru-RU" dirty="0" err="1" smtClean="0">
                <a:latin typeface="Cambria" panose="020405030504060A0204" pitchFamily="18" charset="0"/>
                <a:ea typeface="Times New Roman" panose="02020603050405020304" pitchFamily="18" charset="0"/>
              </a:rPr>
              <a:t>агрохозяйств</a:t>
            </a:r>
            <a:r>
              <a:rPr lang="ru-RU" dirty="0" smtClean="0">
                <a:latin typeface="Cambria" panose="020405030504060A0204" pitchFamily="18" charset="0"/>
                <a:ea typeface="Times New Roman" panose="02020603050405020304" pitchFamily="18" charset="0"/>
              </a:rPr>
              <a:t>, и отдельно по крестьянским хозяйствам.</a:t>
            </a:r>
            <a:endParaRPr lang="ru-RU" dirty="0" smtClean="0">
              <a:latin typeface="Cambria" panose="020405030504060A02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41995099"/>
      </p:ext>
    </p:extLst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>
                <a:solidFill>
                  <a:srgbClr val="002060"/>
                </a:solidFill>
              </a:rPr>
              <a:t>Сельхозпроизводство</a:t>
            </a:r>
            <a:endParaRPr lang="ru-RU" b="1" i="1" dirty="0">
              <a:solidFill>
                <a:srgbClr val="002060"/>
              </a:solidFill>
            </a:endParaRPr>
          </a:p>
        </p:txBody>
      </p:sp>
      <p:pic>
        <p:nvPicPr>
          <p:cNvPr id="5122" name="Picture 2" descr="D:\МЕРОПРИЯТИЯ\объезд полей 19,06,13г\photos\FILE008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03512" y="1628800"/>
            <a:ext cx="2880320" cy="2160240"/>
          </a:xfrm>
          <a:prstGeom prst="rect">
            <a:avLst/>
          </a:prstGeom>
          <a:noFill/>
        </p:spPr>
      </p:pic>
      <p:pic>
        <p:nvPicPr>
          <p:cNvPr id="5123" name="Picture 3" descr="D:\МЕРОПРИЯТИЯ\объезд полей 19,06,13г\photos\FILE009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27849" y="1700808"/>
            <a:ext cx="2784309" cy="2088232"/>
          </a:xfrm>
          <a:prstGeom prst="rect">
            <a:avLst/>
          </a:prstGeom>
          <a:noFill/>
        </p:spPr>
      </p:pic>
      <p:pic>
        <p:nvPicPr>
          <p:cNvPr id="5124" name="Picture 4" descr="D:\МЕРОПРИЯТИЯ\объезд полей 19,06,13г\photos\FILE010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03513" y="4221088"/>
            <a:ext cx="2688299" cy="2016224"/>
          </a:xfrm>
          <a:prstGeom prst="rect">
            <a:avLst/>
          </a:prstGeom>
          <a:noFill/>
        </p:spPr>
      </p:pic>
      <p:pic>
        <p:nvPicPr>
          <p:cNvPr id="5125" name="Picture 5" descr="D:\МЕРОПРИЯТИЯ\объезд полей 19,06,13г\photos\FILE014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80177" y="1700808"/>
            <a:ext cx="2784309" cy="2088232"/>
          </a:xfrm>
          <a:prstGeom prst="rect">
            <a:avLst/>
          </a:prstGeom>
          <a:noFill/>
        </p:spPr>
      </p:pic>
      <p:pic>
        <p:nvPicPr>
          <p:cNvPr id="5126" name="Picture 6" descr="D:\МЕРОПРИЯТИЯ\объезд полей 19,06,13г\photos\FILE006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11824" y="4149080"/>
            <a:ext cx="2808312" cy="2106234"/>
          </a:xfrm>
          <a:prstGeom prst="rect">
            <a:avLst/>
          </a:prstGeom>
          <a:noFill/>
        </p:spPr>
      </p:pic>
      <p:pic>
        <p:nvPicPr>
          <p:cNvPr id="5127" name="Picture 7" descr="D:\МЕРОПРИЯТИЯ\объезд полей 19,06,13г\photos\FILE0076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64152" y="4077072"/>
            <a:ext cx="2880320" cy="216024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 advClick="0" advTm="15555">
        <p:checker/>
      </p:transition>
    </mc:Choice>
    <mc:Fallback>
      <p:transition spd="slow" advClick="0" advTm="15555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91343" y="1484784"/>
          <a:ext cx="11737301" cy="5040560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1551743"/>
                <a:gridCol w="851487"/>
                <a:gridCol w="848553"/>
                <a:gridCol w="742482"/>
                <a:gridCol w="848553"/>
                <a:gridCol w="848553"/>
                <a:gridCol w="742482"/>
                <a:gridCol w="1060690"/>
                <a:gridCol w="1060690"/>
                <a:gridCol w="742482"/>
                <a:gridCol w="954622"/>
                <a:gridCol w="742482"/>
                <a:gridCol w="742482"/>
              </a:tblGrid>
              <a:tr h="462374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/>
                        <a:t>Вид налога</a:t>
                      </a: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2012 г.</a:t>
                      </a:r>
                      <a:endParaRPr lang="ru-RU" sz="1800" b="1" dirty="0"/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2013 г.</a:t>
                      </a:r>
                      <a:endParaRPr lang="ru-RU" sz="1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2014 г.</a:t>
                      </a:r>
                      <a:endParaRPr lang="ru-RU" sz="1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2015 г.</a:t>
                      </a:r>
                      <a:endParaRPr lang="ru-RU" sz="1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867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/>
                        <a:t>Начи-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 smtClean="0"/>
                        <a:t>слено</a:t>
                      </a:r>
                      <a:endParaRPr lang="ru-RU" sz="14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 smtClean="0"/>
                        <a:t>Соб</a:t>
                      </a:r>
                      <a:r>
                        <a:rPr lang="ru-RU" sz="1400" b="1" dirty="0" smtClean="0"/>
                        <a:t>-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/>
                        <a:t>рано</a:t>
                      </a:r>
                      <a:endParaRPr lang="ru-RU" sz="14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/>
                        <a:t>% </a:t>
                      </a:r>
                      <a:r>
                        <a:rPr lang="ru-RU" sz="1400" b="1" dirty="0" err="1" smtClean="0"/>
                        <a:t>вып</a:t>
                      </a:r>
                      <a:r>
                        <a:rPr lang="ru-RU" sz="1400" b="1" dirty="0" smtClean="0"/>
                        <a:t>.</a:t>
                      </a:r>
                      <a:endParaRPr lang="ru-RU" sz="14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/>
                        <a:t>Начи-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 smtClean="0"/>
                        <a:t>слено</a:t>
                      </a:r>
                      <a:endParaRPr lang="ru-RU" sz="14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 smtClean="0"/>
                        <a:t>Соб</a:t>
                      </a:r>
                      <a:r>
                        <a:rPr lang="ru-RU" sz="1400" b="1" dirty="0" smtClean="0"/>
                        <a:t>-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/>
                        <a:t>рано</a:t>
                      </a:r>
                      <a:endParaRPr lang="ru-RU" sz="14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/>
                        <a:t>% </a:t>
                      </a:r>
                      <a:r>
                        <a:rPr lang="ru-RU" sz="1400" b="1" dirty="0" err="1" smtClean="0"/>
                        <a:t>вып</a:t>
                      </a:r>
                      <a:r>
                        <a:rPr lang="ru-RU" sz="1400" b="1" dirty="0" smtClean="0"/>
                        <a:t>.</a:t>
                      </a:r>
                      <a:endParaRPr lang="ru-RU" sz="14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/>
                        <a:t>Начи-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 smtClean="0"/>
                        <a:t>слено</a:t>
                      </a:r>
                      <a:endParaRPr lang="ru-RU" sz="14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 smtClean="0"/>
                        <a:t>Соб</a:t>
                      </a:r>
                      <a:r>
                        <a:rPr lang="ru-RU" sz="1400" b="1" dirty="0" smtClean="0"/>
                        <a:t>-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/>
                        <a:t>рано</a:t>
                      </a:r>
                      <a:endParaRPr lang="ru-RU" sz="14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/>
                        <a:t>% </a:t>
                      </a:r>
                      <a:r>
                        <a:rPr lang="ru-RU" sz="1400" b="1" dirty="0" err="1" smtClean="0"/>
                        <a:t>вып</a:t>
                      </a:r>
                      <a:r>
                        <a:rPr lang="ru-RU" sz="1400" b="1" dirty="0" smtClean="0"/>
                        <a:t>.</a:t>
                      </a:r>
                      <a:endParaRPr lang="ru-RU" sz="14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/>
                        <a:t>Начи-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 smtClean="0"/>
                        <a:t>слено</a:t>
                      </a:r>
                      <a:endParaRPr lang="ru-RU" sz="14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 smtClean="0"/>
                        <a:t>Соб</a:t>
                      </a:r>
                      <a:r>
                        <a:rPr lang="ru-RU" sz="1400" b="1" dirty="0" smtClean="0"/>
                        <a:t>-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/>
                        <a:t>рано</a:t>
                      </a:r>
                      <a:endParaRPr lang="ru-RU" sz="14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/>
                        <a:t>% </a:t>
                      </a:r>
                      <a:r>
                        <a:rPr lang="ru-RU" sz="1400" b="1" dirty="0" err="1" smtClean="0"/>
                        <a:t>вып</a:t>
                      </a:r>
                      <a:r>
                        <a:rPr lang="ru-RU" sz="1400" b="1" dirty="0" smtClean="0"/>
                        <a:t>.</a:t>
                      </a:r>
                      <a:endParaRPr lang="ru-RU" sz="14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384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/>
                        <a:t>Земельный налог</a:t>
                      </a:r>
                      <a:endParaRPr lang="ru-RU" sz="14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/>
                        <a:t>28349</a:t>
                      </a:r>
                      <a:endParaRPr lang="ru-RU" sz="14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/>
                        <a:t>28419</a:t>
                      </a:r>
                      <a:endParaRPr lang="ru-RU" sz="14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/>
                        <a:t>100,3</a:t>
                      </a:r>
                      <a:endParaRPr lang="ru-RU" sz="14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/>
                        <a:t>27875</a:t>
                      </a:r>
                      <a:endParaRPr lang="ru-RU" sz="14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/>
                        <a:t>27402</a:t>
                      </a:r>
                      <a:endParaRPr lang="ru-RU" sz="14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/>
                        <a:t>98,3</a:t>
                      </a:r>
                      <a:endParaRPr lang="ru-RU" sz="1400" b="1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49068</a:t>
                      </a:r>
                      <a:endParaRPr lang="ru-RU" sz="14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25167</a:t>
                      </a:r>
                      <a:endParaRPr lang="ru-RU" sz="14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96,09</a:t>
                      </a:r>
                      <a:endParaRPr lang="ru-RU" sz="14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 smtClean="0">
                          <a:latin typeface="+mj-lt"/>
                          <a:ea typeface="+mn-ea"/>
                          <a:cs typeface="+mn-cs"/>
                        </a:rPr>
                        <a:t>23836</a:t>
                      </a:r>
                      <a:endParaRPr lang="ru-RU" sz="1400" b="1" i="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 smtClean="0">
                          <a:latin typeface="+mj-lt"/>
                          <a:ea typeface="+mn-ea"/>
                          <a:cs typeface="+mn-cs"/>
                        </a:rPr>
                        <a:t>23121</a:t>
                      </a:r>
                      <a:endParaRPr lang="ru-RU" sz="1400" b="1" i="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 smtClean="0">
                          <a:latin typeface="+mj-lt"/>
                          <a:ea typeface="+mn-ea"/>
                          <a:cs typeface="+mn-cs"/>
                        </a:rPr>
                        <a:t>97,0</a:t>
                      </a:r>
                      <a:endParaRPr lang="ru-RU" sz="1400" b="1" i="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7911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/>
                        <a:t>Налог на недвижимость</a:t>
                      </a:r>
                      <a:endParaRPr lang="ru-RU" sz="14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/>
                        <a:t>14135</a:t>
                      </a:r>
                      <a:endParaRPr lang="ru-RU" sz="14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/>
                        <a:t>14400</a:t>
                      </a:r>
                      <a:endParaRPr lang="ru-RU" sz="14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/>
                        <a:t>102,0</a:t>
                      </a:r>
                      <a:endParaRPr lang="ru-RU" sz="14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/>
                        <a:t>14761</a:t>
                      </a:r>
                      <a:endParaRPr lang="ru-RU" sz="14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/>
                        <a:t>14723</a:t>
                      </a:r>
                      <a:endParaRPr lang="ru-RU" sz="14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/>
                        <a:t>99,74</a:t>
                      </a:r>
                      <a:endParaRPr lang="ru-RU" sz="14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25013</a:t>
                      </a:r>
                      <a:endParaRPr lang="ru-RU" sz="14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14405</a:t>
                      </a:r>
                      <a:endParaRPr lang="ru-RU" sz="14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97,6</a:t>
                      </a:r>
                      <a:endParaRPr lang="ru-RU" sz="14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 smtClean="0">
                          <a:latin typeface="+mj-lt"/>
                        </a:rPr>
                        <a:t>14232</a:t>
                      </a:r>
                      <a:endParaRPr lang="ru-RU" sz="1400" b="1" i="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 smtClean="0">
                          <a:latin typeface="+mj-lt"/>
                        </a:rPr>
                        <a:t>14136</a:t>
                      </a:r>
                      <a:endParaRPr lang="ru-RU" sz="1400" b="1" i="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 smtClean="0">
                          <a:latin typeface="+mj-lt"/>
                        </a:rPr>
                        <a:t>99,3</a:t>
                      </a:r>
                      <a:endParaRPr lang="ru-RU" sz="1400" b="1" i="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7911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/>
                        <a:t>Налог на </a:t>
                      </a:r>
                      <a:r>
                        <a:rPr lang="ru-RU" sz="1400" b="1" dirty="0" err="1"/>
                        <a:t>неопределивш</a:t>
                      </a:r>
                      <a:r>
                        <a:rPr lang="ru-RU" sz="1400" b="1" dirty="0"/>
                        <a:t>.</a:t>
                      </a:r>
                      <a:endParaRPr lang="ru-RU" sz="14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/>
                        <a:t>46960</a:t>
                      </a:r>
                      <a:endParaRPr lang="ru-RU" sz="14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/>
                        <a:t>43008</a:t>
                      </a:r>
                      <a:endParaRPr lang="ru-RU" sz="14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/>
                        <a:t>91,6</a:t>
                      </a:r>
                      <a:endParaRPr lang="ru-RU" sz="1400" b="1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/>
                        <a:t>50378</a:t>
                      </a:r>
                      <a:endParaRPr lang="ru-RU" sz="1400" b="1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/>
                        <a:t>52180</a:t>
                      </a:r>
                      <a:endParaRPr lang="ru-RU" sz="14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/>
                        <a:t>103,6</a:t>
                      </a:r>
                      <a:endParaRPr lang="ru-RU" sz="14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54992</a:t>
                      </a:r>
                      <a:endParaRPr lang="ru-RU" sz="14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50552</a:t>
                      </a:r>
                      <a:endParaRPr lang="ru-RU" sz="14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103,1</a:t>
                      </a:r>
                      <a:endParaRPr lang="ru-RU" sz="14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 smtClean="0">
                          <a:latin typeface="+mj-lt"/>
                          <a:ea typeface="+mn-ea"/>
                          <a:cs typeface="+mn-cs"/>
                        </a:rPr>
                        <a:t>43834</a:t>
                      </a:r>
                      <a:endParaRPr lang="ru-RU" sz="1400" b="1" i="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 smtClean="0">
                          <a:latin typeface="+mj-lt"/>
                          <a:ea typeface="+mn-ea"/>
                          <a:cs typeface="+mn-cs"/>
                        </a:rPr>
                        <a:t>44912</a:t>
                      </a:r>
                      <a:endParaRPr lang="ru-RU" sz="1400" b="1" i="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 smtClean="0">
                          <a:latin typeface="+mj-lt"/>
                        </a:rPr>
                        <a:t>102,5</a:t>
                      </a:r>
                      <a:endParaRPr lang="ru-RU" sz="1400" b="1" i="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4588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/>
                        <a:t>Налог на КФХ</a:t>
                      </a:r>
                      <a:endParaRPr lang="ru-RU" sz="14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/>
                        <a:t>30209</a:t>
                      </a:r>
                      <a:endParaRPr lang="ru-RU" sz="1400" b="1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/>
                        <a:t>29218</a:t>
                      </a:r>
                      <a:endParaRPr lang="ru-RU" sz="14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/>
                        <a:t>96,7</a:t>
                      </a:r>
                      <a:endParaRPr lang="ru-RU" sz="1400" b="1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/>
                        <a:t>31607</a:t>
                      </a:r>
                      <a:endParaRPr lang="ru-RU" sz="14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/>
                        <a:t>30639</a:t>
                      </a:r>
                      <a:endParaRPr lang="ru-RU" sz="1400" b="1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/>
                        <a:t>96,9</a:t>
                      </a:r>
                      <a:endParaRPr lang="ru-RU" sz="14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50136</a:t>
                      </a:r>
                      <a:endParaRPr lang="ru-RU" sz="14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45377</a:t>
                      </a:r>
                      <a:endParaRPr lang="ru-RU" sz="14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99,8</a:t>
                      </a:r>
                      <a:endParaRPr lang="ru-RU" sz="14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 smtClean="0">
                          <a:latin typeface="+mj-lt"/>
                          <a:ea typeface="+mn-ea"/>
                          <a:cs typeface="+mn-cs"/>
                        </a:rPr>
                        <a:t>45018</a:t>
                      </a:r>
                      <a:endParaRPr lang="ru-RU" sz="1400" b="1" i="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 smtClean="0">
                          <a:latin typeface="+mj-lt"/>
                        </a:rPr>
                        <a:t>45305</a:t>
                      </a:r>
                      <a:endParaRPr lang="ru-RU" sz="1400" b="1" i="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 smtClean="0">
                          <a:latin typeface="+mj-lt"/>
                          <a:ea typeface="+mn-ea"/>
                          <a:cs typeface="+mn-cs"/>
                        </a:rPr>
                        <a:t>100,6</a:t>
                      </a:r>
                      <a:endParaRPr lang="ru-RU" sz="1400" b="1" i="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4891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/>
                        <a:t>Налог  на пастбища </a:t>
                      </a:r>
                      <a:endParaRPr lang="ru-RU" sz="14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/>
                        <a:t>1564</a:t>
                      </a:r>
                      <a:endParaRPr lang="ru-RU" sz="1400" b="1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/>
                        <a:t>1587</a:t>
                      </a:r>
                      <a:endParaRPr lang="ru-RU" sz="14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/>
                        <a:t>101,5</a:t>
                      </a:r>
                      <a:endParaRPr lang="ru-RU" sz="14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/>
                        <a:t>1601</a:t>
                      </a:r>
                      <a:endParaRPr lang="ru-RU" sz="1400" b="1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/>
                        <a:t>1739</a:t>
                      </a:r>
                      <a:endParaRPr lang="ru-RU" sz="1400" b="1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/>
                        <a:t>108,6</a:t>
                      </a:r>
                      <a:endParaRPr lang="ru-RU" sz="14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1766</a:t>
                      </a:r>
                      <a:endParaRPr lang="ru-RU" sz="14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1505</a:t>
                      </a:r>
                      <a:endParaRPr lang="ru-RU" sz="14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96,04</a:t>
                      </a:r>
                      <a:endParaRPr lang="ru-RU" sz="14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 smtClean="0">
                          <a:latin typeface="+mj-lt"/>
                        </a:rPr>
                        <a:t>1580</a:t>
                      </a:r>
                      <a:endParaRPr lang="ru-RU" sz="1400" b="1" i="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 smtClean="0">
                          <a:latin typeface="+mj-lt"/>
                        </a:rPr>
                        <a:t>1874</a:t>
                      </a:r>
                      <a:endParaRPr lang="ru-RU" sz="1400" b="1" i="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 smtClean="0">
                          <a:latin typeface="+mj-lt"/>
                        </a:rPr>
                        <a:t>118,6</a:t>
                      </a:r>
                      <a:endParaRPr lang="ru-RU" sz="1400" b="1" i="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9227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</a:rPr>
                        <a:t>Итого по налогам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</a:rPr>
                        <a:t>117720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</a:rPr>
                        <a:t>116632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</a:rPr>
                        <a:t>99,8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</a:rPr>
                        <a:t>126222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</a:rPr>
                        <a:t>126683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</a:rPr>
                        <a:t>100,37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180975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137006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98,52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 smtClean="0">
                          <a:solidFill>
                            <a:srgbClr val="FF0000"/>
                          </a:solidFill>
                          <a:latin typeface="+mj-lt"/>
                        </a:rPr>
                        <a:t>128500</a:t>
                      </a:r>
                      <a:endParaRPr lang="ru-RU" sz="1400" b="1" i="0" dirty="0">
                        <a:solidFill>
                          <a:srgbClr val="FF000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 smtClean="0">
                          <a:solidFill>
                            <a:srgbClr val="FF0000"/>
                          </a:solidFill>
                          <a:latin typeface="+mj-lt"/>
                        </a:rPr>
                        <a:t>129348</a:t>
                      </a:r>
                      <a:endParaRPr lang="ru-RU" sz="1400" b="1" i="0" dirty="0">
                        <a:solidFill>
                          <a:srgbClr val="FF000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 smtClean="0">
                          <a:solidFill>
                            <a:srgbClr val="FF0000"/>
                          </a:solidFill>
                          <a:latin typeface="+mj-lt"/>
                          <a:ea typeface="+mn-ea"/>
                          <a:cs typeface="+mn-cs"/>
                        </a:rPr>
                        <a:t>100,7</a:t>
                      </a:r>
                      <a:endParaRPr lang="ru-RU" sz="1400" b="1" i="0" dirty="0">
                        <a:solidFill>
                          <a:srgbClr val="FF000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351584" y="332657"/>
            <a:ext cx="79928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i="1" dirty="0">
                <a:solidFill>
                  <a:srgbClr val="C00000"/>
                </a:solidFill>
                <a:latin typeface="Cambria" pitchFamily="18" charset="0"/>
              </a:rPr>
              <a:t>VII. </a:t>
            </a:r>
            <a:r>
              <a:rPr lang="ru-RU" sz="3200" b="1" i="1" dirty="0">
                <a:solidFill>
                  <a:srgbClr val="C00000"/>
                </a:solidFill>
                <a:latin typeface="Cambria" pitchFamily="18" charset="0"/>
              </a:rPr>
              <a:t>Налоги и сборы</a:t>
            </a:r>
            <a:endParaRPr lang="ru-RU" sz="3200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 advClick="0" advTm="34541">
        <p15:prstTrans prst="prestige"/>
      </p:transition>
    </mc:Choice>
    <mc:Fallback>
      <p:transition spd="slow" advClick="0" advTm="34541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rgbClr val="C00000"/>
                </a:solidFill>
                <a:latin typeface="Cambria" pitchFamily="18" charset="0"/>
              </a:rPr>
              <a:t/>
            </a:r>
            <a:br>
              <a:rPr lang="ru-RU" b="1" i="1" dirty="0" smtClean="0">
                <a:solidFill>
                  <a:srgbClr val="C00000"/>
                </a:solidFill>
                <a:latin typeface="Cambria" pitchFamily="18" charset="0"/>
              </a:rPr>
            </a:br>
            <a:r>
              <a:rPr lang="en-US" b="1" i="1" dirty="0" smtClean="0">
                <a:solidFill>
                  <a:srgbClr val="C00000"/>
                </a:solidFill>
                <a:latin typeface="Cambria" pitchFamily="18" charset="0"/>
              </a:rPr>
              <a:t>VII. </a:t>
            </a:r>
            <a:r>
              <a:rPr lang="ru-RU" b="1" i="1" dirty="0" smtClean="0">
                <a:solidFill>
                  <a:srgbClr val="C00000"/>
                </a:solidFill>
                <a:latin typeface="Cambria" pitchFamily="18" charset="0"/>
              </a:rPr>
              <a:t>Налоги и сборы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407368" y="1772816"/>
          <a:ext cx="11449274" cy="4803466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1094411"/>
                <a:gridCol w="1178602"/>
                <a:gridCol w="1010230"/>
                <a:gridCol w="1181255"/>
                <a:gridCol w="1152128"/>
                <a:gridCol w="1224136"/>
                <a:gridCol w="1080120"/>
                <a:gridCol w="1368152"/>
                <a:gridCol w="1008112"/>
                <a:gridCol w="1152128"/>
              </a:tblGrid>
              <a:tr h="288032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/>
                        <a:t>Вид налога</a:t>
                      </a:r>
                      <a:endParaRPr lang="ru-RU" sz="14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2016 г.</a:t>
                      </a:r>
                      <a:endParaRPr lang="ru-RU" sz="1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2017 г.</a:t>
                      </a:r>
                      <a:endParaRPr lang="ru-RU" sz="1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2018 г.</a:t>
                      </a:r>
                      <a:endParaRPr lang="ru-RU" sz="1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9041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/>
                        <a:t>Начи-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 smtClean="0"/>
                        <a:t>слено</a:t>
                      </a:r>
                      <a:endParaRPr lang="ru-RU" sz="14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 smtClean="0"/>
                        <a:t>Соб</a:t>
                      </a:r>
                      <a:r>
                        <a:rPr lang="ru-RU" sz="1400" b="1" dirty="0" smtClean="0"/>
                        <a:t>-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/>
                        <a:t>рано</a:t>
                      </a:r>
                      <a:endParaRPr lang="ru-RU" sz="14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/>
                        <a:t>% </a:t>
                      </a:r>
                      <a:r>
                        <a:rPr lang="ru-RU" sz="1400" b="1" dirty="0" err="1" smtClean="0"/>
                        <a:t>вып</a:t>
                      </a:r>
                      <a:r>
                        <a:rPr lang="ru-RU" sz="1400" b="1" dirty="0" smtClean="0"/>
                        <a:t>.</a:t>
                      </a:r>
                      <a:endParaRPr lang="ru-RU" sz="14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/>
                        <a:t>Начи-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 smtClean="0"/>
                        <a:t>слено</a:t>
                      </a:r>
                      <a:endParaRPr lang="ru-RU" sz="14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 smtClean="0"/>
                        <a:t>Соб</a:t>
                      </a:r>
                      <a:r>
                        <a:rPr lang="ru-RU" sz="1400" b="1" dirty="0" smtClean="0"/>
                        <a:t>-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/>
                        <a:t>рано</a:t>
                      </a:r>
                      <a:endParaRPr lang="ru-RU" sz="14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/>
                        <a:t>       % </a:t>
                      </a:r>
                      <a:r>
                        <a:rPr lang="ru-RU" sz="1400" b="1" dirty="0" err="1" smtClean="0"/>
                        <a:t>вып</a:t>
                      </a:r>
                      <a:r>
                        <a:rPr lang="ru-RU" sz="1400" b="1" dirty="0" smtClean="0"/>
                        <a:t>.</a:t>
                      </a:r>
                      <a:endParaRPr lang="ru-RU" sz="14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/>
                        <a:t>              Начи-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/>
                        <a:t>             </a:t>
                      </a:r>
                      <a:r>
                        <a:rPr lang="ru-RU" sz="1400" b="1" dirty="0" err="1" smtClean="0"/>
                        <a:t>слено</a:t>
                      </a:r>
                      <a:endParaRPr lang="ru-RU" sz="14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 smtClean="0"/>
                        <a:t>Соб</a:t>
                      </a:r>
                      <a:r>
                        <a:rPr lang="ru-RU" sz="1400" b="1" dirty="0" smtClean="0"/>
                        <a:t>-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/>
                        <a:t>рано</a:t>
                      </a:r>
                      <a:endParaRPr lang="ru-RU" sz="14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/>
                        <a:t>           %                             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/>
                        <a:t>     </a:t>
                      </a:r>
                      <a:r>
                        <a:rPr lang="ru-RU" sz="1400" b="1" baseline="0" dirty="0" smtClean="0"/>
                        <a:t>   </a:t>
                      </a:r>
                      <a:r>
                        <a:rPr lang="ru-RU" sz="1400" b="1" dirty="0" err="1" smtClean="0"/>
                        <a:t>вып</a:t>
                      </a:r>
                      <a:r>
                        <a:rPr lang="ru-RU" sz="1400" b="1" dirty="0" smtClean="0"/>
                        <a:t>.</a:t>
                      </a:r>
                      <a:endParaRPr lang="ru-RU" sz="14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045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/>
                        <a:t>Земельный налог</a:t>
                      </a:r>
                      <a:endParaRPr lang="ru-RU" sz="14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 smtClean="0">
                          <a:latin typeface="+mj-lt"/>
                          <a:ea typeface="+mn-ea"/>
                          <a:cs typeface="+mn-cs"/>
                        </a:rPr>
                        <a:t>21778</a:t>
                      </a:r>
                      <a:endParaRPr lang="ru-RU" sz="1400" b="1" i="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 smtClean="0">
                          <a:latin typeface="+mj-lt"/>
                          <a:ea typeface="+mn-ea"/>
                          <a:cs typeface="+mn-cs"/>
                        </a:rPr>
                        <a:t>24445,0</a:t>
                      </a:r>
                      <a:endParaRPr lang="ru-RU" sz="1400" b="1" i="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 smtClean="0">
                          <a:latin typeface="+mj-lt"/>
                          <a:ea typeface="+mn-ea"/>
                          <a:cs typeface="+mn-cs"/>
                        </a:rPr>
                        <a:t>112,19</a:t>
                      </a:r>
                      <a:endParaRPr lang="ru-RU" sz="1400" b="1" i="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+mj-lt"/>
                        </a:rPr>
                        <a:t>47997</a:t>
                      </a:r>
                      <a:endParaRPr lang="ru-RU" sz="1400" b="1" i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2492" marR="424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+mj-lt"/>
                        </a:rPr>
                        <a:t>39574</a:t>
                      </a:r>
                      <a:endParaRPr lang="ru-RU" sz="1400" b="1" i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2492" marR="424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+mj-lt"/>
                        </a:rPr>
                        <a:t>97,29</a:t>
                      </a:r>
                      <a:endParaRPr lang="ru-RU" sz="1400" b="1" i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2492" marR="424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+mj-lt"/>
                          <a:ea typeface="Times New Roman"/>
                          <a:cs typeface="Times New Roman"/>
                        </a:rPr>
                        <a:t>48847,09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b="1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24305,05 </a:t>
                      </a:r>
                      <a:endParaRPr lang="ru-RU" sz="1400" b="1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+mj-lt"/>
                          <a:ea typeface="Times New Roman"/>
                          <a:cs typeface="Times New Roman"/>
                        </a:rPr>
                        <a:t>100,18</a:t>
                      </a:r>
                      <a:endParaRPr lang="ru-RU" sz="14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7216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/>
                        <a:t>Налог на недвижимость</a:t>
                      </a:r>
                      <a:endParaRPr lang="ru-RU" sz="14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 smtClean="0">
                          <a:latin typeface="+mj-lt"/>
                        </a:rPr>
                        <a:t>13837,7</a:t>
                      </a:r>
                      <a:endParaRPr lang="ru-RU" sz="1400" b="1" i="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 smtClean="0">
                          <a:latin typeface="+mj-lt"/>
                        </a:rPr>
                        <a:t>15092,83</a:t>
                      </a:r>
                      <a:endParaRPr lang="ru-RU" sz="1400" b="1" i="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 smtClean="0">
                          <a:latin typeface="+mj-lt"/>
                          <a:ea typeface="+mn-ea"/>
                          <a:cs typeface="+mn-cs"/>
                        </a:rPr>
                        <a:t>109,07</a:t>
                      </a:r>
                      <a:endParaRPr lang="ru-RU" sz="1400" b="1" i="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+mj-lt"/>
                        </a:rPr>
                        <a:t>25757</a:t>
                      </a:r>
                      <a:endParaRPr lang="ru-RU" sz="1400" b="1" i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2492" marR="424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+mj-lt"/>
                        </a:rPr>
                        <a:t>13890</a:t>
                      </a:r>
                      <a:endParaRPr lang="ru-RU" sz="1400" b="1" i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2492" marR="424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+mj-lt"/>
                        </a:rPr>
                        <a:t>100,3</a:t>
                      </a:r>
                      <a:endParaRPr lang="ru-RU" sz="1400" b="1" i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2492" marR="424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+mj-lt"/>
                          <a:ea typeface="Times New Roman"/>
                          <a:cs typeface="Times New Roman"/>
                        </a:rPr>
                        <a:t>26527,62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b="1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15329,91 </a:t>
                      </a:r>
                      <a:endParaRPr lang="ru-RU" sz="1400" b="1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+mj-lt"/>
                          <a:ea typeface="Times New Roman"/>
                          <a:cs typeface="Times New Roman"/>
                        </a:rPr>
                        <a:t>101,72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7625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/>
                        <a:t>Налог на </a:t>
                      </a:r>
                      <a:r>
                        <a:rPr lang="ru-RU" sz="1400" b="1" dirty="0" err="1"/>
                        <a:t>неопределивш</a:t>
                      </a:r>
                      <a:r>
                        <a:rPr lang="ru-RU" sz="1400" b="1" dirty="0"/>
                        <a:t>.</a:t>
                      </a:r>
                      <a:endParaRPr lang="ru-RU" sz="14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 smtClean="0">
                          <a:latin typeface="+mj-lt"/>
                          <a:ea typeface="+mn-ea"/>
                          <a:cs typeface="+mn-cs"/>
                        </a:rPr>
                        <a:t>36317,7</a:t>
                      </a:r>
                      <a:endParaRPr lang="ru-RU" sz="1400" b="1" i="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 smtClean="0">
                          <a:latin typeface="+mj-lt"/>
                          <a:ea typeface="+mn-ea"/>
                          <a:cs typeface="+mn-cs"/>
                        </a:rPr>
                        <a:t>36927,2</a:t>
                      </a:r>
                      <a:endParaRPr lang="ru-RU" sz="1400" b="1" i="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 smtClean="0">
                          <a:latin typeface="+mj-lt"/>
                        </a:rPr>
                        <a:t>101,68</a:t>
                      </a:r>
                      <a:endParaRPr lang="ru-RU" sz="1400" b="1" i="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+mj-lt"/>
                        </a:rPr>
                        <a:t>45198</a:t>
                      </a:r>
                      <a:endParaRPr lang="ru-RU" sz="1400" b="1" i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2492" marR="424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+mj-lt"/>
                        </a:rPr>
                        <a:t>40038</a:t>
                      </a:r>
                      <a:endParaRPr lang="ru-RU" sz="1400" b="1" i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2492" marR="424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+mj-lt"/>
                        </a:rPr>
                        <a:t>99,37</a:t>
                      </a:r>
                      <a:endParaRPr lang="ru-RU" sz="1400" b="1" i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2492" marR="424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+mj-lt"/>
                          <a:ea typeface="Times New Roman"/>
                          <a:cs typeface="Times New Roman"/>
                        </a:rPr>
                        <a:t>36663,35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b="1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33305,50 </a:t>
                      </a:r>
                      <a:endParaRPr lang="ru-RU" sz="1400" b="1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+mj-lt"/>
                          <a:ea typeface="Times New Roman"/>
                          <a:cs typeface="Times New Roman"/>
                        </a:rPr>
                        <a:t>100,58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5878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/>
                        <a:t>Налог на КФХ</a:t>
                      </a:r>
                      <a:endParaRPr lang="ru-RU" sz="14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 smtClean="0">
                          <a:latin typeface="+mj-lt"/>
                          <a:ea typeface="+mn-ea"/>
                          <a:cs typeface="+mn-cs"/>
                        </a:rPr>
                        <a:t>31906,75</a:t>
                      </a:r>
                      <a:endParaRPr lang="ru-RU" sz="1400" b="1" i="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 smtClean="0">
                          <a:latin typeface="+mj-lt"/>
                        </a:rPr>
                        <a:t>31906,75</a:t>
                      </a:r>
                      <a:endParaRPr lang="ru-RU" sz="1400" b="1" i="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 smtClean="0">
                          <a:latin typeface="+mj-lt"/>
                          <a:ea typeface="+mn-ea"/>
                          <a:cs typeface="+mn-cs"/>
                        </a:rPr>
                        <a:t>100,0</a:t>
                      </a:r>
                      <a:endParaRPr lang="ru-RU" sz="1400" b="1" i="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+mj-lt"/>
                        </a:rPr>
                        <a:t>35193</a:t>
                      </a:r>
                      <a:endParaRPr lang="ru-RU" sz="1400" b="1" i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2492" marR="424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+mj-lt"/>
                        </a:rPr>
                        <a:t>32641</a:t>
                      </a:r>
                      <a:endParaRPr lang="ru-RU" sz="1400" b="1" i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2492" marR="424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+mj-lt"/>
                        </a:rPr>
                        <a:t>100</a:t>
                      </a:r>
                      <a:endParaRPr lang="ru-RU" sz="1400" b="1" i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2492" marR="424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+mj-lt"/>
                          <a:ea typeface="Times New Roman"/>
                          <a:cs typeface="Times New Roman"/>
                        </a:rPr>
                        <a:t>46290,38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b="1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43396,99 </a:t>
                      </a:r>
                      <a:endParaRPr lang="ru-RU" sz="1400" b="1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+mj-lt"/>
                          <a:ea typeface="Times New Roman"/>
                          <a:cs typeface="Times New Roman"/>
                        </a:rPr>
                        <a:t>103,29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5878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/>
                        <a:t>Налог  на пастбища </a:t>
                      </a:r>
                      <a:endParaRPr lang="ru-RU" sz="14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 smtClean="0">
                          <a:latin typeface="+mj-lt"/>
                        </a:rPr>
                        <a:t>1563</a:t>
                      </a:r>
                      <a:endParaRPr lang="ru-RU" sz="1400" b="1" i="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 smtClean="0">
                          <a:latin typeface="+mj-lt"/>
                        </a:rPr>
                        <a:t>1529</a:t>
                      </a:r>
                      <a:endParaRPr lang="ru-RU" sz="1400" b="1" i="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 smtClean="0">
                          <a:latin typeface="+mj-lt"/>
                          <a:ea typeface="+mn-ea"/>
                          <a:cs typeface="+mn-cs"/>
                        </a:rPr>
                        <a:t>97,82</a:t>
                      </a:r>
                      <a:endParaRPr lang="ru-RU" sz="1400" b="1" i="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+mj-lt"/>
                        </a:rPr>
                        <a:t>1766</a:t>
                      </a:r>
                      <a:endParaRPr lang="ru-RU" sz="1400" b="1" i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2492" marR="424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+mj-lt"/>
                        </a:rPr>
                        <a:t>1399</a:t>
                      </a:r>
                      <a:endParaRPr lang="ru-RU" sz="1400" b="1" i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2492" marR="424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 smtClean="0">
                          <a:latin typeface="+mj-lt"/>
                          <a:ea typeface="+mn-ea"/>
                          <a:cs typeface="+mn-cs"/>
                        </a:rPr>
                        <a:t>94,6</a:t>
                      </a:r>
                      <a:endParaRPr lang="ru-RU" sz="1400" b="1" i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2492" marR="424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+mj-lt"/>
                          <a:ea typeface="Times New Roman"/>
                          <a:cs typeface="Times New Roman"/>
                        </a:rPr>
                        <a:t>1766,25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b="1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1698,68 </a:t>
                      </a:r>
                      <a:endParaRPr lang="ru-RU" sz="1400" b="1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+mj-lt"/>
                          <a:ea typeface="Times New Roman"/>
                          <a:cs typeface="Times New Roman"/>
                        </a:rPr>
                        <a:t>101,13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8894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</a:rPr>
                        <a:t>Итого по налогам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 smtClean="0">
                          <a:solidFill>
                            <a:srgbClr val="FF0000"/>
                          </a:solidFill>
                          <a:latin typeface="+mj-lt"/>
                          <a:ea typeface="+mn-ea"/>
                          <a:cs typeface="+mn-cs"/>
                        </a:rPr>
                        <a:t>1005413,15</a:t>
                      </a:r>
                      <a:endParaRPr lang="ru-RU" sz="1400" b="1" i="0" dirty="0">
                        <a:solidFill>
                          <a:srgbClr val="FF000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 smtClean="0">
                          <a:solidFill>
                            <a:srgbClr val="FF0000"/>
                          </a:solidFill>
                          <a:latin typeface="+mj-lt"/>
                        </a:rPr>
                        <a:t>109900,9</a:t>
                      </a:r>
                      <a:endParaRPr lang="ru-RU" sz="1400" b="1" i="0" dirty="0">
                        <a:solidFill>
                          <a:srgbClr val="FF000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 smtClean="0">
                          <a:solidFill>
                            <a:srgbClr val="FF0000"/>
                          </a:solidFill>
                          <a:latin typeface="+mj-lt"/>
                          <a:ea typeface="+mn-ea"/>
                          <a:cs typeface="+mn-cs"/>
                        </a:rPr>
                        <a:t>104,5</a:t>
                      </a:r>
                      <a:endParaRPr lang="ru-RU" sz="1400" b="1" i="0" dirty="0">
                        <a:solidFill>
                          <a:srgbClr val="FF000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+mj-lt"/>
                        </a:rPr>
                        <a:t>155911</a:t>
                      </a:r>
                      <a:endParaRPr lang="ru-RU" sz="1400" b="1" i="1" dirty="0">
                        <a:solidFill>
                          <a:srgbClr val="FF0000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2492" marR="424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+mj-lt"/>
                        </a:rPr>
                        <a:t>127542</a:t>
                      </a:r>
                      <a:endParaRPr lang="ru-RU" sz="1400" b="1" i="1" dirty="0">
                        <a:solidFill>
                          <a:srgbClr val="FF0000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2492" marR="424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+mj-lt"/>
                        </a:rPr>
                        <a:t>98,19</a:t>
                      </a:r>
                      <a:endParaRPr lang="ru-RU" sz="1400" b="1" i="1" dirty="0">
                        <a:solidFill>
                          <a:srgbClr val="FF0000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2492" marR="424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162516,58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n-ea"/>
                          <a:cs typeface="+mn-cs"/>
                        </a:rPr>
                        <a:t>118036,13 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101,63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/>
    </mc:Choice>
    <mc:Fallback>
      <p:transition spd="slow" advClick="0"/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200" b="1" i="1" dirty="0" smtClean="0">
                <a:solidFill>
                  <a:srgbClr val="7030A0"/>
                </a:solidFill>
              </a:rPr>
              <a:t>Анализ </a:t>
            </a:r>
            <a:r>
              <a:rPr lang="ru-RU" sz="3200" b="1" i="1" dirty="0">
                <a:solidFill>
                  <a:srgbClr val="7030A0"/>
                </a:solidFill>
              </a:rPr>
              <a:t>поступлений от налогов и сборов</a:t>
            </a:r>
            <a:br>
              <a:rPr lang="ru-RU" sz="3200" b="1" i="1" dirty="0">
                <a:solidFill>
                  <a:srgbClr val="7030A0"/>
                </a:solidFill>
              </a:rPr>
            </a:br>
            <a:r>
              <a:rPr lang="ru-RU" sz="3200" b="1" i="1" dirty="0">
                <a:solidFill>
                  <a:srgbClr val="7030A0"/>
                </a:solidFill>
              </a:rPr>
              <a:t>за период </a:t>
            </a:r>
            <a:r>
              <a:rPr lang="ru-RU" sz="3200" b="1" i="1" dirty="0" smtClean="0">
                <a:solidFill>
                  <a:srgbClr val="7030A0"/>
                </a:solidFill>
              </a:rPr>
              <a:t>2012-2018 </a:t>
            </a:r>
            <a:r>
              <a:rPr lang="ru-RU" sz="3200" b="1" i="1" dirty="0">
                <a:solidFill>
                  <a:srgbClr val="7030A0"/>
                </a:solidFill>
              </a:rPr>
              <a:t>гг.</a:t>
            </a:r>
          </a:p>
        </p:txBody>
      </p:sp>
      <p:graphicFrame>
        <p:nvGraphicFramePr>
          <p:cNvPr id="3" name="Диаграмма 2"/>
          <p:cNvGraphicFramePr/>
          <p:nvPr/>
        </p:nvGraphicFramePr>
        <p:xfrm>
          <a:off x="263352" y="1397000"/>
          <a:ext cx="11665296" cy="546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 advClick="0" advTm="11181">
        <p14:shred/>
      </p:transition>
    </mc:Choice>
    <mc:Fallback>
      <p:transition spd="slow" advClick="0" advTm="11181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600" b="1" i="1" dirty="0">
                <a:solidFill>
                  <a:srgbClr val="C00000"/>
                </a:solidFill>
                <a:latin typeface="Cambria" pitchFamily="18" charset="0"/>
              </a:rPr>
              <a:t>VIII. </a:t>
            </a:r>
            <a:r>
              <a:rPr lang="ru-RU" sz="3600" b="1" i="1" dirty="0">
                <a:solidFill>
                  <a:srgbClr val="C00000"/>
                </a:solidFill>
                <a:latin typeface="Cambria" pitchFamily="18" charset="0"/>
              </a:rPr>
              <a:t>Коммунальное хозяйство</a:t>
            </a: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524000" y="905294"/>
            <a:ext cx="9144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solidFill>
                  <a:srgbClr val="00206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2011 год                      </a:t>
            </a:r>
            <a:endParaRPr lang="ru-RU" sz="2000" dirty="0">
              <a:solidFill>
                <a:srgbClr val="002060"/>
              </a:solidFill>
              <a:latin typeface="Cambria" pitchFamily="18" charset="0"/>
              <a:cs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191344" y="1602959"/>
            <a:ext cx="11665296" cy="2708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Установка  ограждения и водонапорной  башни</a:t>
            </a:r>
            <a:r>
              <a:rPr lang="ru-RU" dirty="0">
                <a:latin typeface="Cambria" pitchFamily="18" charset="0"/>
                <a:cs typeface="Arial" pitchFamily="34" charset="0"/>
              </a:rPr>
              <a:t>, з</a:t>
            </a:r>
            <a:r>
              <a:rPr lang="ru-RU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амена водопроводной сети – 1,5 км</a:t>
            </a:r>
            <a:r>
              <a:rPr lang="ru-RU" dirty="0">
                <a:latin typeface="Cambria" pitchFamily="18" charset="0"/>
                <a:cs typeface="Arial" pitchFamily="34" charset="0"/>
              </a:rPr>
              <a:t>, </a:t>
            </a:r>
            <a:r>
              <a:rPr lang="ru-RU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подготовка  водонапорных  башен  к зимнему  периоду (утепление)</a:t>
            </a:r>
            <a:r>
              <a:rPr lang="ru-RU" dirty="0">
                <a:latin typeface="Cambria" pitchFamily="18" charset="0"/>
                <a:cs typeface="Arial" pitchFamily="34" charset="0"/>
              </a:rPr>
              <a:t>, с</a:t>
            </a:r>
            <a:r>
              <a:rPr lang="ru-RU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анитарная очистка села (вывоз мусора больница школа, д/сад, </a:t>
            </a:r>
            <a:r>
              <a:rPr lang="ru-RU" dirty="0" err="1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примэрия</a:t>
            </a:r>
            <a:r>
              <a:rPr lang="ru-RU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, ул. Ленина, 40 лет Октября, мост  по  ул. Ленина) </a:t>
            </a:r>
            <a:r>
              <a:rPr lang="ru-RU" dirty="0">
                <a:latin typeface="Cambria" pitchFamily="18" charset="0"/>
                <a:cs typeface="Arial" pitchFamily="34" charset="0"/>
              </a:rPr>
              <a:t>,п</a:t>
            </a:r>
            <a:r>
              <a:rPr lang="ru-RU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обелка деревьев, остановки,  покраска  бордюров, ограждений   центра   села, остановки </a:t>
            </a:r>
            <a:r>
              <a:rPr lang="ru-RU" dirty="0">
                <a:latin typeface="Cambria" pitchFamily="18" charset="0"/>
                <a:cs typeface="Arial" pitchFamily="34" charset="0"/>
              </a:rPr>
              <a:t>, п</a:t>
            </a:r>
            <a:r>
              <a:rPr lang="ru-RU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осадка деревьев    (больница, школа,  въезд  в село)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solidFill>
                  <a:srgbClr val="C0000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Муниципальное предприятие </a:t>
            </a:r>
            <a:r>
              <a:rPr lang="en-US" sz="2800" b="1" dirty="0">
                <a:solidFill>
                  <a:srgbClr val="C0000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 «AYDAR-SUYU»</a:t>
            </a:r>
            <a:r>
              <a:rPr lang="en-US" sz="2800" dirty="0">
                <a:solidFill>
                  <a:prstClr val="black"/>
                </a:solidFill>
                <a:ea typeface="+mj-ea"/>
                <a:cs typeface="+mj-cs"/>
              </a:rPr>
              <a:t/>
            </a:r>
            <a:br>
              <a:rPr lang="en-US" sz="2800" dirty="0">
                <a:solidFill>
                  <a:prstClr val="black"/>
                </a:solidFill>
                <a:ea typeface="+mj-ea"/>
                <a:cs typeface="+mj-cs"/>
              </a:rPr>
            </a:br>
            <a:r>
              <a:rPr lang="ru-RU" sz="1600" dirty="0">
                <a:solidFill>
                  <a:prstClr val="black"/>
                </a:solidFill>
                <a:ea typeface="+mj-ea"/>
                <a:cs typeface="+mj-cs"/>
              </a:rPr>
              <a:t>(Создано в июле2012 г.)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solidFill>
                  <a:srgbClr val="00206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 2012 год</a:t>
            </a:r>
            <a:endParaRPr lang="ru-RU" sz="1600" dirty="0">
              <a:solidFill>
                <a:prstClr val="black"/>
              </a:solidFill>
              <a:ea typeface="+mj-ea"/>
              <a:cs typeface="+mj-cs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ru-RU" sz="1600" dirty="0">
              <a:latin typeface="Cambria" pitchFamily="18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07368" y="3933056"/>
            <a:ext cx="1144927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Прокладка новых водопроводных сетей, ремонт и покраска водонапорной башни, замена глубинного насоса, буртование </a:t>
            </a:r>
            <a:r>
              <a:rPr lang="ru-RU" dirty="0" err="1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мусоросвалок</a:t>
            </a:r>
            <a:r>
              <a:rPr lang="ru-RU" dirty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, приобретение компьютера и принтера.</a:t>
            </a:r>
            <a:r>
              <a:rPr lang="ru-RU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Проведение субботников, благоустройство колодца, посадка деревьев.</a:t>
            </a:r>
            <a:endParaRPr lang="ru-RU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519937" y="4825608"/>
            <a:ext cx="133242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2013 год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07368" y="5164163"/>
            <a:ext cx="1144927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Количество абонентов составляет 880 со счетчиками и 60 без счетчиков, доходы составляют 286406 лей и расходы 326357 лей. Убытки составляют 39951 лей. Задолженность абонентов на 01.01.2014г составляет 48252,22 лея без исторических долгов с момента образования М.П. «</a:t>
            </a:r>
            <a:r>
              <a:rPr lang="en-US" dirty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AYDAR</a:t>
            </a:r>
            <a:r>
              <a:rPr lang="ru-RU" dirty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-</a:t>
            </a:r>
            <a:r>
              <a:rPr lang="en-US" dirty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SUYU</a:t>
            </a:r>
            <a:r>
              <a:rPr lang="ru-RU" dirty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» . Исторический долг до образования М.П. составляет 89612 лей. Долг по заработной плате составляет 70140,66 лей.  Произведена инвентаризация л/с и замена двух глубинных насосов на скважинах .</a:t>
            </a:r>
            <a:endParaRPr lang="ru-RU" dirty="0">
              <a:solidFill>
                <a:srgbClr val="FF0000"/>
              </a:solidFill>
              <a:latin typeface="Cambria" pitchFamily="18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 advClick="0" advTm="26025">
        <p15:prstTrans prst="crush"/>
      </p:transition>
    </mc:Choice>
    <mc:Fallback>
      <p:transition spd="slow" advClick="0" advTm="26025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352" y="836712"/>
            <a:ext cx="11737303" cy="648072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Bef>
                <a:spcPts val="0"/>
              </a:spcBef>
            </a:pPr>
            <a:r>
              <a:rPr lang="ru-RU" sz="2000" b="1" dirty="0">
                <a:solidFill>
                  <a:srgbClr val="00206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sz="2000" b="1" dirty="0">
                <a:solidFill>
                  <a:srgbClr val="00206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00206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                                                                          2014 год</a:t>
            </a:r>
            <a:r>
              <a:rPr lang="ru-RU" sz="2000" dirty="0">
                <a:solidFill>
                  <a:srgbClr val="002060"/>
                </a:solidFill>
                <a:ea typeface="+mn-ea"/>
                <a:cs typeface="+mn-cs"/>
              </a:rPr>
              <a:t/>
            </a:r>
            <a:br>
              <a:rPr lang="ru-RU" sz="2000" dirty="0">
                <a:solidFill>
                  <a:srgbClr val="002060"/>
                </a:solidFill>
                <a:ea typeface="+mn-ea"/>
                <a:cs typeface="+mn-cs"/>
              </a:rPr>
            </a:br>
            <a:r>
              <a:rPr lang="ru-RU" sz="20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IM</a:t>
            </a:r>
            <a:r>
              <a:rPr lang="ru-RU" sz="2000" dirty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«</a:t>
            </a:r>
            <a:r>
              <a:rPr lang="en-US" sz="2000" dirty="0" err="1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Aydar</a:t>
            </a:r>
            <a:r>
              <a:rPr lang="ru-RU" sz="2000" dirty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US" sz="2000" dirty="0" err="1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Suyu</a:t>
            </a:r>
            <a:r>
              <a:rPr lang="ru-RU" sz="2000" dirty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в 2014 году осуществляло свою деятельность  направленную на </a:t>
            </a:r>
            <a:r>
              <a:rPr lang="ru-RU" sz="2000" dirty="0" err="1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водообеспечение</a:t>
            </a:r>
            <a:r>
              <a:rPr lang="ru-RU" sz="2000" dirty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села Гайдар в полной мере.</a:t>
            </a:r>
            <a:br>
              <a:rPr lang="ru-RU" sz="2000" dirty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</a:t>
            </a:r>
            <a:br>
              <a:rPr lang="ru-RU" sz="2000" dirty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начало января 2014г кредиторская задолженность  муниципального предприятия перед контрагентами составляла -40705,17лей основная часть которых  в том числе:</a:t>
            </a:r>
            <a:r>
              <a:rPr lang="ru-RU" sz="2000" dirty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ru-RU" sz="2000" dirty="0">
                <a:solidFill>
                  <a:prstClr val="black"/>
                </a:solidFill>
                <a:ea typeface="+mn-ea"/>
                <a:cs typeface="+mn-cs"/>
              </a:rPr>
            </a:b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9336" y="2060848"/>
            <a:ext cx="12072664" cy="45037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600" dirty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-долгосрочная кредиторская задолженность пред  </a:t>
            </a:r>
            <a:r>
              <a:rPr lang="ru-RU" dirty="0" err="1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Примарией</a:t>
            </a:r>
            <a:r>
              <a:rPr lang="ru-RU" dirty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размере 18685,00лей;</a:t>
            </a:r>
          </a:p>
          <a:p>
            <a:pPr lvl="0"/>
            <a:r>
              <a:rPr lang="ru-RU" dirty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-краткосрочная кредиторская задолженность перед </a:t>
            </a:r>
            <a:r>
              <a:rPr lang="en-US" dirty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RED SUD</a:t>
            </a:r>
            <a:r>
              <a:rPr lang="ru-RU" dirty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«</a:t>
            </a:r>
            <a:r>
              <a:rPr lang="en-US" dirty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Union </a:t>
            </a:r>
            <a:r>
              <a:rPr lang="en-US" dirty="0" err="1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Fenosa</a:t>
            </a:r>
            <a:r>
              <a:rPr lang="ru-RU" dirty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на сумму-15182,75лей;</a:t>
            </a:r>
          </a:p>
          <a:p>
            <a:pPr lvl="0"/>
            <a:r>
              <a:rPr lang="ru-RU" dirty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-«</a:t>
            </a:r>
            <a:r>
              <a:rPr lang="en-US" dirty="0" err="1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Atayval</a:t>
            </a:r>
            <a:r>
              <a:rPr lang="ru-RU" dirty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US" dirty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Service</a:t>
            </a:r>
            <a:r>
              <a:rPr lang="ru-RU" dirty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»-4089лей(приобретение материалов для монтажа сети водопровода).</a:t>
            </a:r>
          </a:p>
          <a:p>
            <a:pPr lvl="0"/>
            <a:r>
              <a:rPr lang="ru-RU" dirty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Долгосрочная кредиторская задолженность по заработной плате на начало года составляла 70145,65лей.   </a:t>
            </a:r>
          </a:p>
          <a:p>
            <a:pPr lvl="0"/>
            <a:r>
              <a:rPr lang="ru-RU" dirty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Начисление за воду абоненту за 2014год составляет сумму 255540лей, оплата из которых была в размере 251075,36лей. Текущий долг на конец года абонента перед предприятием составил 35323,87лей.</a:t>
            </a:r>
          </a:p>
          <a:p>
            <a:pPr lvl="0"/>
            <a:r>
              <a:rPr lang="ru-RU" dirty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Тариф за </a:t>
            </a:r>
            <a:r>
              <a:rPr lang="ru-RU" dirty="0" err="1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куб.м</a:t>
            </a:r>
            <a:r>
              <a:rPr lang="ru-RU" dirty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воды составлял в 2014году 10лей. Расход электроэнергии </a:t>
            </a:r>
            <a:r>
              <a:rPr lang="ru-RU" dirty="0" err="1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артскважин</a:t>
            </a:r>
            <a:r>
              <a:rPr lang="ru-RU" dirty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за 2014 г. составил 127125,4 лей.</a:t>
            </a:r>
          </a:p>
          <a:p>
            <a:pPr>
              <a:spcAft>
                <a:spcPts val="1000"/>
              </a:spcAft>
            </a:pPr>
            <a:r>
              <a:rPr lang="ru-RU" dirty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мае месяце  были произведены работы на </a:t>
            </a:r>
            <a:r>
              <a:rPr lang="ru-RU" dirty="0" err="1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артскважине</a:t>
            </a:r>
            <a:r>
              <a:rPr lang="ru-RU" dirty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№ 1488 по приобретении насоса на сумму 14900лей и установки его в размере 7500лей.Общие затраты на проделанную работу и восстановление данной </a:t>
            </a:r>
            <a:r>
              <a:rPr lang="ru-RU" dirty="0" err="1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артскважины</a:t>
            </a:r>
            <a:r>
              <a:rPr lang="ru-RU" dirty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были погашены предприятие в том же месяце путем перечисления и полным расчетом в общем размере.</a:t>
            </a:r>
          </a:p>
          <a:p>
            <a:pPr>
              <a:spcAft>
                <a:spcPts val="1000"/>
              </a:spcAft>
            </a:pPr>
            <a:r>
              <a:rPr lang="ru-RU" dirty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На конец 2014 года кредиторская задолженность пред контрагентами составила 43029,27лей. Общая задолженность по заработной плате перед работниками предприятия была в размере 68050,87лей.</a:t>
            </a:r>
          </a:p>
          <a:p>
            <a:pPr>
              <a:spcAft>
                <a:spcPts val="1000"/>
              </a:spcAft>
            </a:pPr>
            <a:r>
              <a:rPr lang="ru-RU" dirty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Находиться в разработке проект по организации и сбору мусора, где рассчитан был тариф на сумму 14,95лей со двора.</a:t>
            </a:r>
            <a:endParaRPr lang="ru-RU" dirty="0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900" advClick="0" advTm="32980">
        <p14:glitter pattern="hexagon"/>
      </p:transition>
    </mc:Choice>
    <mc:Fallback>
      <p:transition spd="slow" advClick="0" advTm="3298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09720" y="228600"/>
            <a:ext cx="8477280" cy="990600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002060"/>
                </a:solidFill>
              </a:rPr>
              <a:t>Состояние скважин «до» и «после»</a:t>
            </a:r>
            <a:endParaRPr lang="ru-RU" b="1" i="1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rcRect b="15061"/>
          <a:stretch>
            <a:fillRect/>
          </a:stretch>
        </p:blipFill>
        <p:spPr>
          <a:xfrm>
            <a:off x="6112718" y="1643050"/>
            <a:ext cx="2697926" cy="2000264"/>
          </a:xfrm>
          <a:prstGeom prst="rect">
            <a:avLst/>
          </a:prstGeom>
        </p:spPr>
      </p:pic>
      <p:pic>
        <p:nvPicPr>
          <p:cNvPr id="4" name="Picture 2" descr="D:\примэрия до и после\Фото01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38348" y="1714488"/>
            <a:ext cx="2786082" cy="1772816"/>
          </a:xfrm>
          <a:prstGeom prst="rect">
            <a:avLst/>
          </a:prstGeom>
          <a:noFill/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2309785" y="3707002"/>
            <a:ext cx="2714644" cy="293670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67438" y="3691106"/>
            <a:ext cx="2643206" cy="2857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871749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 advClick="0" advTm="11064">
        <p14:prism isInverted="1"/>
      </p:transition>
    </mc:Choice>
    <mc:Fallback>
      <p:transition spd="slow" advClick="0" advTm="11064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Категории населения</a:t>
            </a:r>
            <a:endParaRPr lang="ru-RU" b="1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graphicFrame>
        <p:nvGraphicFramePr>
          <p:cNvPr id="3" name="Диаграмма 2"/>
          <p:cNvGraphicFramePr/>
          <p:nvPr/>
        </p:nvGraphicFramePr>
        <p:xfrm>
          <a:off x="623392" y="1340768"/>
          <a:ext cx="9144000" cy="55172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custDataLst>
      <p:tags r:id="rId1"/>
    </p:custData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 advClick="0" advTm="10058">
        <p15:prstTrans prst="prestige"/>
      </p:transition>
    </mc:Choice>
    <mc:Fallback>
      <p:transition spd="slow" advClick="0" advTm="1005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3" grpId="0">
        <p:bldAsOne/>
      </p:bldGraphic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600" b="1" i="1" dirty="0">
                <a:solidFill>
                  <a:srgbClr val="C00000"/>
                </a:solidFill>
              </a:rPr>
              <a:t>IX. </a:t>
            </a:r>
            <a:r>
              <a:rPr lang="ru-RU" sz="3600" b="1" i="1" dirty="0">
                <a:solidFill>
                  <a:srgbClr val="C00000"/>
                </a:solidFill>
              </a:rPr>
              <a:t>Деятельность местного совета за отчетный период.</a:t>
            </a:r>
          </a:p>
        </p:txBody>
      </p:sp>
      <p:sp>
        <p:nvSpPr>
          <p:cNvPr id="53249" name="Rectangle 1"/>
          <p:cNvSpPr>
            <a:spLocks noChangeArrowheads="1"/>
          </p:cNvSpPr>
          <p:nvPr/>
        </p:nvSpPr>
        <p:spPr bwMode="auto">
          <a:xfrm>
            <a:off x="407368" y="1423810"/>
            <a:ext cx="11593288" cy="4801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latin typeface="Cambria" pitchFamily="18" charset="0"/>
                <a:ea typeface="Calibri" pitchFamily="34" charset="0"/>
                <a:cs typeface="Times New Roman" pitchFamily="18" charset="0"/>
              </a:rPr>
              <a:t>       </a:t>
            </a:r>
            <a:r>
              <a:rPr lang="ru-RU" sz="2400" b="1" dirty="0">
                <a:latin typeface="Cambria" pitchFamily="18" charset="0"/>
                <a:ea typeface="Calibri" pitchFamily="34" charset="0"/>
                <a:cs typeface="Times New Roman" pitchFamily="18" charset="0"/>
              </a:rPr>
              <a:t>Совет состоит из 13 советников.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600" b="1" u="sng" dirty="0" smtClean="0">
                <a:solidFill>
                  <a:srgbClr val="FF000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Созыв 2011-2015</a:t>
            </a:r>
            <a:r>
              <a:rPr lang="ru-RU" sz="2400" b="1" u="sng" dirty="0" smtClean="0">
                <a:solidFill>
                  <a:srgbClr val="FF000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: </a:t>
            </a:r>
            <a:r>
              <a:rPr lang="ru-RU" dirty="0" err="1" smtClean="0">
                <a:latin typeface="Cambria" pitchFamily="18" charset="0"/>
                <a:ea typeface="Calibri" pitchFamily="34" charset="0"/>
                <a:cs typeface="Times New Roman" pitchFamily="18" charset="0"/>
              </a:rPr>
              <a:t>Беженарь</a:t>
            </a:r>
            <a:r>
              <a:rPr lang="ru-RU" dirty="0" smtClean="0"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dirty="0">
                <a:latin typeface="Cambria" pitchFamily="18" charset="0"/>
                <a:ea typeface="Calibri" pitchFamily="34" charset="0"/>
                <a:cs typeface="Times New Roman" pitchFamily="18" charset="0"/>
              </a:rPr>
              <a:t>Илья Х. –председатель совета , Куру Николай Х,  </a:t>
            </a:r>
            <a:r>
              <a:rPr lang="ru-RU" dirty="0" err="1">
                <a:latin typeface="Cambria" pitchFamily="18" charset="0"/>
                <a:ea typeface="Calibri" pitchFamily="34" charset="0"/>
                <a:cs typeface="Times New Roman" pitchFamily="18" charset="0"/>
              </a:rPr>
              <a:t>Мошогло</a:t>
            </a:r>
            <a:r>
              <a:rPr lang="ru-RU" dirty="0">
                <a:latin typeface="Cambria" pitchFamily="18" charset="0"/>
                <a:ea typeface="Calibri" pitchFamily="34" charset="0"/>
                <a:cs typeface="Times New Roman" pitchFamily="18" charset="0"/>
              </a:rPr>
              <a:t> Георгий Г, Куру Валентина П, Куру Виталий П, Куру Федор С, Топал Матрена Н,  Слав Наталья Н, </a:t>
            </a:r>
            <a:r>
              <a:rPr lang="ru-RU" dirty="0" err="1">
                <a:latin typeface="Cambria" pitchFamily="18" charset="0"/>
                <a:ea typeface="Calibri" pitchFamily="34" charset="0"/>
                <a:cs typeface="Times New Roman" pitchFamily="18" charset="0"/>
              </a:rPr>
              <a:t>Терзи</a:t>
            </a:r>
            <a:r>
              <a:rPr lang="ru-RU" dirty="0">
                <a:latin typeface="Cambria" pitchFamily="18" charset="0"/>
                <a:ea typeface="Calibri" pitchFamily="34" charset="0"/>
                <a:cs typeface="Times New Roman" pitchFamily="18" charset="0"/>
              </a:rPr>
              <a:t> Николай В,  Топал П.Н, </a:t>
            </a:r>
            <a:r>
              <a:rPr lang="ru-RU" dirty="0" err="1">
                <a:latin typeface="Cambria" pitchFamily="18" charset="0"/>
                <a:ea typeface="Calibri" pitchFamily="34" charset="0"/>
                <a:cs typeface="Times New Roman" pitchFamily="18" charset="0"/>
              </a:rPr>
              <a:t>Терзи</a:t>
            </a:r>
            <a:r>
              <a:rPr lang="ru-RU" dirty="0">
                <a:latin typeface="Cambria" pitchFamily="18" charset="0"/>
                <a:ea typeface="Calibri" pitchFamily="34" charset="0"/>
                <a:cs typeface="Times New Roman" pitchFamily="18" charset="0"/>
              </a:rPr>
              <a:t> П.Д., </a:t>
            </a:r>
            <a:r>
              <a:rPr lang="ru-RU" dirty="0" err="1">
                <a:latin typeface="Cambria" pitchFamily="18" charset="0"/>
                <a:ea typeface="Calibri" pitchFamily="34" charset="0"/>
                <a:cs typeface="Times New Roman" pitchFamily="18" charset="0"/>
              </a:rPr>
              <a:t>Челак</a:t>
            </a:r>
            <a:r>
              <a:rPr lang="ru-RU" dirty="0">
                <a:latin typeface="Cambria" pitchFamily="18" charset="0"/>
                <a:ea typeface="Calibri" pitchFamily="34" charset="0"/>
                <a:cs typeface="Times New Roman" pitchFamily="18" charset="0"/>
              </a:rPr>
              <a:t> И.Д., Куру А.П</a:t>
            </a:r>
            <a:r>
              <a:rPr lang="ru-RU" dirty="0" smtClean="0">
                <a:latin typeface="Cambria" pitchFamily="18" charset="0"/>
                <a:ea typeface="Calibri" pitchFamily="34" charset="0"/>
                <a:cs typeface="Times New Roman" pitchFamily="18" charset="0"/>
              </a:rPr>
              <a:t>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u="sng" dirty="0" smtClean="0">
                <a:solidFill>
                  <a:srgbClr val="FF000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Созыв 2015-2019</a:t>
            </a:r>
            <a:r>
              <a:rPr lang="ru-RU" sz="2400" b="1" u="sng" dirty="0" smtClean="0">
                <a:solidFill>
                  <a:srgbClr val="FF000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: </a:t>
            </a:r>
            <a:r>
              <a:rPr lang="ru-RU" dirty="0" err="1" smtClean="0">
                <a:latin typeface="Cambria" pitchFamily="18" charset="0"/>
                <a:ea typeface="Calibri" pitchFamily="34" charset="0"/>
                <a:cs typeface="Times New Roman" pitchFamily="18" charset="0"/>
              </a:rPr>
              <a:t>Беженарь</a:t>
            </a:r>
            <a:r>
              <a:rPr lang="ru-RU" dirty="0" smtClean="0">
                <a:latin typeface="Cambria" pitchFamily="18" charset="0"/>
                <a:ea typeface="Calibri" pitchFamily="34" charset="0"/>
                <a:cs typeface="Times New Roman" pitchFamily="18" charset="0"/>
              </a:rPr>
              <a:t> Илья Х. –председатель совета , Куру Николай Х,  Топал Георгий Н, </a:t>
            </a:r>
            <a:r>
              <a:rPr lang="ru-RU" dirty="0" err="1" smtClean="0">
                <a:latin typeface="Cambria" pitchFamily="18" charset="0"/>
                <a:ea typeface="Calibri" pitchFamily="34" charset="0"/>
                <a:cs typeface="Times New Roman" pitchFamily="18" charset="0"/>
              </a:rPr>
              <a:t>Капсамун</a:t>
            </a:r>
            <a:r>
              <a:rPr lang="ru-RU" dirty="0" smtClean="0">
                <a:latin typeface="Cambria" pitchFamily="18" charset="0"/>
                <a:ea typeface="Calibri" pitchFamily="34" charset="0"/>
                <a:cs typeface="Times New Roman" pitchFamily="18" charset="0"/>
              </a:rPr>
              <a:t> П.К., Гагауз И.Н., Кара В.И., Хаджи Г.Ф., </a:t>
            </a:r>
            <a:r>
              <a:rPr lang="ru-RU" dirty="0" err="1" smtClean="0">
                <a:latin typeface="Cambria" pitchFamily="18" charset="0"/>
                <a:ea typeface="Calibri" pitchFamily="34" charset="0"/>
                <a:cs typeface="Times New Roman" pitchFamily="18" charset="0"/>
              </a:rPr>
              <a:t>Драган</a:t>
            </a:r>
            <a:r>
              <a:rPr lang="ru-RU" dirty="0" smtClean="0">
                <a:latin typeface="Cambria" pitchFamily="18" charset="0"/>
                <a:ea typeface="Calibri" pitchFamily="34" charset="0"/>
                <a:cs typeface="Times New Roman" pitchFamily="18" charset="0"/>
              </a:rPr>
              <a:t> П.И., Чеботарь П.Х., Топал М.Н., Балканы Ф.Х., </a:t>
            </a:r>
            <a:r>
              <a:rPr lang="ru-RU" dirty="0" err="1" smtClean="0">
                <a:latin typeface="Cambria" pitchFamily="18" charset="0"/>
                <a:ea typeface="Calibri" pitchFamily="34" charset="0"/>
                <a:cs typeface="Times New Roman" pitchFamily="18" charset="0"/>
              </a:rPr>
              <a:t>Курдогло</a:t>
            </a:r>
            <a:r>
              <a:rPr lang="ru-RU" dirty="0" smtClean="0">
                <a:latin typeface="Cambria" pitchFamily="18" charset="0"/>
                <a:ea typeface="Calibri" pitchFamily="34" charset="0"/>
                <a:cs typeface="Times New Roman" pitchFamily="18" charset="0"/>
              </a:rPr>
              <a:t> В.Д.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Cambria" pitchFamily="18" charset="0"/>
                <a:ea typeface="Calibri" pitchFamily="34" charset="0"/>
                <a:cs typeface="Times New Roman" pitchFamily="18" charset="0"/>
              </a:rPr>
              <a:t>     </a:t>
            </a:r>
            <a:r>
              <a:rPr lang="ru-RU" dirty="0">
                <a:latin typeface="Cambria" pitchFamily="18" charset="0"/>
                <a:ea typeface="Calibri" pitchFamily="34" charset="0"/>
                <a:cs typeface="Times New Roman" pitchFamily="18" charset="0"/>
              </a:rPr>
              <a:t>На протяжении отчетного периода было проведено </a:t>
            </a:r>
            <a:r>
              <a:rPr lang="ru-RU" b="1" dirty="0" smtClean="0">
                <a:solidFill>
                  <a:srgbClr val="FF000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81 заседание </a:t>
            </a:r>
            <a:r>
              <a:rPr lang="ru-RU" b="1" dirty="0">
                <a:solidFill>
                  <a:srgbClr val="FF000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местного совета</a:t>
            </a:r>
            <a:r>
              <a:rPr lang="ru-RU" dirty="0">
                <a:latin typeface="Cambria" pitchFamily="18" charset="0"/>
                <a:ea typeface="Calibri" pitchFamily="34" charset="0"/>
                <a:cs typeface="Times New Roman" pitchFamily="18" charset="0"/>
              </a:rPr>
              <a:t>, где было рассмотрено </a:t>
            </a:r>
            <a:r>
              <a:rPr lang="ru-RU" dirty="0" smtClean="0">
                <a:latin typeface="Cambria" pitchFamily="18" charset="0"/>
                <a:ea typeface="Calibri" pitchFamily="34" charset="0"/>
                <a:cs typeface="Times New Roman" pitchFamily="18" charset="0"/>
              </a:rPr>
              <a:t>свыше </a:t>
            </a:r>
            <a:r>
              <a:rPr lang="ru-RU" b="1" dirty="0" smtClean="0">
                <a:solidFill>
                  <a:srgbClr val="FF000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1000 </a:t>
            </a:r>
            <a:r>
              <a:rPr lang="ru-RU" b="1" dirty="0">
                <a:solidFill>
                  <a:srgbClr val="FF000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вопросов</a:t>
            </a:r>
            <a:r>
              <a:rPr lang="ru-RU" dirty="0">
                <a:latin typeface="Cambria" pitchFamily="18" charset="0"/>
                <a:ea typeface="Calibri" pitchFamily="34" charset="0"/>
                <a:cs typeface="Times New Roman" pitchFamily="18" charset="0"/>
              </a:rPr>
              <a:t>. Основные из них: водоснабжение, </a:t>
            </a:r>
            <a:r>
              <a:rPr lang="ru-RU" dirty="0" smtClean="0">
                <a:latin typeface="Cambria" pitchFamily="18" charset="0"/>
                <a:ea typeface="Calibri" pitchFamily="34" charset="0"/>
                <a:cs typeface="Times New Roman" pitchFamily="18" charset="0"/>
              </a:rPr>
              <a:t>уличное освещение, ремонт дорог, утверждение </a:t>
            </a:r>
            <a:r>
              <a:rPr lang="ru-RU" dirty="0">
                <a:latin typeface="Cambria" pitchFamily="18" charset="0"/>
                <a:ea typeface="Calibri" pitchFamily="34" charset="0"/>
                <a:cs typeface="Times New Roman" pitchFamily="18" charset="0"/>
              </a:rPr>
              <a:t>правил и мероприятий по благоустройству, </a:t>
            </a:r>
            <a:r>
              <a:rPr lang="ru-RU" dirty="0" smtClean="0">
                <a:latin typeface="Cambria" pitchFamily="18" charset="0"/>
                <a:ea typeface="Calibri" pitchFamily="34" charset="0"/>
                <a:cs typeface="Times New Roman" pitchFamily="18" charset="0"/>
              </a:rPr>
              <a:t>положения о содержании домашних животных, о торговой деятельности, утверждение </a:t>
            </a:r>
            <a:r>
              <a:rPr lang="ru-RU" dirty="0">
                <a:latin typeface="Cambria" pitchFamily="18" charset="0"/>
                <a:ea typeface="Calibri" pitchFamily="34" charset="0"/>
                <a:cs typeface="Times New Roman" pitchFamily="18" charset="0"/>
              </a:rPr>
              <a:t>местных налогов и сборов</a:t>
            </a:r>
            <a:r>
              <a:rPr lang="ru-RU" dirty="0" smtClean="0">
                <a:latin typeface="Cambria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lang="ru-RU" dirty="0">
                <a:latin typeface="Cambria" pitchFamily="18" charset="0"/>
                <a:ea typeface="Calibri" pitchFamily="34" charset="0"/>
                <a:cs typeface="Times New Roman" pitchFamily="18" charset="0"/>
              </a:rPr>
              <a:t>о проведении консультативного референдума, утверждение эскиза герба села, </a:t>
            </a:r>
            <a:r>
              <a:rPr lang="ru-RU" dirty="0" smtClean="0">
                <a:latin typeface="Cambria" pitchFamily="18" charset="0"/>
                <a:ea typeface="Calibri" pitchFamily="34" charset="0"/>
                <a:cs typeface="Times New Roman" pitchFamily="18" charset="0"/>
              </a:rPr>
              <a:t>анализ </a:t>
            </a:r>
            <a:r>
              <a:rPr lang="ru-RU" dirty="0">
                <a:latin typeface="Cambria" pitchFamily="18" charset="0"/>
                <a:ea typeface="Calibri" pitchFamily="34" charset="0"/>
                <a:cs typeface="Times New Roman" pitchFamily="18" charset="0"/>
              </a:rPr>
              <a:t>поступивших петиций, </a:t>
            </a:r>
            <a:r>
              <a:rPr lang="ru-RU" dirty="0" smtClean="0">
                <a:latin typeface="Cambria" pitchFamily="18" charset="0"/>
                <a:ea typeface="Calibri" pitchFamily="34" charset="0"/>
                <a:cs typeface="Times New Roman" pitchFamily="18" charset="0"/>
              </a:rPr>
              <a:t>об участии в различных проектах и программах, о заключении побратимских связей, о развитии сельского туризма, об утверждении Стратегии социально-экономического развития села, Плана местного экономического развития, отчеты руководителей подведомственных учреждений и мн. др.</a:t>
            </a:r>
            <a:endParaRPr lang="ru-RU" dirty="0">
              <a:latin typeface="Cambria" pitchFamily="18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latin typeface="Cambria" pitchFamily="18" charset="0"/>
                <a:ea typeface="Calibri" pitchFamily="34" charset="0"/>
                <a:cs typeface="Times New Roman" pitchFamily="18" charset="0"/>
              </a:rPr>
              <a:t>   Сотрудничество совета и </a:t>
            </a:r>
            <a:r>
              <a:rPr lang="ru-RU" dirty="0" err="1">
                <a:latin typeface="Cambria" pitchFamily="18" charset="0"/>
                <a:ea typeface="Calibri" pitchFamily="34" charset="0"/>
                <a:cs typeface="Times New Roman" pitchFamily="18" charset="0"/>
              </a:rPr>
              <a:t>примэрии</a:t>
            </a:r>
            <a:r>
              <a:rPr lang="ru-RU" dirty="0">
                <a:latin typeface="Cambria" pitchFamily="18" charset="0"/>
                <a:ea typeface="Calibri" pitchFamily="34" charset="0"/>
                <a:cs typeface="Times New Roman" pitchFamily="18" charset="0"/>
              </a:rPr>
              <a:t> было эффективным и  </a:t>
            </a:r>
            <a:r>
              <a:rPr lang="ru-RU" dirty="0" smtClean="0">
                <a:latin typeface="Cambria" pitchFamily="18" charset="0"/>
                <a:ea typeface="Calibri" pitchFamily="34" charset="0"/>
                <a:cs typeface="Times New Roman" pitchFamily="18" charset="0"/>
              </a:rPr>
              <a:t>плодотворным, благодаря чему налицо достижения по </a:t>
            </a:r>
            <a:r>
              <a:rPr lang="ru-RU" smtClean="0">
                <a:latin typeface="Cambria" pitchFamily="18" charset="0"/>
                <a:ea typeface="Calibri" pitchFamily="34" charset="0"/>
                <a:cs typeface="Times New Roman" pitchFamily="18" charset="0"/>
              </a:rPr>
              <a:t>социально-экономическому развитию села.</a:t>
            </a:r>
            <a:endParaRPr lang="ru-RU" dirty="0">
              <a:latin typeface="Cambria" pitchFamily="18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 advClick="0" advTm="27397">
        <p14:switch dir="r"/>
      </p:transition>
    </mc:Choice>
    <mc:Fallback>
      <p:transition spd="slow" advClick="0" advTm="2739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b="1" i="1" dirty="0">
                <a:solidFill>
                  <a:srgbClr val="C00000"/>
                </a:solidFill>
                <a:latin typeface="Cambria" pitchFamily="18" charset="0"/>
              </a:rPr>
              <a:t>X. </a:t>
            </a:r>
            <a:r>
              <a:rPr lang="ru-RU" sz="4000" b="1" i="1" dirty="0">
                <a:solidFill>
                  <a:srgbClr val="C00000"/>
                </a:solidFill>
                <a:latin typeface="Cambria" pitchFamily="18" charset="0"/>
              </a:rPr>
              <a:t>Поощрения и награды.</a:t>
            </a:r>
          </a:p>
        </p:txBody>
      </p:sp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335360" y="-391193"/>
            <a:ext cx="11665296" cy="7278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dirty="0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dirty="0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dirty="0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dirty="0">
              <a:latin typeface="Cambria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dirty="0">
              <a:latin typeface="Cambria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dirty="0">
              <a:latin typeface="Cambria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solidFill>
                <a:prstClr val="black"/>
              </a:solidFill>
              <a:latin typeface="Cambria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700" dirty="0">
                <a:solidFill>
                  <a:prstClr val="black"/>
                </a:solidFill>
                <a:latin typeface="Cambria" pitchFamily="18" charset="0"/>
              </a:rPr>
              <a:t>Награждены юбилейной медалью «10 </a:t>
            </a:r>
            <a:r>
              <a:rPr lang="ru-RU" sz="1700" dirty="0" err="1">
                <a:solidFill>
                  <a:prstClr val="black"/>
                </a:solidFill>
                <a:latin typeface="Cambria" pitchFamily="18" charset="0"/>
              </a:rPr>
              <a:t>Yil</a:t>
            </a:r>
            <a:r>
              <a:rPr lang="ru-RU" sz="1700" dirty="0">
                <a:solidFill>
                  <a:prstClr val="black"/>
                </a:solidFill>
                <a:latin typeface="Cambria" pitchFamily="18" charset="0"/>
              </a:rPr>
              <a:t> </a:t>
            </a:r>
            <a:r>
              <a:rPr lang="ru-RU" sz="1700" dirty="0" err="1">
                <a:solidFill>
                  <a:prstClr val="black"/>
                </a:solidFill>
                <a:latin typeface="Cambria" pitchFamily="18" charset="0"/>
              </a:rPr>
              <a:t>Gagauz</a:t>
            </a:r>
            <a:r>
              <a:rPr lang="ru-RU" sz="1700" dirty="0">
                <a:solidFill>
                  <a:prstClr val="black"/>
                </a:solidFill>
                <a:latin typeface="Cambria" pitchFamily="18" charset="0"/>
              </a:rPr>
              <a:t> </a:t>
            </a:r>
            <a:r>
              <a:rPr lang="ru-RU" sz="1700" dirty="0" err="1">
                <a:solidFill>
                  <a:prstClr val="black"/>
                </a:solidFill>
                <a:latin typeface="Cambria" pitchFamily="18" charset="0"/>
              </a:rPr>
              <a:t>Yeri</a:t>
            </a:r>
            <a:r>
              <a:rPr lang="ru-RU" sz="1700" dirty="0">
                <a:solidFill>
                  <a:prstClr val="black"/>
                </a:solidFill>
                <a:latin typeface="Cambria" pitchFamily="18" charset="0"/>
              </a:rPr>
              <a:t>»-  11человек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700" dirty="0">
                <a:solidFill>
                  <a:prstClr val="black"/>
                </a:solidFill>
                <a:latin typeface="Cambria" pitchFamily="18" charset="0"/>
              </a:rPr>
              <a:t>Награждены юбилейной медалью «15 </a:t>
            </a:r>
            <a:r>
              <a:rPr lang="ru-RU" sz="1700" dirty="0" err="1">
                <a:solidFill>
                  <a:prstClr val="black"/>
                </a:solidFill>
                <a:latin typeface="Cambria" pitchFamily="18" charset="0"/>
              </a:rPr>
              <a:t>Yil</a:t>
            </a:r>
            <a:r>
              <a:rPr lang="ru-RU" sz="1700" dirty="0">
                <a:solidFill>
                  <a:prstClr val="black"/>
                </a:solidFill>
                <a:latin typeface="Cambria" pitchFamily="18" charset="0"/>
              </a:rPr>
              <a:t> </a:t>
            </a:r>
            <a:r>
              <a:rPr lang="ru-RU" sz="1700" dirty="0" err="1">
                <a:solidFill>
                  <a:prstClr val="black"/>
                </a:solidFill>
                <a:latin typeface="Cambria" pitchFamily="18" charset="0"/>
              </a:rPr>
              <a:t>Gagauz</a:t>
            </a:r>
            <a:r>
              <a:rPr lang="ru-RU" sz="1700" dirty="0">
                <a:solidFill>
                  <a:prstClr val="black"/>
                </a:solidFill>
                <a:latin typeface="Cambria" pitchFamily="18" charset="0"/>
              </a:rPr>
              <a:t> </a:t>
            </a:r>
            <a:r>
              <a:rPr lang="ru-RU" sz="1700" dirty="0" err="1">
                <a:solidFill>
                  <a:prstClr val="black"/>
                </a:solidFill>
                <a:latin typeface="Cambria" pitchFamily="18" charset="0"/>
              </a:rPr>
              <a:t>Yeri</a:t>
            </a:r>
            <a:r>
              <a:rPr lang="ru-RU" sz="1700" dirty="0">
                <a:solidFill>
                  <a:prstClr val="black"/>
                </a:solidFill>
                <a:latin typeface="Cambria" pitchFamily="18" charset="0"/>
              </a:rPr>
              <a:t>»-  51  человек </a:t>
            </a:r>
            <a:endParaRPr lang="ru-RU" sz="1700" dirty="0">
              <a:latin typeface="Cambria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700" dirty="0">
                <a:latin typeface="Cambria" pitchFamily="18" charset="0"/>
              </a:rPr>
              <a:t>Награждены юбилейной медалью «20 </a:t>
            </a:r>
            <a:r>
              <a:rPr lang="ru-RU" sz="1700" dirty="0" err="1">
                <a:latin typeface="Cambria" pitchFamily="18" charset="0"/>
              </a:rPr>
              <a:t>Yil</a:t>
            </a:r>
            <a:r>
              <a:rPr lang="ru-RU" sz="1700" dirty="0">
                <a:latin typeface="Cambria" pitchFamily="18" charset="0"/>
              </a:rPr>
              <a:t> </a:t>
            </a:r>
            <a:r>
              <a:rPr lang="ru-RU" sz="1700" dirty="0" err="1">
                <a:latin typeface="Cambria" pitchFamily="18" charset="0"/>
              </a:rPr>
              <a:t>Gagauz</a:t>
            </a:r>
            <a:r>
              <a:rPr lang="ru-RU" sz="1700" dirty="0">
                <a:latin typeface="Cambria" pitchFamily="18" charset="0"/>
              </a:rPr>
              <a:t> </a:t>
            </a:r>
            <a:r>
              <a:rPr lang="ru-RU" sz="1700" dirty="0" err="1">
                <a:latin typeface="Cambria" pitchFamily="18" charset="0"/>
              </a:rPr>
              <a:t>Yeri</a:t>
            </a:r>
            <a:r>
              <a:rPr lang="ru-RU" sz="1700" dirty="0">
                <a:latin typeface="Cambria" pitchFamily="18" charset="0"/>
              </a:rPr>
              <a:t>»-73 человека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700" dirty="0">
                <a:latin typeface="Cambria" pitchFamily="18" charset="0"/>
                <a:ea typeface="Times New Roman" pitchFamily="18" charset="0"/>
                <a:cs typeface="Arial" pitchFamily="34" charset="0"/>
              </a:rPr>
              <a:t>За особые заслуги присвоено звание « заслуженный медработник </a:t>
            </a:r>
            <a:r>
              <a:rPr lang="ru-RU" sz="1700" dirty="0" err="1">
                <a:latin typeface="Cambria" pitchFamily="18" charset="0"/>
                <a:ea typeface="Times New Roman" pitchFamily="18" charset="0"/>
                <a:cs typeface="Arial" pitchFamily="34" charset="0"/>
              </a:rPr>
              <a:t>Гагаузии</a:t>
            </a:r>
            <a:r>
              <a:rPr lang="ru-RU" sz="1700" dirty="0">
                <a:latin typeface="Cambria" pitchFamily="18" charset="0"/>
                <a:ea typeface="Times New Roman" pitchFamily="18" charset="0"/>
                <a:cs typeface="Arial" pitchFamily="34" charset="0"/>
              </a:rPr>
              <a:t> (Гагауз </a:t>
            </a:r>
            <a:r>
              <a:rPr lang="ru-RU" sz="1700" dirty="0" err="1">
                <a:latin typeface="Cambria" pitchFamily="18" charset="0"/>
                <a:ea typeface="Times New Roman" pitchFamily="18" charset="0"/>
                <a:cs typeface="Arial" pitchFamily="34" charset="0"/>
              </a:rPr>
              <a:t>Ери</a:t>
            </a:r>
            <a:r>
              <a:rPr lang="ru-RU" sz="1700" dirty="0">
                <a:latin typeface="Cambria" pitchFamily="18" charset="0"/>
                <a:ea typeface="Times New Roman" pitchFamily="18" charset="0"/>
                <a:cs typeface="Arial" pitchFamily="34" charset="0"/>
              </a:rPr>
              <a:t>)» -  Чебан Варваре Тимофеевне, «заслуженный работник МПУ » –Узун Ирине Ивановне, «заслуженный работник образования »-  </a:t>
            </a:r>
            <a:r>
              <a:rPr lang="ru-RU" sz="1700" dirty="0" err="1">
                <a:latin typeface="Cambria" pitchFamily="18" charset="0"/>
                <a:ea typeface="Times New Roman" pitchFamily="18" charset="0"/>
                <a:cs typeface="Arial" pitchFamily="34" charset="0"/>
              </a:rPr>
              <a:t>Калинской</a:t>
            </a:r>
            <a:r>
              <a:rPr lang="ru-RU" sz="1700" dirty="0">
                <a:latin typeface="Cambria" pitchFamily="18" charset="0"/>
                <a:ea typeface="Times New Roman" pitchFamily="18" charset="0"/>
                <a:cs typeface="Arial" pitchFamily="34" charset="0"/>
              </a:rPr>
              <a:t> Алле Павловне .                                                                                                          </a:t>
            </a:r>
            <a:endParaRPr lang="ru-RU" sz="1700" dirty="0">
              <a:latin typeface="Cambria" pitchFamily="18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700" dirty="0">
                <a:latin typeface="Cambria" pitchFamily="18" charset="0"/>
                <a:cs typeface="Arial" pitchFamily="34" charset="0"/>
              </a:rPr>
              <a:t>Присвоено звание почетный гражданин </a:t>
            </a:r>
            <a:r>
              <a:rPr lang="ru-RU" sz="1700" dirty="0" err="1">
                <a:latin typeface="Cambria" pitchFamily="18" charset="0"/>
                <a:cs typeface="Arial" pitchFamily="34" charset="0"/>
              </a:rPr>
              <a:t>Гагаузии</a:t>
            </a:r>
            <a:r>
              <a:rPr lang="ru-RU" sz="1700" dirty="0">
                <a:latin typeface="Cambria" pitchFamily="18" charset="0"/>
                <a:cs typeface="Arial" pitchFamily="34" charset="0"/>
              </a:rPr>
              <a:t>  -Гагауз Федору Н. ,  отцу Илье 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700" dirty="0">
                <a:latin typeface="Cambria" pitchFamily="18" charset="0"/>
                <a:cs typeface="Arial" pitchFamily="34" charset="0"/>
              </a:rPr>
              <a:t>Награжден орденом  </a:t>
            </a:r>
            <a:r>
              <a:rPr lang="ru-RU" sz="1700" dirty="0" err="1">
                <a:latin typeface="Cambria" pitchFamily="18" charset="0"/>
                <a:cs typeface="Arial" pitchFamily="34" charset="0"/>
              </a:rPr>
              <a:t>Чакира</a:t>
            </a:r>
            <a:r>
              <a:rPr lang="ru-RU" sz="1700" dirty="0">
                <a:latin typeface="Cambria" pitchFamily="18" charset="0"/>
                <a:cs typeface="Arial" pitchFamily="34" charset="0"/>
              </a:rPr>
              <a:t>,- Куру Федор Сав.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700" dirty="0">
                <a:latin typeface="Cambria" pitchFamily="18" charset="0"/>
                <a:cs typeface="Arial" pitchFamily="34" charset="0"/>
              </a:rPr>
              <a:t>Награждены медалью «Георгия- Победоносца» –отец Илья, отец Николай, Гагауз Федор Ник., Чебан Георгий Ник, </a:t>
            </a:r>
            <a:r>
              <a:rPr lang="ru-RU" sz="1700" dirty="0" err="1">
                <a:latin typeface="Cambria" pitchFamily="18" charset="0"/>
                <a:cs typeface="Arial" pitchFamily="34" charset="0"/>
              </a:rPr>
              <a:t>Попаз</a:t>
            </a:r>
            <a:r>
              <a:rPr lang="ru-RU" sz="1700" dirty="0">
                <a:latin typeface="Cambria" pitchFamily="18" charset="0"/>
                <a:cs typeface="Arial" pitchFamily="34" charset="0"/>
              </a:rPr>
              <a:t> Зинаида Ил. Узун Николай Ил., </a:t>
            </a:r>
            <a:r>
              <a:rPr lang="ru-RU" sz="1700" dirty="0" err="1">
                <a:latin typeface="Cambria" pitchFamily="18" charset="0"/>
                <a:cs typeface="Arial" pitchFamily="34" charset="0"/>
              </a:rPr>
              <a:t>Герганов</a:t>
            </a:r>
            <a:r>
              <a:rPr lang="ru-RU" sz="1700" dirty="0">
                <a:latin typeface="Cambria" pitchFamily="18" charset="0"/>
                <a:cs typeface="Arial" pitchFamily="34" charset="0"/>
              </a:rPr>
              <a:t> А.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700" dirty="0">
                <a:latin typeface="Cambria" pitchFamily="18" charset="0"/>
                <a:ea typeface="Times New Roman" pitchFamily="18" charset="0"/>
                <a:cs typeface="Arial" pitchFamily="34" charset="0"/>
              </a:rPr>
              <a:t>За огромный вклад  и  активное участие  в жизни села   награждены грамотами НСГ и </a:t>
            </a:r>
            <a:r>
              <a:rPr lang="ru-RU" sz="1700" dirty="0" err="1">
                <a:latin typeface="Cambria" pitchFamily="18" charset="0"/>
                <a:ea typeface="Times New Roman" pitchFamily="18" charset="0"/>
                <a:cs typeface="Arial" pitchFamily="34" charset="0"/>
              </a:rPr>
              <a:t>Башкана</a:t>
            </a:r>
            <a:r>
              <a:rPr lang="ru-RU" sz="1700" dirty="0">
                <a:latin typeface="Cambria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1700" dirty="0" err="1">
                <a:latin typeface="Cambria" pitchFamily="18" charset="0"/>
                <a:ea typeface="Times New Roman" pitchFamily="18" charset="0"/>
                <a:cs typeface="Arial" pitchFamily="34" charset="0"/>
              </a:rPr>
              <a:t>Гагаузии</a:t>
            </a:r>
            <a:r>
              <a:rPr lang="ru-RU" sz="1700" dirty="0">
                <a:latin typeface="Cambria" pitchFamily="18" charset="0"/>
                <a:ea typeface="Times New Roman" pitchFamily="18" charset="0"/>
                <a:cs typeface="Arial" pitchFamily="34" charset="0"/>
              </a:rPr>
              <a:t>    (Гагауз </a:t>
            </a:r>
            <a:r>
              <a:rPr lang="ru-RU" sz="1700" dirty="0" err="1">
                <a:latin typeface="Cambria" pitchFamily="18" charset="0"/>
                <a:ea typeface="Times New Roman" pitchFamily="18" charset="0"/>
                <a:cs typeface="Arial" pitchFamily="34" charset="0"/>
              </a:rPr>
              <a:t>Ери</a:t>
            </a:r>
            <a:r>
              <a:rPr lang="ru-RU" sz="1700" dirty="0">
                <a:latin typeface="Cambria" pitchFamily="18" charset="0"/>
                <a:ea typeface="Times New Roman" pitchFamily="18" charset="0"/>
                <a:cs typeface="Arial" pitchFamily="34" charset="0"/>
              </a:rPr>
              <a:t>) : </a:t>
            </a:r>
            <a:r>
              <a:rPr lang="ru-RU" sz="1700" dirty="0" err="1">
                <a:latin typeface="Cambria" pitchFamily="18" charset="0"/>
                <a:ea typeface="Times New Roman" pitchFamily="18" charset="0"/>
                <a:cs typeface="Arial" pitchFamily="34" charset="0"/>
              </a:rPr>
              <a:t>Капсамун</a:t>
            </a:r>
            <a:r>
              <a:rPr lang="ru-RU" sz="1700" dirty="0">
                <a:latin typeface="Cambria" pitchFamily="18" charset="0"/>
                <a:ea typeface="Times New Roman" pitchFamily="18" charset="0"/>
                <a:cs typeface="Arial" pitchFamily="34" charset="0"/>
              </a:rPr>
              <a:t> Алла Михайловна,  учителя </a:t>
            </a:r>
            <a:r>
              <a:rPr lang="ru-RU" sz="1700" dirty="0" err="1">
                <a:latin typeface="Cambria" pitchFamily="18" charset="0"/>
                <a:ea typeface="Times New Roman" pitchFamily="18" charset="0"/>
                <a:cs typeface="Arial" pitchFamily="34" charset="0"/>
              </a:rPr>
              <a:t>Гайдарской</a:t>
            </a:r>
            <a:r>
              <a:rPr lang="ru-RU" sz="1700" dirty="0">
                <a:latin typeface="Cambria" pitchFamily="18" charset="0"/>
                <a:ea typeface="Times New Roman" pitchFamily="18" charset="0"/>
                <a:cs typeface="Arial" pitchFamily="34" charset="0"/>
              </a:rPr>
              <a:t> гимназии за сбор экспонатов и открытие музея села Гайдар  , Балканы </a:t>
            </a:r>
            <a:r>
              <a:rPr lang="ru-RU" sz="1700" dirty="0" err="1">
                <a:latin typeface="Cambria" pitchFamily="18" charset="0"/>
                <a:ea typeface="Times New Roman" pitchFamily="18" charset="0"/>
                <a:cs typeface="Arial" pitchFamily="34" charset="0"/>
              </a:rPr>
              <a:t>Иванна</a:t>
            </a:r>
            <a:r>
              <a:rPr lang="ru-RU" sz="1700" dirty="0">
                <a:latin typeface="Cambria" pitchFamily="18" charset="0"/>
                <a:ea typeface="Times New Roman" pitchFamily="18" charset="0"/>
                <a:cs typeface="Arial" pitchFamily="34" charset="0"/>
              </a:rPr>
              <a:t> Гавриловна, пенсионерка, проработавшая на протяжении более 35 лет заведующей  отделения связи  села </a:t>
            </a:r>
            <a:r>
              <a:rPr lang="ru-RU" sz="1700" dirty="0" err="1">
                <a:latin typeface="Cambria" pitchFamily="18" charset="0"/>
                <a:ea typeface="Times New Roman" pitchFamily="18" charset="0"/>
                <a:cs typeface="Arial" pitchFamily="34" charset="0"/>
              </a:rPr>
              <a:t>Гайдар,Баку</a:t>
            </a:r>
            <a:r>
              <a:rPr lang="ru-RU" sz="1700" dirty="0">
                <a:latin typeface="Cambria" pitchFamily="18" charset="0"/>
                <a:ea typeface="Times New Roman" pitchFamily="18" charset="0"/>
                <a:cs typeface="Arial" pitchFamily="34" charset="0"/>
              </a:rPr>
              <a:t> Федор Дмитриевич, директор Дома Культуры, являющийся активным участником  реализации  проекта фонда « СОРОС», Куру Федор Савельевич, советник, историк – краевед., </a:t>
            </a:r>
            <a:r>
              <a:rPr lang="ru-RU" sz="1700" dirty="0" err="1">
                <a:latin typeface="Cambria" pitchFamily="18" charset="0"/>
                <a:ea typeface="Times New Roman" pitchFamily="18" charset="0"/>
                <a:cs typeface="Arial" pitchFamily="34" charset="0"/>
              </a:rPr>
              <a:t>Попаз</a:t>
            </a:r>
            <a:r>
              <a:rPr lang="ru-RU" sz="1700" dirty="0">
                <a:latin typeface="Cambria" pitchFamily="18" charset="0"/>
                <a:ea typeface="Times New Roman" pitchFamily="18" charset="0"/>
                <a:cs typeface="Arial" pitchFamily="34" charset="0"/>
              </a:rPr>
              <a:t> Зинаида Ильинична,   добившаяся высоких результатов  в сельском хозяйстве и промышленности  в ООО « УЗВИГ – КОМ», Иванова Любовь Дмитриевна,  работник Центра « Здоровье»,за  многолетний  и плодотворный труд в области здравоохранения, </a:t>
            </a:r>
            <a:r>
              <a:rPr lang="ru-RU" sz="1700" dirty="0">
                <a:solidFill>
                  <a:srgbClr val="FF0000"/>
                </a:solidFill>
                <a:latin typeface="Cambria" pitchFamily="18" charset="0"/>
                <a:cs typeface="Arial" pitchFamily="34" charset="0"/>
              </a:rPr>
              <a:t> </a:t>
            </a:r>
            <a:r>
              <a:rPr lang="ru-RU" sz="1700" dirty="0" err="1">
                <a:latin typeface="Cambria" pitchFamily="18" charset="0"/>
                <a:cs typeface="Arial" pitchFamily="34" charset="0"/>
              </a:rPr>
              <a:t>Янчу</a:t>
            </a:r>
            <a:r>
              <a:rPr lang="ru-RU" sz="1700" dirty="0">
                <a:latin typeface="Cambria" pitchFamily="18" charset="0"/>
                <a:cs typeface="Arial" pitchFamily="34" charset="0"/>
              </a:rPr>
              <a:t> Н.И. ,  за многолетний добросовестный труд в МПУ., Дергач  Мария Петровна, Баку Елена </a:t>
            </a:r>
            <a:r>
              <a:rPr lang="ru-RU" sz="1700" dirty="0" err="1">
                <a:latin typeface="Cambria" pitchFamily="18" charset="0"/>
                <a:cs typeface="Arial" pitchFamily="34" charset="0"/>
              </a:rPr>
              <a:t>Иустиновна</a:t>
            </a:r>
            <a:r>
              <a:rPr lang="ru-RU" sz="1700" dirty="0">
                <a:latin typeface="Cambria" pitchFamily="18" charset="0"/>
                <a:cs typeface="Arial" pitchFamily="34" charset="0"/>
              </a:rPr>
              <a:t>- за многолетний  труд в области образования.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700" dirty="0">
                <a:latin typeface="Cambria" pitchFamily="18" charset="0"/>
                <a:cs typeface="Arial" pitchFamily="34" charset="0"/>
              </a:rPr>
              <a:t>Решением совета  представлены на доску почета все руководители организаций  всех сфер деятельности и подразделений.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 advTm="76701"/>
    </mc:Choice>
    <mc:Fallback>
      <p:transition spd="slow" advClick="0" advTm="76701"/>
    </mc:Fallback>
  </mc:AlternateContent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i="1" dirty="0" smtClean="0">
                <a:solidFill>
                  <a:srgbClr val="002060"/>
                </a:solidFill>
              </a:rPr>
              <a:t>Поощрения и награды</a:t>
            </a:r>
            <a:endParaRPr lang="ru-RU" i="1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47529" y="1772816"/>
            <a:ext cx="2130571" cy="159792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95800" y="1682806"/>
            <a:ext cx="2250584" cy="168793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64085" y="1682807"/>
            <a:ext cx="2294937" cy="172120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800000" flipV="1">
            <a:off x="1703512" y="4086809"/>
            <a:ext cx="2771800" cy="184097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27848" y="4086810"/>
            <a:ext cx="2420888" cy="193671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81884" y="4071942"/>
            <a:ext cx="2643206" cy="1982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844413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 advClick="0" advTm="21800">
        <p14:flip dir="r"/>
      </p:transition>
    </mc:Choice>
    <mc:Fallback>
      <p:transition spd="slow" advClick="0" advTm="218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i="1" dirty="0" smtClean="0">
                <a:solidFill>
                  <a:srgbClr val="002060"/>
                </a:solidFill>
              </a:rPr>
              <a:t>Поощрения и награды</a:t>
            </a:r>
            <a:endParaRPr lang="ru-RU" i="1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95486" y="1916833"/>
            <a:ext cx="2859860" cy="190657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09124" y="1916833"/>
            <a:ext cx="2806888" cy="187125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57518" y="4077072"/>
            <a:ext cx="2735796" cy="182386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36365" y="4079277"/>
            <a:ext cx="2808312" cy="1872208"/>
          </a:xfrm>
          <a:prstGeom prst="rect">
            <a:avLst/>
          </a:prstGeom>
        </p:spPr>
      </p:pic>
      <p:pic>
        <p:nvPicPr>
          <p:cNvPr id="7" name="Picture 2" descr="D:\хедерлез13\100KC142\100_205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676765" y="1899034"/>
            <a:ext cx="2685946" cy="2014460"/>
          </a:xfrm>
          <a:prstGeom prst="rect">
            <a:avLst/>
          </a:prstGeom>
          <a:noFill/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V="1">
            <a:off x="8256240" y="4077073"/>
            <a:ext cx="1405810" cy="1874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415627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 advClick="0" advTm="21352">
        <p14:prism/>
      </p:transition>
    </mc:Choice>
    <mc:Fallback>
      <p:transition spd="slow" advClick="0" advTm="21352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i="1" dirty="0" smtClean="0">
                <a:solidFill>
                  <a:srgbClr val="C00000"/>
                </a:solidFill>
              </a:rPr>
              <a:t>XI. </a:t>
            </a:r>
            <a:r>
              <a:rPr lang="ru-RU" b="1" i="1" dirty="0" smtClean="0">
                <a:solidFill>
                  <a:srgbClr val="C00000"/>
                </a:solidFill>
              </a:rPr>
              <a:t>Культура и спорт</a:t>
            </a:r>
            <a:endParaRPr lang="ru-RU" b="1" i="1" dirty="0">
              <a:solidFill>
                <a:srgbClr val="C00000"/>
              </a:solidFill>
            </a:endParaRPr>
          </a:p>
        </p:txBody>
      </p:sp>
      <p:sp>
        <p:nvSpPr>
          <p:cNvPr id="54273" name="Rectangle 1"/>
          <p:cNvSpPr>
            <a:spLocks noChangeArrowheads="1"/>
          </p:cNvSpPr>
          <p:nvPr/>
        </p:nvSpPr>
        <p:spPr bwMode="auto">
          <a:xfrm>
            <a:off x="1631504" y="1124744"/>
            <a:ext cx="8927976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100" dirty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00206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Дом культуры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Главной задачей является состояние и развитие художественной самодеятельности ДК, реализация творческого потенциала и создание необходимых условий для самореализации кружковой работы.</a:t>
            </a:r>
            <a:endParaRPr lang="ru-RU" sz="1600" dirty="0">
              <a:latin typeface="Cambria" pitchFamily="18" charset="0"/>
              <a:cs typeface="Arial" pitchFamily="34" charset="0"/>
            </a:endParaRPr>
          </a:p>
        </p:txBody>
      </p:sp>
      <p:sp>
        <p:nvSpPr>
          <p:cNvPr id="54274" name="Rectangle 2"/>
          <p:cNvSpPr>
            <a:spLocks noChangeArrowheads="1"/>
          </p:cNvSpPr>
          <p:nvPr/>
        </p:nvSpPr>
        <p:spPr bwMode="auto">
          <a:xfrm>
            <a:off x="1445854" y="2115344"/>
            <a:ext cx="9144000" cy="6093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solidFill>
                  <a:srgbClr val="002060"/>
                </a:solidFill>
                <a:latin typeface="Cambria" panose="02040503050406030204" pitchFamily="18" charset="0"/>
                <a:ea typeface="Times New Roman" pitchFamily="18" charset="0"/>
                <a:cs typeface="Times New Roman" pitchFamily="18" charset="0"/>
              </a:rPr>
              <a:t>2011год</a:t>
            </a:r>
            <a:endParaRPr lang="ru-RU" sz="2000" dirty="0">
              <a:latin typeface="Cambria" panose="02040503050406030204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latin typeface="Cambria" panose="02040503050406030204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Косметический  ремонт  двух  кабинетов и галереи</a:t>
            </a:r>
            <a:r>
              <a:rPr lang="ru-RU" sz="1600" dirty="0">
                <a:latin typeface="Cambria" pitchFamily="18" charset="0"/>
                <a:cs typeface="Arial" pitchFamily="34" charset="0"/>
              </a:rPr>
              <a:t>, з</a:t>
            </a:r>
            <a:r>
              <a:rPr lang="ru-RU" sz="1600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амена  стекол  фасада  здания</a:t>
            </a:r>
            <a:r>
              <a:rPr lang="ru-RU" sz="1600" dirty="0">
                <a:latin typeface="Cambria" pitchFamily="18" charset="0"/>
                <a:cs typeface="Arial" pitchFamily="34" charset="0"/>
              </a:rPr>
              <a:t>, п</a:t>
            </a:r>
            <a:r>
              <a:rPr lang="ru-RU" sz="1600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риобретение и замена   двери</a:t>
            </a:r>
            <a:r>
              <a:rPr lang="ru-RU" sz="1600" dirty="0">
                <a:latin typeface="Cambria" pitchFamily="18" charset="0"/>
                <a:cs typeface="Arial" pitchFamily="34" charset="0"/>
              </a:rPr>
              <a:t>, ш</a:t>
            </a:r>
            <a:r>
              <a:rPr lang="ru-RU" sz="1600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тукатурка, покраска фасада  здания</a:t>
            </a:r>
            <a:r>
              <a:rPr lang="ru-RU" sz="1600" dirty="0">
                <a:latin typeface="Cambria" pitchFamily="18" charset="0"/>
                <a:cs typeface="Arial" pitchFamily="34" charset="0"/>
              </a:rPr>
              <a:t>, р</a:t>
            </a:r>
            <a:r>
              <a:rPr lang="ru-RU" sz="1600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емонт  электропроводки  спортзала</a:t>
            </a:r>
            <a:r>
              <a:rPr lang="ru-RU" sz="1600" dirty="0">
                <a:latin typeface="Cambria" pitchFamily="18" charset="0"/>
                <a:cs typeface="Arial" pitchFamily="34" charset="0"/>
              </a:rPr>
              <a:t>, п</a:t>
            </a:r>
            <a:r>
              <a:rPr lang="ru-RU" sz="1600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рокладка водопровода</a:t>
            </a:r>
            <a:r>
              <a:rPr lang="ru-RU" sz="1600" dirty="0">
                <a:latin typeface="Cambria" pitchFamily="18" charset="0"/>
                <a:cs typeface="Arial" pitchFamily="34" charset="0"/>
              </a:rPr>
              <a:t>, ч</a:t>
            </a:r>
            <a:r>
              <a:rPr lang="ru-RU" sz="1600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астичный ремонт отопления</a:t>
            </a:r>
            <a:r>
              <a:rPr lang="ru-RU" sz="1600" dirty="0">
                <a:latin typeface="Cambria" pitchFamily="18" charset="0"/>
                <a:cs typeface="Arial" pitchFamily="34" charset="0"/>
              </a:rPr>
              <a:t>, о</a:t>
            </a:r>
            <a:r>
              <a:rPr lang="ru-RU" sz="1600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ткрытие  танцевальной  группы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solidFill>
                  <a:srgbClr val="002060"/>
                </a:solidFill>
                <a:ea typeface="Calibri" pitchFamily="34" charset="0"/>
                <a:cs typeface="Times New Roman" pitchFamily="18" charset="0"/>
              </a:rPr>
              <a:t>2012 год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Действуют 4 подразделения :  клубные (кружки), филиал детской музыкальной  школы, сельская библиотека, спортзал (футбол, борьба, баскетбол, теннис) Проведено  30 мероприятий и обучение персонала по вязанию и вышивке, реализация проекта «Живой музей ковроткачества».</a:t>
            </a:r>
          </a:p>
          <a:p>
            <a:pPr lvl="0" algn="ctr"/>
            <a:r>
              <a:rPr lang="ru-RU" sz="2000" b="1" dirty="0">
                <a:solidFill>
                  <a:srgbClr val="002060"/>
                </a:solidFill>
              </a:rPr>
              <a:t>2013 год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Действуют 5 подразделений :  клубные (кружки), филиал детской музыкальной  школы, сельская библиотека, историко-краеведческий музей села, спортзал (футбол, борьба) Проведено  36 мероприятий как для взрослых, так и для детей и подростков. Произведен капитальный  ремонт второго этажа, с заменой окон и дверей. Приобретены компьютерная техника и ткацкий  станок . Всего затраты по ДК составляют 281 </a:t>
            </a:r>
            <a:r>
              <a:rPr lang="ru-RU" sz="1600" dirty="0" err="1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тыс</a:t>
            </a:r>
            <a:r>
              <a:rPr lang="ru-RU" sz="1600" dirty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 лей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solidFill>
                  <a:prstClr val="black"/>
                </a:solidFill>
                <a:latin typeface="Cambria" pitchFamily="18" charset="0"/>
                <a:cs typeface="Times New Roman" pitchFamily="18" charset="0"/>
              </a:rPr>
              <a:t>Исполкомом </a:t>
            </a:r>
            <a:r>
              <a:rPr lang="ru-RU" sz="1600" dirty="0" err="1">
                <a:solidFill>
                  <a:prstClr val="black"/>
                </a:solidFill>
                <a:latin typeface="Cambria" pitchFamily="18" charset="0"/>
                <a:cs typeface="Times New Roman" pitchFamily="18" charset="0"/>
              </a:rPr>
              <a:t>Гагаузии</a:t>
            </a:r>
            <a:r>
              <a:rPr lang="ru-RU" sz="1600" dirty="0">
                <a:solidFill>
                  <a:prstClr val="black"/>
                </a:solidFill>
                <a:latin typeface="Cambria" pitchFamily="18" charset="0"/>
                <a:cs typeface="Times New Roman" pitchFamily="18" charset="0"/>
              </a:rPr>
              <a:t> было выделено 30 000 леев для проведения первого Фестиваля ковров «Гагауз </a:t>
            </a:r>
            <a:r>
              <a:rPr lang="ru-RU" sz="1600" dirty="0" err="1">
                <a:solidFill>
                  <a:prstClr val="black"/>
                </a:solidFill>
                <a:latin typeface="Cambria" pitchFamily="18" charset="0"/>
                <a:cs typeface="Times New Roman" pitchFamily="18" charset="0"/>
              </a:rPr>
              <a:t>килимнери</a:t>
            </a:r>
            <a:r>
              <a:rPr lang="ru-RU" sz="1600" dirty="0">
                <a:solidFill>
                  <a:prstClr val="black"/>
                </a:solidFill>
                <a:latin typeface="Cambria" pitchFamily="18" charset="0"/>
                <a:cs typeface="Times New Roman" pitchFamily="18" charset="0"/>
              </a:rPr>
              <a:t>»</a:t>
            </a:r>
            <a:endParaRPr lang="ru-RU" sz="1600" dirty="0">
              <a:solidFill>
                <a:prstClr val="black"/>
              </a:solidFill>
              <a:latin typeface="Cambria" pitchFamily="18" charset="0"/>
              <a:cs typeface="Arial" pitchFamily="34" charset="0"/>
            </a:endParaRPr>
          </a:p>
          <a:p>
            <a:pPr lvl="0" algn="ctr"/>
            <a:endParaRPr lang="ru-RU" sz="2000" b="1" dirty="0">
              <a:solidFill>
                <a:srgbClr val="002060"/>
              </a:solidFill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/>
            </a:r>
            <a:br>
              <a:rPr lang="ru-RU" sz="2000" dirty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</a:br>
            <a:endParaRPr lang="ru-RU" sz="1600" dirty="0"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dirty="0">
              <a:latin typeface="Cambria" pitchFamily="18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          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Click="0" advTm="36984">
        <p14:doors dir="vert"/>
      </p:transition>
    </mc:Choice>
    <mc:Fallback>
      <p:transition spd="slow" advClick="0" advTm="36984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3600" y="476672"/>
            <a:ext cx="8153400" cy="742528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2014 год</a:t>
            </a:r>
            <a:br>
              <a:rPr lang="ru-RU" sz="2000" b="1" dirty="0">
                <a:solidFill>
                  <a:srgbClr val="002060"/>
                </a:solidFill>
              </a:rPr>
            </a:br>
            <a:endParaRPr lang="ru-RU" sz="2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35360" y="1700808"/>
            <a:ext cx="1144927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Cambria" pitchFamily="18" charset="0"/>
              </a:rPr>
              <a:t>Исполкомом </a:t>
            </a:r>
            <a:r>
              <a:rPr lang="ru-RU" sz="2000" dirty="0" err="1">
                <a:latin typeface="Cambria" pitchFamily="18" charset="0"/>
              </a:rPr>
              <a:t>Гагаузии</a:t>
            </a:r>
            <a:r>
              <a:rPr lang="ru-RU" sz="2000" dirty="0">
                <a:latin typeface="Cambria" pitchFamily="18" charset="0"/>
              </a:rPr>
              <a:t> было выделено 74600 леев, в том числе:</a:t>
            </a:r>
          </a:p>
          <a:p>
            <a:r>
              <a:rPr lang="ru-RU" sz="2000" dirty="0">
                <a:latin typeface="Cambria" pitchFamily="18" charset="0"/>
              </a:rPr>
              <a:t>- 26000 леев на пошив костюмов для танцевального коллектива села Гайдар;</a:t>
            </a:r>
          </a:p>
          <a:p>
            <a:r>
              <a:rPr lang="ru-RU" sz="2000" dirty="0">
                <a:latin typeface="Cambria" pitchFamily="18" charset="0"/>
              </a:rPr>
              <a:t>- 48600 леев для оплаты контрибуции по проекту: «Живой музей ковроткачества»</a:t>
            </a:r>
          </a:p>
          <a:p>
            <a:r>
              <a:rPr lang="ru-RU" sz="2000" dirty="0">
                <a:latin typeface="Cambria" pitchFamily="18" charset="0"/>
              </a:rPr>
              <a:t>Приобретен аккордеон для проведения занятий по музыке на сумму 4500 леев</a:t>
            </a:r>
          </a:p>
          <a:p>
            <a:r>
              <a:rPr lang="ru-RU" sz="2000" dirty="0">
                <a:latin typeface="Cambria" pitchFamily="18" charset="0"/>
              </a:rPr>
              <a:t>Исполкомом </a:t>
            </a:r>
            <a:r>
              <a:rPr lang="ru-RU" sz="2000" dirty="0" err="1">
                <a:latin typeface="Cambria" pitchFamily="18" charset="0"/>
              </a:rPr>
              <a:t>Гагаузии</a:t>
            </a:r>
            <a:r>
              <a:rPr lang="ru-RU" sz="2000" dirty="0">
                <a:latin typeface="Cambria" pitchFamily="18" charset="0"/>
              </a:rPr>
              <a:t> выделено ДТ для строительства футбольного поля через ассоциацию «</a:t>
            </a:r>
            <a:r>
              <a:rPr lang="en-US" sz="2000" dirty="0" err="1">
                <a:latin typeface="Cambria" pitchFamily="18" charset="0"/>
              </a:rPr>
              <a:t>Tineretul</a:t>
            </a:r>
            <a:r>
              <a:rPr lang="en-US" sz="2000" dirty="0">
                <a:latin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</a:rPr>
              <a:t>Gaidar</a:t>
            </a:r>
            <a:r>
              <a:rPr lang="ru-RU" sz="2000" dirty="0">
                <a:latin typeface="Cambria" pitchFamily="18" charset="0"/>
              </a:rPr>
              <a:t>» на сумму 401056 леев.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27448" y="3939403"/>
            <a:ext cx="3409567" cy="2557175"/>
          </a:xfrm>
          <a:prstGeom prst="rect">
            <a:avLst/>
          </a:prstGeom>
        </p:spPr>
      </p:pic>
      <p:pic>
        <p:nvPicPr>
          <p:cNvPr id="5" name="Picture 3" descr="C:\Users\DoxyTerra\Downloads\IMG_7477.JP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18073" y="3978845"/>
            <a:ext cx="4368927" cy="247829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 advClick="0" advTm="18498">
        <p:dissolve/>
      </p:transition>
    </mc:Choice>
    <mc:Fallback>
      <p:transition spd="slow" advClick="0" advTm="18498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>
                <a:solidFill>
                  <a:srgbClr val="002060"/>
                </a:solidFill>
              </a:rPr>
              <a:t>Дом культуры «до»</a:t>
            </a:r>
            <a:endParaRPr lang="ru-RU" b="1" i="1" dirty="0">
              <a:solidFill>
                <a:srgbClr val="002060"/>
              </a:solidFill>
            </a:endParaRPr>
          </a:p>
        </p:txBody>
      </p:sp>
      <p:pic>
        <p:nvPicPr>
          <p:cNvPr id="2051" name="Picture 3" descr="C:\Users\001\Desktop\фото до и после\ДК\100_166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47528" y="1772816"/>
            <a:ext cx="2592682" cy="1944216"/>
          </a:xfrm>
          <a:prstGeom prst="rect">
            <a:avLst/>
          </a:prstGeom>
          <a:noFill/>
        </p:spPr>
      </p:pic>
      <p:pic>
        <p:nvPicPr>
          <p:cNvPr id="2052" name="Picture 4" descr="C:\Users\001\Desktop\фото до и после\ДК\IMG_223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27848" y="1772816"/>
            <a:ext cx="2496420" cy="1872208"/>
          </a:xfrm>
          <a:prstGeom prst="rect">
            <a:avLst/>
          </a:prstGeom>
          <a:noFill/>
        </p:spPr>
      </p:pic>
      <p:pic>
        <p:nvPicPr>
          <p:cNvPr id="2053" name="Picture 5" descr="C:\Users\001\Desktop\фото до и после\ДК\Фото01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847529" y="4221088"/>
            <a:ext cx="2627445" cy="1970584"/>
          </a:xfrm>
          <a:prstGeom prst="rect">
            <a:avLst/>
          </a:prstGeom>
          <a:noFill/>
        </p:spPr>
      </p:pic>
      <p:pic>
        <p:nvPicPr>
          <p:cNvPr id="2054" name="Picture 6" descr="C:\Users\001\Desktop\фото до и после\ДК\Фото01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71864" y="4005064"/>
            <a:ext cx="1826568" cy="2435424"/>
          </a:xfrm>
          <a:prstGeom prst="rect">
            <a:avLst/>
          </a:prstGeom>
          <a:noFill/>
        </p:spPr>
      </p:pic>
      <p:pic>
        <p:nvPicPr>
          <p:cNvPr id="1026" name="Picture 2" descr="C:\Users\001\Desktop\фото для отчета\ДК до\100_1667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536160" y="1700809"/>
            <a:ext cx="2699792" cy="2024535"/>
          </a:xfrm>
          <a:prstGeom prst="rect">
            <a:avLst/>
          </a:prstGeom>
          <a:noFill/>
        </p:spPr>
      </p:pic>
      <p:pic>
        <p:nvPicPr>
          <p:cNvPr id="1027" name="Picture 3" descr="C:\Users\001\Desktop\фото для отчета\ДК до\Фото003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04112" y="4005064"/>
            <a:ext cx="3132856" cy="2349642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400" advClick="0" advTm="21610">
        <p14:honeycomb/>
      </p:transition>
    </mc:Choice>
    <mc:Fallback>
      <p:transition spd="slow" advClick="0" advTm="2161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>
                <a:solidFill>
                  <a:srgbClr val="002060"/>
                </a:solidFill>
              </a:rPr>
              <a:t>Дом культуры «после»</a:t>
            </a:r>
            <a:endParaRPr lang="ru-RU" b="1" i="1" dirty="0">
              <a:solidFill>
                <a:srgbClr val="002060"/>
              </a:solidFill>
            </a:endParaRPr>
          </a:p>
        </p:txBody>
      </p:sp>
      <p:pic>
        <p:nvPicPr>
          <p:cNvPr id="4" name="Picture 2" descr="D:\храм2014фото видео1\101_495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75521" y="1850488"/>
            <a:ext cx="2756893" cy="2067670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77004" y="1857862"/>
            <a:ext cx="2776757" cy="208256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75521" y="4198497"/>
            <a:ext cx="2756892" cy="206766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800000" flipV="1">
            <a:off x="4810647" y="4208859"/>
            <a:ext cx="2709468" cy="203210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98350" y="4208859"/>
            <a:ext cx="2757433" cy="206807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98350" y="1857862"/>
            <a:ext cx="2672325" cy="200424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900" advClick="0" advTm="22706">
        <p14:glitter pattern="hexagon"/>
      </p:transition>
    </mc:Choice>
    <mc:Fallback>
      <p:transition spd="slow" advClick="0" advTm="22706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3600" y="620688"/>
            <a:ext cx="8153400" cy="598512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Мероприятия Дома культуры</a:t>
            </a:r>
            <a:r>
              <a:rPr lang="ru-RU" sz="20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0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endParaRPr lang="ru-RU" dirty="0"/>
          </a:p>
        </p:txBody>
      </p:sp>
      <p:pic>
        <p:nvPicPr>
          <p:cNvPr id="3" name="Picture 2" descr="C:\Users\001\Desktop\дом работа\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38283" y="1714488"/>
            <a:ext cx="3422349" cy="22756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 descr="C:\Users\001\Desktop\дом работа\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53058" y="1643050"/>
            <a:ext cx="1656184" cy="249074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5" descr="C:\Users\001\Desktop\дом работа\FILE000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38282" y="4286256"/>
            <a:ext cx="3024336" cy="226825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2" descr="C:\Users\001\Desktop\дом работа\SDC1063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52993" y="4357694"/>
            <a:ext cx="2929085" cy="219681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 descr="C:\Users\Илья\Desktop\квн\100_1803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310447" y="1571612"/>
            <a:ext cx="3143271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Илья\Desktop\квн\100_1808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024826" y="4357694"/>
            <a:ext cx="2643174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 advClick="0" advTm="21925">
        <p:circle/>
      </p:transition>
    </mc:Choice>
    <mc:Fallback>
      <p:transition spd="slow" advClick="0" advTm="21925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3600" y="620688"/>
            <a:ext cx="8153400" cy="432048"/>
          </a:xfrm>
        </p:spPr>
        <p:txBody>
          <a:bodyPr>
            <a:normAutofit fontScale="90000"/>
          </a:bodyPr>
          <a:lstStyle/>
          <a:p>
            <a:pPr lvl="0" algn="ctr"/>
            <a:r>
              <a:rPr lang="ru-RU" b="1" dirty="0" smtClean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b="1" i="1" dirty="0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Ковроткачество</a:t>
            </a:r>
            <a:r>
              <a:rPr lang="ru-RU" sz="20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0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endParaRPr lang="ru-RU" i="1" dirty="0">
              <a:solidFill>
                <a:srgbClr val="002060"/>
              </a:solidFill>
            </a:endParaRPr>
          </a:p>
        </p:txBody>
      </p:sp>
      <p:sp>
        <p:nvSpPr>
          <p:cNvPr id="57349" name="Rectangle 5"/>
          <p:cNvSpPr>
            <a:spLocks noChangeArrowheads="1"/>
          </p:cNvSpPr>
          <p:nvPr/>
        </p:nvSpPr>
        <p:spPr bwMode="auto">
          <a:xfrm>
            <a:off x="1752601" y="6149459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56" descr="FILE001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1919536" y="4418946"/>
            <a:ext cx="2354941" cy="2179573"/>
          </a:xfrm>
          <a:prstGeom prst="rect">
            <a:avLst/>
          </a:prstGeom>
          <a:noFill/>
        </p:spPr>
      </p:pic>
      <p:pic>
        <p:nvPicPr>
          <p:cNvPr id="9" name="Рисунок 61" descr="101_338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3171" y="4418945"/>
            <a:ext cx="2799793" cy="2096102"/>
          </a:xfrm>
          <a:prstGeom prst="rect">
            <a:avLst/>
          </a:prstGeom>
          <a:noFill/>
        </p:spPr>
      </p:pic>
      <p:pic>
        <p:nvPicPr>
          <p:cNvPr id="10" name="Рисунок 59" descr="FILE007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75848" y="4322582"/>
            <a:ext cx="2304256" cy="2202410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04212" y="1743126"/>
            <a:ext cx="2927522" cy="219564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25924" y="1743127"/>
            <a:ext cx="2905327" cy="217899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800000" flipV="1">
            <a:off x="7763684" y="1743126"/>
            <a:ext cx="2868159" cy="2151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80277484"/>
      </p:ext>
    </p:extLst>
  </p:cSld>
  <p:clrMapOvr>
    <a:masterClrMapping/>
  </p:clrMapOvr>
  <p:transition spd="slow" advClick="0" advTm="21936">
    <p:cover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3600" y="404664"/>
            <a:ext cx="8153400" cy="814536"/>
          </a:xfrm>
        </p:spPr>
        <p:txBody>
          <a:bodyPr>
            <a:noAutofit/>
          </a:bodyPr>
          <a:lstStyle/>
          <a:p>
            <a:pPr algn="ctr"/>
            <a:r>
              <a:rPr lang="ru-RU" sz="3200" b="1" i="1" dirty="0">
                <a:solidFill>
                  <a:srgbClr val="C00000"/>
                </a:solidFill>
                <a:latin typeface="Cambria" pitchFamily="18" charset="0"/>
              </a:rPr>
              <a:t>Демографическая ситуация с. Гайдар, динамика за </a:t>
            </a:r>
            <a:r>
              <a:rPr lang="ru-RU" sz="3200" b="1" i="1" dirty="0" smtClean="0">
                <a:solidFill>
                  <a:srgbClr val="C00000"/>
                </a:solidFill>
                <a:latin typeface="Cambria" pitchFamily="18" charset="0"/>
              </a:rPr>
              <a:t>2011-2018 </a:t>
            </a:r>
            <a:r>
              <a:rPr lang="ru-RU" sz="3200" b="1" i="1" dirty="0">
                <a:solidFill>
                  <a:srgbClr val="C00000"/>
                </a:solidFill>
                <a:latin typeface="Cambria" pitchFamily="18" charset="0"/>
              </a:rPr>
              <a:t>гг.</a:t>
            </a:r>
            <a:r>
              <a:rPr lang="ru-RU" sz="3200" i="1" dirty="0">
                <a:solidFill>
                  <a:srgbClr val="C00000"/>
                </a:solidFill>
                <a:latin typeface="Cambria" pitchFamily="18" charset="0"/>
              </a:rPr>
              <a:t/>
            </a:r>
            <a:br>
              <a:rPr lang="ru-RU" sz="3200" i="1" dirty="0">
                <a:solidFill>
                  <a:srgbClr val="C00000"/>
                </a:solidFill>
                <a:latin typeface="Cambria" pitchFamily="18" charset="0"/>
              </a:rPr>
            </a:br>
            <a:endParaRPr lang="ru-RU" sz="3200" i="1" dirty="0">
              <a:solidFill>
                <a:srgbClr val="C00000"/>
              </a:solidFill>
              <a:latin typeface="Cambria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910693466"/>
              </p:ext>
            </p:extLst>
          </p:nvPr>
        </p:nvGraphicFramePr>
        <p:xfrm>
          <a:off x="191344" y="1628800"/>
          <a:ext cx="11809312" cy="4978959"/>
        </p:xfrm>
        <a:graphic>
          <a:graphicData uri="http://schemas.openxmlformats.org/drawingml/2006/table">
            <a:tbl>
              <a:tblPr/>
              <a:tblGrid>
                <a:gridCol w="1390845"/>
                <a:gridCol w="2775562"/>
                <a:gridCol w="2257211"/>
                <a:gridCol w="2334956"/>
                <a:gridCol w="3050738"/>
              </a:tblGrid>
              <a:tr h="130164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300" b="1" dirty="0">
                          <a:solidFill>
                            <a:srgbClr val="00000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Годы</a:t>
                      </a:r>
                      <a:endParaRPr lang="ru-RU" sz="23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D7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300" b="1" dirty="0">
                          <a:solidFill>
                            <a:srgbClr val="00000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Численность населения,</a:t>
                      </a:r>
                      <a:endParaRPr lang="ru-RU" sz="23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300" b="1" dirty="0">
                          <a:solidFill>
                            <a:srgbClr val="00000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чел.</a:t>
                      </a:r>
                      <a:endParaRPr lang="ru-RU" sz="23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D7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300" b="1" dirty="0">
                          <a:solidFill>
                            <a:srgbClr val="00000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Родилось, чел.</a:t>
                      </a:r>
                      <a:endParaRPr lang="ru-RU" sz="23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D7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300" b="1" dirty="0">
                          <a:solidFill>
                            <a:srgbClr val="00000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Умерло, чел.</a:t>
                      </a:r>
                      <a:endParaRPr lang="ru-RU" sz="23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D7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300" b="1" dirty="0" smtClean="0">
                          <a:solidFill>
                            <a:srgbClr val="00000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Зарегистрировано </a:t>
                      </a:r>
                      <a:r>
                        <a:rPr lang="ru-RU" sz="2300" b="1" dirty="0">
                          <a:solidFill>
                            <a:srgbClr val="00000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браков</a:t>
                      </a:r>
                      <a:endParaRPr lang="ru-RU" sz="23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D7EB"/>
                    </a:solidFill>
                  </a:tcPr>
                </a:tc>
              </a:tr>
              <a:tr h="3588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2011</a:t>
                      </a:r>
                      <a:endParaRPr lang="ru-RU" sz="24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7C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206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4665</a:t>
                      </a:r>
                      <a:endParaRPr lang="ru-RU" sz="2400" dirty="0">
                        <a:solidFill>
                          <a:srgbClr val="002060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7C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206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62</a:t>
                      </a:r>
                      <a:endParaRPr lang="ru-RU" sz="2400" dirty="0">
                        <a:solidFill>
                          <a:srgbClr val="002060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7C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00206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25</a:t>
                      </a:r>
                      <a:endParaRPr lang="ru-RU" sz="2400">
                        <a:solidFill>
                          <a:srgbClr val="002060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7C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00206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33</a:t>
                      </a:r>
                      <a:endParaRPr lang="ru-RU" sz="2400">
                        <a:solidFill>
                          <a:srgbClr val="002060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7C8"/>
                    </a:solidFill>
                  </a:tcPr>
                </a:tc>
              </a:tr>
              <a:tr h="3588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2012</a:t>
                      </a:r>
                      <a:endParaRPr lang="ru-RU" sz="24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7C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206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4660</a:t>
                      </a:r>
                      <a:endParaRPr lang="ru-RU" sz="2400" dirty="0">
                        <a:solidFill>
                          <a:srgbClr val="002060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7C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206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60</a:t>
                      </a:r>
                      <a:endParaRPr lang="ru-RU" sz="2400" dirty="0">
                        <a:solidFill>
                          <a:srgbClr val="002060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7C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00206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48</a:t>
                      </a:r>
                      <a:endParaRPr lang="ru-RU" sz="2400">
                        <a:solidFill>
                          <a:srgbClr val="002060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7C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00206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28</a:t>
                      </a:r>
                      <a:endParaRPr lang="ru-RU" sz="2400">
                        <a:solidFill>
                          <a:srgbClr val="002060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7C8"/>
                    </a:solidFill>
                  </a:tcPr>
                </a:tc>
              </a:tr>
              <a:tr h="3588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2013</a:t>
                      </a:r>
                      <a:endParaRPr lang="ru-RU" sz="24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7C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206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4620</a:t>
                      </a:r>
                      <a:endParaRPr lang="ru-RU" sz="2400" dirty="0">
                        <a:solidFill>
                          <a:srgbClr val="002060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7C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206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44</a:t>
                      </a:r>
                      <a:endParaRPr lang="ru-RU" sz="2400" dirty="0">
                        <a:solidFill>
                          <a:srgbClr val="002060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7C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206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40</a:t>
                      </a:r>
                      <a:endParaRPr lang="ru-RU" sz="2400" dirty="0">
                        <a:solidFill>
                          <a:srgbClr val="002060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7C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206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24</a:t>
                      </a:r>
                      <a:endParaRPr lang="ru-RU" sz="2400" dirty="0">
                        <a:solidFill>
                          <a:srgbClr val="002060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7C8"/>
                    </a:solidFill>
                  </a:tcPr>
                </a:tc>
              </a:tr>
              <a:tr h="3588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2014</a:t>
                      </a:r>
                      <a:endParaRPr lang="ru-RU" sz="24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7C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206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4610</a:t>
                      </a:r>
                      <a:endParaRPr lang="ru-RU" sz="2400" dirty="0">
                        <a:solidFill>
                          <a:srgbClr val="002060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7C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00206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51</a:t>
                      </a:r>
                      <a:endParaRPr lang="ru-RU" sz="2400">
                        <a:solidFill>
                          <a:srgbClr val="002060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7C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206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41</a:t>
                      </a:r>
                      <a:endParaRPr lang="ru-RU" sz="2400" dirty="0">
                        <a:solidFill>
                          <a:srgbClr val="002060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7C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206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22</a:t>
                      </a:r>
                      <a:endParaRPr lang="ru-RU" sz="2400" dirty="0">
                        <a:solidFill>
                          <a:srgbClr val="002060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7C8"/>
                    </a:solidFill>
                  </a:tcPr>
                </a:tc>
              </a:tr>
              <a:tr h="3588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2015</a:t>
                      </a:r>
                      <a:endParaRPr lang="ru-RU" sz="24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7C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4605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7C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39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7C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39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7C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22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7C8"/>
                    </a:solidFill>
                  </a:tcPr>
                </a:tc>
              </a:tr>
              <a:tr h="3588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2016</a:t>
                      </a:r>
                      <a:endParaRPr lang="ru-RU" sz="24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7C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4603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7C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35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7C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40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7C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29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7C8"/>
                    </a:solidFill>
                  </a:tcPr>
                </a:tc>
              </a:tr>
              <a:tr h="4407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2017</a:t>
                      </a:r>
                      <a:endParaRPr lang="ru-RU" sz="24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7C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4622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7C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44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7C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21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7C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12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7C8"/>
                    </a:solidFill>
                  </a:tcPr>
                </a:tc>
              </a:tr>
              <a:tr h="71280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2018</a:t>
                      </a:r>
                      <a:endParaRPr lang="ru-RU" sz="24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7C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4604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7C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32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7C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38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7C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12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7C8"/>
                    </a:solidFill>
                  </a:tcPr>
                </a:tc>
              </a:tr>
            </a:tbl>
          </a:graphicData>
        </a:graphic>
      </p:graphicFrame>
    </p:spTree>
    <p:custDataLst>
      <p:tags r:id="rId1"/>
    </p:custData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 advClick="0" advTm="23323">
        <p15:prstTrans prst="drape"/>
      </p:transition>
    </mc:Choice>
    <mc:Fallback>
      <p:transition spd="slow" advClick="0" advTm="2332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i="1" dirty="0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Традиционные мероприятия села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8375" name="Rectangle 7"/>
          <p:cNvSpPr>
            <a:spLocks noChangeArrowheads="1"/>
          </p:cNvSpPr>
          <p:nvPr/>
        </p:nvSpPr>
        <p:spPr bwMode="auto">
          <a:xfrm>
            <a:off x="1524000" y="2972457"/>
            <a:ext cx="9144000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000" dirty="0">
              <a:latin typeface="Cambria" pitchFamily="18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sz="1200" dirty="0"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r>
              <a:rPr lang="ru-RU" dirty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8376" name="Rectangle 8"/>
          <p:cNvSpPr>
            <a:spLocks noChangeArrowheads="1"/>
          </p:cNvSpPr>
          <p:nvPr/>
        </p:nvSpPr>
        <p:spPr bwMode="auto">
          <a:xfrm>
            <a:off x="1981200" y="2983870"/>
            <a:ext cx="21672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10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58377" name="Rectangle 9"/>
          <p:cNvSpPr>
            <a:spLocks noChangeArrowheads="1"/>
          </p:cNvSpPr>
          <p:nvPr/>
        </p:nvSpPr>
        <p:spPr bwMode="auto">
          <a:xfrm>
            <a:off x="1981200" y="6098545"/>
            <a:ext cx="21672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10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lang="ru-RU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 descr="D:\ДОМ КУЛЬТУРЫ\докум на храм ДК\фотки фестиваль\101_308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75520" y="1700809"/>
            <a:ext cx="2736304" cy="2051915"/>
          </a:xfrm>
          <a:prstGeom prst="rect">
            <a:avLst/>
          </a:prstGeom>
          <a:noFill/>
        </p:spPr>
      </p:pic>
      <p:pic>
        <p:nvPicPr>
          <p:cNvPr id="3075" name="Picture 3" descr="D:\ДОМ КУЛЬТУРЫ\докум на храм ДК\фотки фестиваль\101_310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99857" y="1700809"/>
            <a:ext cx="2730897" cy="2047861"/>
          </a:xfrm>
          <a:prstGeom prst="rect">
            <a:avLst/>
          </a:prstGeom>
          <a:noFill/>
        </p:spPr>
      </p:pic>
      <p:pic>
        <p:nvPicPr>
          <p:cNvPr id="3076" name="Picture 4" descr="D:\МЕРОПРИЯТИЯ\ДЕНЬ ВИНА\101_3418 (2).JPG"/>
          <p:cNvPicPr>
            <a:picLocks noChangeAspect="1" noChangeArrowheads="1"/>
          </p:cNvPicPr>
          <p:nvPr/>
        </p:nvPicPr>
        <p:blipFill>
          <a:blip r:embed="rId4" cstate="print">
            <a:lum contrast="10000"/>
          </a:blip>
          <a:srcRect/>
          <a:stretch>
            <a:fillRect/>
          </a:stretch>
        </p:blipFill>
        <p:spPr bwMode="auto">
          <a:xfrm>
            <a:off x="7608168" y="1700809"/>
            <a:ext cx="2874780" cy="2155757"/>
          </a:xfrm>
          <a:prstGeom prst="rect">
            <a:avLst/>
          </a:prstGeom>
          <a:noFill/>
        </p:spPr>
      </p:pic>
      <p:pic>
        <p:nvPicPr>
          <p:cNvPr id="3078" name="Picture 6" descr="D:\МЕРОПРИЯТИЯ\касым\101_373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19536" y="4221088"/>
            <a:ext cx="2592288" cy="1943920"/>
          </a:xfrm>
          <a:prstGeom prst="rect">
            <a:avLst/>
          </a:prstGeom>
          <a:noFill/>
        </p:spPr>
      </p:pic>
      <p:pic>
        <p:nvPicPr>
          <p:cNvPr id="3079" name="Picture 7" descr="D:\МЕРОПРИЯТИЯ\касым\101_376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27849" y="4149080"/>
            <a:ext cx="2705777" cy="2029024"/>
          </a:xfrm>
          <a:prstGeom prst="rect">
            <a:avLst/>
          </a:prstGeom>
          <a:noFill/>
        </p:spPr>
      </p:pic>
      <p:pic>
        <p:nvPicPr>
          <p:cNvPr id="2050" name="Picture 2" descr="C:\Users\001\Desktop\фото до и после\мероприятия\SDC10625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824193" y="4293097"/>
            <a:ext cx="2513639" cy="2033177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advClick="0" advTm="20211">
        <p14:flash/>
      </p:transition>
    </mc:Choice>
    <mc:Fallback>
      <p:transition spd="slow" advClick="0" advTm="20211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>
                <a:solidFill>
                  <a:srgbClr val="002060"/>
                </a:solidFill>
              </a:rPr>
              <a:t>Гости села</a:t>
            </a:r>
            <a:endParaRPr lang="ru-RU" b="1" i="1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28738" y="1682373"/>
            <a:ext cx="2061623" cy="154621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800000" flipV="1">
            <a:off x="3705176" y="1700808"/>
            <a:ext cx="2086781" cy="156508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23057" y="1696488"/>
            <a:ext cx="2413344" cy="181000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70260" y="3388639"/>
            <a:ext cx="2178576" cy="163393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30042" y="1720897"/>
            <a:ext cx="2250584" cy="168793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85827" y="5091752"/>
            <a:ext cx="2250681" cy="168801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86931" y="5116326"/>
            <a:ext cx="2252088" cy="168906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21685" y="5151623"/>
            <a:ext cx="2208044" cy="1656033"/>
          </a:xfrm>
          <a:prstGeom prst="rect">
            <a:avLst/>
          </a:prstGeom>
        </p:spPr>
      </p:pic>
      <p:pic>
        <p:nvPicPr>
          <p:cNvPr id="14" name="Picture 2" descr="D:\храм2014фото видео1\храм\DSC_0174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981457" y="3467245"/>
            <a:ext cx="2448272" cy="1625969"/>
          </a:xfrm>
          <a:prstGeom prst="rect">
            <a:avLst/>
          </a:prstGeom>
          <a:noFill/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97983" y="3408835"/>
            <a:ext cx="2558678" cy="1633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921691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advClick="0" advTm="22196">
        <p14:flash/>
      </p:transition>
    </mc:Choice>
    <mc:Fallback>
      <p:transition spd="slow" advClick="0" advTm="22196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>
                <a:solidFill>
                  <a:srgbClr val="002060"/>
                </a:solidFill>
              </a:rPr>
              <a:t>Гости села</a:t>
            </a:r>
            <a:endParaRPr lang="ru-RU" b="1" i="1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60005" y="1658290"/>
            <a:ext cx="2614162" cy="196062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55840" y="1628800"/>
            <a:ext cx="2538616" cy="190396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96797" y="4286302"/>
            <a:ext cx="2700300" cy="18002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08168" y="4294155"/>
            <a:ext cx="2783300" cy="185553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28148" y="1615146"/>
            <a:ext cx="2700300" cy="2025225"/>
          </a:xfrm>
          <a:prstGeom prst="rect">
            <a:avLst/>
          </a:prstGeom>
        </p:spPr>
      </p:pic>
      <p:pic>
        <p:nvPicPr>
          <p:cNvPr id="10" name="Picture 2" descr="C:\Users\001\Desktop\буклет фото\МИНИСТР КУЛЬТ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55841" y="4293696"/>
            <a:ext cx="2373973" cy="17804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63750815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 advClick="0" advTm="25063">
        <p15:prstTrans prst="fallOver"/>
      </p:transition>
    </mc:Choice>
    <mc:Fallback>
      <p:transition spd="slow" advClick="0" advTm="25063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МУЗЕЙ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59393" name="Rectangle 1"/>
          <p:cNvSpPr>
            <a:spLocks noChangeArrowheads="1"/>
          </p:cNvSpPr>
          <p:nvPr/>
        </p:nvSpPr>
        <p:spPr bwMode="auto">
          <a:xfrm>
            <a:off x="1524000" y="1529218"/>
            <a:ext cx="9144000" cy="2523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Историко-краеведческий музей был открыт 28 августа 2013 г. на храм села.  «Музей-это посредник между обществом и принадлежащем обществу наследием» . Собирательная работа, реставрация и сохранность экспонатов, их широкий показ из собственных фондов,  исследовательская работа- вот основные направления </a:t>
            </a:r>
            <a:r>
              <a:rPr lang="ru-RU" sz="2000" dirty="0" err="1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историко</a:t>
            </a:r>
            <a:r>
              <a:rPr lang="ru-RU" sz="2000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- краеведческого музея. С помощью учеников и жителей села собрано более 300 экспонатов.</a:t>
            </a:r>
            <a:br>
              <a:rPr lang="ru-RU" sz="2000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</a:br>
            <a:endParaRPr lang="ru-RU" sz="2000" dirty="0">
              <a:latin typeface="Cambria" pitchFamily="18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4" descr="C:\Users\001\Desktop\музей2.jpg"/>
          <p:cNvPicPr>
            <a:picLocks noChangeAspect="1" noChangeArrowheads="1"/>
          </p:cNvPicPr>
          <p:nvPr/>
        </p:nvPicPr>
        <p:blipFill>
          <a:blip r:embed="rId3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4583833" y="4077072"/>
            <a:ext cx="2739821" cy="21602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5" descr="C:\Users\001\Desktop\imageмузей.jpg"/>
          <p:cNvPicPr>
            <a:picLocks noChangeAspect="1" noChangeArrowheads="1"/>
          </p:cNvPicPr>
          <p:nvPr/>
        </p:nvPicPr>
        <p:blipFill>
          <a:blip r:embed="rId4" cstate="print">
            <a:lum bright="-10000" contrast="10000"/>
          </a:blip>
          <a:srcRect/>
          <a:stretch>
            <a:fillRect/>
          </a:stretch>
        </p:blipFill>
        <p:spPr bwMode="auto">
          <a:xfrm>
            <a:off x="7536160" y="4077073"/>
            <a:ext cx="2808312" cy="2161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13756" y="4127640"/>
            <a:ext cx="2812896" cy="210967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 advClick="0" advTm="26630">
        <p14:prism/>
      </p:transition>
    </mc:Choice>
    <mc:Fallback>
      <p:transition spd="slow" advClick="0" advTm="2663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7030A0"/>
                </a:solidFill>
              </a:rPr>
              <a:t>Коллекция экспонатов в музее</a:t>
            </a:r>
            <a:endParaRPr lang="ru-RU" b="1" i="1" dirty="0">
              <a:solidFill>
                <a:srgbClr val="7030A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51275" y="1733334"/>
            <a:ext cx="2466608" cy="184995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56060" y="1678973"/>
            <a:ext cx="2466608" cy="184995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75521" y="3911845"/>
            <a:ext cx="2684227" cy="201317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800000" flipV="1">
            <a:off x="4582749" y="3911845"/>
            <a:ext cx="2700968" cy="202572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37115" y="1624612"/>
            <a:ext cx="2611571" cy="195867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37114" y="3844140"/>
            <a:ext cx="2872547" cy="2154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919702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 advClick="0" advTm="20807">
        <p:dissolve/>
      </p:transition>
    </mc:Choice>
    <mc:Fallback>
      <p:transition spd="slow" advClick="0" advTm="20807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3600" y="228600"/>
            <a:ext cx="8153400" cy="53610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7030A0"/>
                </a:solidFill>
                <a:latin typeface="Cambria" pitchFamily="18" charset="0"/>
              </a:rPr>
              <a:t>Достижения в области спорта</a:t>
            </a:r>
            <a:endParaRPr lang="ru-RU" b="1" dirty="0">
              <a:solidFill>
                <a:srgbClr val="7030A0"/>
              </a:solidFill>
              <a:latin typeface="Cambria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919536" y="836712"/>
            <a:ext cx="84249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i="1" dirty="0">
                <a:solidFill>
                  <a:schemeClr val="accent2">
                    <a:lumMod val="50000"/>
                  </a:schemeClr>
                </a:solidFill>
                <a:latin typeface="Cambria" pitchFamily="18" charset="0"/>
              </a:rPr>
              <a:t>I</a:t>
            </a:r>
            <a:r>
              <a:rPr lang="ru-RU" sz="2800" b="1" i="1" dirty="0">
                <a:solidFill>
                  <a:schemeClr val="accent2">
                    <a:lumMod val="50000"/>
                  </a:schemeClr>
                </a:solidFill>
                <a:latin typeface="Cambria" pitchFamily="18" charset="0"/>
              </a:rPr>
              <a:t> Международный турнир по вольной борьбе</a:t>
            </a:r>
            <a:endParaRPr lang="ru-RU" sz="2800" b="1" i="1" dirty="0">
              <a:solidFill>
                <a:srgbClr val="FF0000"/>
              </a:solidFill>
              <a:latin typeface="Cambria" pitchFamily="18" charset="0"/>
            </a:endParaRPr>
          </a:p>
        </p:txBody>
      </p:sp>
      <p:pic>
        <p:nvPicPr>
          <p:cNvPr id="4" name="Picture 2" descr="C:\Users\001\Desktop\дом работа\100_20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91744" y="2132857"/>
            <a:ext cx="3024336" cy="226790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Picture 2" descr="C:\Users\001\Desktop\IMG_750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32105" y="2132856"/>
            <a:ext cx="3130819" cy="20882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5" cstate="print"/>
          <a:srcRect t="23049" b="6476"/>
          <a:stretch>
            <a:fillRect/>
          </a:stretch>
        </p:blipFill>
        <p:spPr bwMode="auto">
          <a:xfrm>
            <a:off x="7176120" y="4640154"/>
            <a:ext cx="3168352" cy="221784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Прямоугольник 9"/>
          <p:cNvSpPr/>
          <p:nvPr/>
        </p:nvSpPr>
        <p:spPr>
          <a:xfrm>
            <a:off x="3503712" y="1556792"/>
            <a:ext cx="60486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36525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«Кубок села Гайдар»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524001" y="1958931"/>
            <a:ext cx="211346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36525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latin typeface="Cambria" panose="02040503050406030204" pitchFamily="18" charset="0"/>
                <a:ea typeface="Times New Roman" pitchFamily="18" charset="0"/>
                <a:cs typeface="Arial" pitchFamily="34" charset="0"/>
              </a:rPr>
              <a:t>По итогам схваток первое общекомандное место заняли </a:t>
            </a:r>
            <a:r>
              <a:rPr lang="ru-RU" sz="1600" dirty="0" err="1">
                <a:latin typeface="Cambria" panose="02040503050406030204" pitchFamily="18" charset="0"/>
                <a:ea typeface="Times New Roman" pitchFamily="18" charset="0"/>
                <a:cs typeface="Arial" pitchFamily="34" charset="0"/>
              </a:rPr>
              <a:t>Гайдарские</a:t>
            </a:r>
            <a:r>
              <a:rPr lang="ru-RU" sz="1600" dirty="0">
                <a:latin typeface="Cambria" panose="02040503050406030204" pitchFamily="18" charset="0"/>
                <a:ea typeface="Times New Roman" pitchFamily="18" charset="0"/>
                <a:cs typeface="Arial" pitchFamily="34" charset="0"/>
              </a:rPr>
              <a:t> борцы. На втором месте команда Америки и на третьем Украина и г. Леово Молдова.</a:t>
            </a:r>
          </a:p>
          <a:p>
            <a:pPr indent="136525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latin typeface="Cambria" panose="02040503050406030204" pitchFamily="18" charset="0"/>
                <a:ea typeface="Times New Roman" pitchFamily="18" charset="0"/>
                <a:cs typeface="Arial" pitchFamily="34" charset="0"/>
              </a:rPr>
              <a:t>Победители и призеры турнира получили памятные сувениры, кубки, медали, грамоты и денежные вознаграждения, которые им вручали  спонсоры села.</a:t>
            </a:r>
            <a:endParaRPr lang="ru-RU" sz="1600" dirty="0">
              <a:latin typeface="Cambria" panose="02040503050406030204" pitchFamily="18" charset="0"/>
              <a:cs typeface="Arial" pitchFamily="34" charset="0"/>
            </a:endParaRPr>
          </a:p>
        </p:txBody>
      </p:sp>
      <p:pic>
        <p:nvPicPr>
          <p:cNvPr id="12" name="Picture 3" descr="C:\Users\001\Desktop\фото до и после\мероприятия\IMG_734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100603" y="4530644"/>
            <a:ext cx="2736304" cy="23156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5552044" y="3129833"/>
            <a:ext cx="5076056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rgbClr val="FF0000"/>
                </a:solidFill>
                <a:latin typeface="Cambria" pitchFamily="18" charset="0"/>
              </a:rPr>
              <a:t>                                                   </a:t>
            </a:r>
          </a:p>
          <a:p>
            <a:endParaRPr lang="ru-RU" sz="2800" b="1" i="1" dirty="0">
              <a:solidFill>
                <a:srgbClr val="FF0000"/>
              </a:solidFill>
              <a:latin typeface="Cambria" pitchFamily="18" charset="0"/>
            </a:endParaRPr>
          </a:p>
          <a:p>
            <a:endParaRPr lang="ru-RU" sz="2800" b="1" i="1" dirty="0">
              <a:solidFill>
                <a:srgbClr val="FF0000"/>
              </a:solidFill>
              <a:latin typeface="Cambria" pitchFamily="18" charset="0"/>
            </a:endParaRPr>
          </a:p>
          <a:p>
            <a:r>
              <a:rPr lang="ru-RU" sz="2800" b="1" i="1" dirty="0">
                <a:latin typeface="Cambria" pitchFamily="18" charset="0"/>
              </a:rPr>
              <a:t>Первые чемпионы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 advClick="0" advTm="21545">
        <p:checker/>
      </p:transition>
    </mc:Choice>
    <mc:Fallback>
      <p:transition spd="slow" advClick="0" advTm="21545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/>
              <a:t>Подрастающие спортсмены</a:t>
            </a:r>
            <a:endParaRPr lang="ru-RU" b="1" i="1" dirty="0"/>
          </a:p>
        </p:txBody>
      </p:sp>
      <p:pic>
        <p:nvPicPr>
          <p:cNvPr id="4098" name="Picture 2" descr="D:\МЕРОПРИЯТИЯ\борьба\Терзи С.В\IMAG194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33601" y="1638208"/>
            <a:ext cx="3410699" cy="22595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099" name="Picture 3" descr="D:\МЕРОПРИЯТИЯ\борьба\Терзи С.В\IMAG194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63934" y="4224970"/>
            <a:ext cx="3456384" cy="22898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100" name="Picture 4" descr="C:\Users\001\Desktop\фото до и после\мероприятия\IMG_748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00057" y="4288330"/>
            <a:ext cx="3301539" cy="22010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Picture 3" descr="C:\Users\001\Desktop\дом работа\100_207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600056" y="1592812"/>
            <a:ext cx="3301539" cy="247577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 advClick="0" advTm="16209">
        <p15:prstTrans prst="crush"/>
      </p:transition>
    </mc:Choice>
    <mc:Fallback>
      <p:transition spd="slow" advClick="0" advTm="16209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 smtClean="0">
                <a:solidFill>
                  <a:srgbClr val="C00000"/>
                </a:solidFill>
              </a:rPr>
              <a:t>XII. </a:t>
            </a:r>
            <a:r>
              <a:rPr lang="ru-RU" b="1" dirty="0" smtClean="0">
                <a:solidFill>
                  <a:srgbClr val="C00000"/>
                </a:solidFill>
              </a:rPr>
              <a:t>Реализация инвестиционных проектов.</a:t>
            </a:r>
            <a:endParaRPr lang="ru-RU" b="1" dirty="0">
              <a:solidFill>
                <a:srgbClr val="C00000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281659515"/>
              </p:ext>
            </p:extLst>
          </p:nvPr>
        </p:nvGraphicFramePr>
        <p:xfrm>
          <a:off x="1524001" y="1844824"/>
          <a:ext cx="9143999" cy="4843402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3626068"/>
                <a:gridCol w="2486029"/>
                <a:gridCol w="1515951"/>
                <a:gridCol w="1515951"/>
              </a:tblGrid>
              <a:tr h="476069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/>
                        <a:t>Наименование проекта</a:t>
                      </a: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/>
                        <a:t>Фонд организация-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/>
                        <a:t>спонсор</a:t>
                      </a: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/>
                        <a:t>Бюджет проекта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/>
                        <a:t>( лей)</a:t>
                      </a: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3009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/>
                        <a:t>всего</a:t>
                      </a: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/>
                        <a:t>освоенные</a:t>
                      </a: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760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/>
                        <a:t>Ремонт </a:t>
                      </a:r>
                      <a:r>
                        <a:rPr lang="ru-RU" sz="1600" dirty="0"/>
                        <a:t>гимназии (замена окон и дверей, ремонт спорткомплекса)</a:t>
                      </a:r>
                      <a:endParaRPr lang="ru-RU" sz="1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/>
                        <a:t>ФИСМ</a:t>
                      </a:r>
                      <a:endParaRPr lang="ru-RU" sz="1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/>
                        <a:t>1</a:t>
                      </a:r>
                      <a:r>
                        <a:rPr lang="en-US" sz="1600" dirty="0" smtClean="0"/>
                        <a:t>210</a:t>
                      </a:r>
                      <a:r>
                        <a:rPr lang="ru-RU" sz="1600" dirty="0" smtClean="0"/>
                        <a:t>000 леев</a:t>
                      </a:r>
                      <a:endParaRPr lang="ru-RU" sz="1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/>
                        <a:t>1</a:t>
                      </a:r>
                      <a:r>
                        <a:rPr lang="en-US" sz="1600" dirty="0"/>
                        <a:t>210</a:t>
                      </a:r>
                      <a:r>
                        <a:rPr lang="ru-RU" sz="1600" dirty="0" smtClean="0"/>
                        <a:t>000 леев</a:t>
                      </a:r>
                      <a:endParaRPr lang="ru-RU" sz="1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1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Замена окон и дверей, прокладка водопровод.</a:t>
                      </a:r>
                      <a:r>
                        <a:rPr lang="ru-RU" sz="1600" baseline="0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600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и </a:t>
                      </a:r>
                      <a:r>
                        <a:rPr lang="ru-RU" sz="1600" dirty="0" err="1" smtClean="0">
                          <a:latin typeface="Cambria" pitchFamily="18" charset="0"/>
                          <a:ea typeface="Calibri"/>
                          <a:cs typeface="Times New Roman"/>
                        </a:rPr>
                        <a:t>канализ</a:t>
                      </a:r>
                      <a:r>
                        <a:rPr lang="ru-RU" sz="1600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.</a:t>
                      </a:r>
                      <a:r>
                        <a:rPr lang="ru-RU" sz="1600" baseline="0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600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сетей в Д/С</a:t>
                      </a:r>
                      <a:endParaRPr lang="ru-RU" sz="1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Исполком </a:t>
                      </a:r>
                      <a:r>
                        <a:rPr lang="ru-RU" sz="1600" dirty="0" err="1" smtClean="0">
                          <a:latin typeface="Cambria" pitchFamily="18" charset="0"/>
                          <a:ea typeface="Calibri"/>
                          <a:cs typeface="Times New Roman"/>
                        </a:rPr>
                        <a:t>Гагаузии</a:t>
                      </a:r>
                      <a:endParaRPr lang="ru-RU" sz="1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6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274780 леев</a:t>
                      </a:r>
                      <a:endParaRPr lang="ru-RU" sz="1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6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274780 леев</a:t>
                      </a:r>
                      <a:endParaRPr lang="ru-RU" sz="1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00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/>
                        <a:t>Ремонт туалетов гимназии</a:t>
                      </a:r>
                      <a:endParaRPr lang="ru-RU" sz="1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/>
                        <a:t>США</a:t>
                      </a:r>
                      <a:endParaRPr lang="ru-RU" sz="1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/>
                        <a:t>38000 евро</a:t>
                      </a:r>
                      <a:endParaRPr lang="ru-RU" sz="1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/>
                        <a:t>38000 евро</a:t>
                      </a:r>
                      <a:endParaRPr lang="ru-RU" sz="1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2300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Живой музей ковроткачества</a:t>
                      </a:r>
                      <a:endParaRPr lang="ru-RU" sz="160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СОРОС</a:t>
                      </a:r>
                      <a:endParaRPr lang="ru-RU" sz="160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/>
                        <a:t>10000 евро</a:t>
                      </a:r>
                      <a:endParaRPr lang="ru-RU" sz="1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/>
                        <a:t>229600 леев</a:t>
                      </a:r>
                      <a:endParaRPr lang="ru-RU" sz="1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300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Детям тепло из биомассы</a:t>
                      </a:r>
                      <a:endParaRPr lang="ru-RU" sz="160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Энергия и биомасса</a:t>
                      </a:r>
                      <a:endParaRPr lang="ru-RU" sz="160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/>
                        <a:t>1975167 леев</a:t>
                      </a:r>
                      <a:endParaRPr lang="ru-RU" sz="1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/>
                        <a:t>1975167 леев</a:t>
                      </a:r>
                      <a:endParaRPr lang="ru-RU" sz="1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710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rgbClr val="C00000"/>
                          </a:solidFill>
                        </a:rPr>
                        <a:t> </a:t>
                      </a: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Мини-футбольное поле.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0" dirty="0">
                        <a:solidFill>
                          <a:schemeClr val="tx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Исполком </a:t>
                      </a:r>
                      <a:r>
                        <a:rPr lang="ru-RU" sz="1600" dirty="0" err="1" smtClean="0">
                          <a:latin typeface="Cambria" pitchFamily="18" charset="0"/>
                          <a:ea typeface="Calibri"/>
                          <a:cs typeface="Times New Roman"/>
                        </a:rPr>
                        <a:t>Гагаузии</a:t>
                      </a:r>
                      <a:endParaRPr lang="ru-RU" sz="1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401056 леев</a:t>
                      </a:r>
                      <a:endParaRPr lang="ru-RU" sz="1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401056  леев</a:t>
                      </a:r>
                      <a:endParaRPr lang="ru-RU" sz="1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69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Уличное освещение</a:t>
                      </a: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Гос. Бюджет</a:t>
                      </a:r>
                      <a:endParaRPr lang="ru-RU" sz="1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469 000 леев</a:t>
                      </a: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469 000 леев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552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" pitchFamily="18" charset="0"/>
                          <a:ea typeface="Calibri"/>
                          <a:cs typeface="Times New Roman"/>
                        </a:rPr>
                        <a:t>Замена отопительной системы Д/С и котлов на газе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0" dirty="0">
                        <a:solidFill>
                          <a:schemeClr val="tx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Румынское правительство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800000 леев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" pitchFamily="18" charset="0"/>
                          <a:ea typeface="Calibri"/>
                          <a:cs typeface="Times New Roman"/>
                        </a:rPr>
                        <a:t>538000 леев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0417" name="Rectangle 1"/>
          <p:cNvSpPr>
            <a:spLocks noChangeArrowheads="1"/>
          </p:cNvSpPr>
          <p:nvPr/>
        </p:nvSpPr>
        <p:spPr bwMode="auto">
          <a:xfrm>
            <a:off x="1524000" y="1443553"/>
            <a:ext cx="9144000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500" dirty="0">
                <a:latin typeface="Cambria" pitchFamily="18" charset="0"/>
                <a:ea typeface="Calibri" pitchFamily="34" charset="0"/>
                <a:cs typeface="Times New Roman" pitchFamily="18" charset="0"/>
              </a:rPr>
              <a:t>За период 2011-2014 </a:t>
            </a:r>
            <a:r>
              <a:rPr lang="ru-RU" sz="1500" dirty="0" err="1">
                <a:latin typeface="Cambria" pitchFamily="18" charset="0"/>
                <a:ea typeface="Calibri" pitchFamily="34" charset="0"/>
                <a:cs typeface="Times New Roman" pitchFamily="18" charset="0"/>
              </a:rPr>
              <a:t>гг</a:t>
            </a:r>
            <a:r>
              <a:rPr lang="ru-RU" sz="1500" dirty="0">
                <a:latin typeface="Cambria" pitchFamily="18" charset="0"/>
                <a:ea typeface="Calibri" pitchFamily="34" charset="0"/>
                <a:cs typeface="Times New Roman" pitchFamily="18" charset="0"/>
              </a:rPr>
              <a:t> было полностью реализовано  </a:t>
            </a:r>
            <a:r>
              <a:rPr lang="ru-RU" sz="1500" b="1" dirty="0">
                <a:latin typeface="Cambria" pitchFamily="18" charset="0"/>
                <a:ea typeface="Calibri" pitchFamily="34" charset="0"/>
                <a:cs typeface="Times New Roman" pitchFamily="18" charset="0"/>
              </a:rPr>
              <a:t>8 проектов на общую сумму более 5 млн. лей.    </a:t>
            </a:r>
            <a:endParaRPr lang="ru-RU" sz="1500" b="1" dirty="0">
              <a:latin typeface="Cambria" pitchFamily="18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500" dirty="0">
              <a:latin typeface="Cambria" pitchFamily="18" charset="0"/>
              <a:cs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477492767"/>
              </p:ext>
            </p:extLst>
          </p:nvPr>
        </p:nvGraphicFramePr>
        <p:xfrm>
          <a:off x="1631504" y="7317432"/>
          <a:ext cx="208280" cy="365760"/>
        </p:xfrm>
        <a:graphic>
          <a:graphicData uri="http://schemas.openxmlformats.org/drawingml/2006/table">
            <a:tbl>
              <a:tblPr/>
              <a:tblGrid>
                <a:gridCol w="208280"/>
              </a:tblGrid>
              <a:tr h="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 advClick="0" advTm="32497">
        <p14:gallery dir="l"/>
      </p:transition>
    </mc:Choice>
    <mc:Fallback>
      <p:transition spd="slow" advClick="0" advTm="3249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Работа над проектами</a:t>
            </a:r>
            <a:endParaRPr lang="ru-RU" b="1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06278" y="1599979"/>
            <a:ext cx="2030487" cy="152286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64907" y="3309236"/>
            <a:ext cx="1980732" cy="148554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24613" y="3316602"/>
            <a:ext cx="1938549" cy="145391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56191" y="3276288"/>
            <a:ext cx="2046053" cy="153454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06305" y="1566661"/>
            <a:ext cx="2796750" cy="157317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52003" y="4848701"/>
            <a:ext cx="2483768" cy="186282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37333" y="4810828"/>
            <a:ext cx="2483768" cy="186282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50012" y="4833194"/>
            <a:ext cx="2473080" cy="1854810"/>
          </a:xfrm>
          <a:prstGeom prst="rect">
            <a:avLst/>
          </a:prstGeom>
        </p:spPr>
      </p:pic>
      <p:pic>
        <p:nvPicPr>
          <p:cNvPr id="12" name="Picture 2" descr="D:\Новая папка (2)\DSCN0514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306499" y="1545871"/>
            <a:ext cx="2174776" cy="163108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989657435"/>
      </p:ext>
    </p:extLst>
  </p:cSld>
  <p:clrMapOvr>
    <a:masterClrMapping/>
  </p:clrMapOvr>
  <p:transition spd="slow" advClick="0" advTm="33036">
    <p:cover/>
  </p:transition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81158" y="228600"/>
            <a:ext cx="6858048" cy="9906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rgbClr val="002060"/>
                </a:solidFill>
              </a:rPr>
              <a:t>Проекты в стадии реализации:</a:t>
            </a:r>
            <a:endParaRPr lang="ru-RU" b="1" i="1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5360" y="1500174"/>
            <a:ext cx="11665296" cy="304698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ru-RU" sz="2400" b="1" dirty="0"/>
              <a:t>Проект от </a:t>
            </a:r>
            <a:r>
              <a:rPr lang="en-US" sz="2400" b="1" dirty="0" err="1"/>
              <a:t>Ograda</a:t>
            </a:r>
            <a:r>
              <a:rPr lang="en-US" sz="2400" b="1" dirty="0"/>
              <a:t> </a:t>
            </a:r>
            <a:r>
              <a:rPr lang="en-US" sz="2400" b="1" dirty="0" err="1"/>
              <a:t>Noastra</a:t>
            </a:r>
            <a:r>
              <a:rPr lang="en-US" sz="2400" b="1" dirty="0"/>
              <a:t> </a:t>
            </a:r>
            <a:r>
              <a:rPr lang="ru-RU" sz="2400" b="1" dirty="0"/>
              <a:t>«Парк моей мечты», благоустройство территории и создание парковой зоны на площади 1900 м² (Сумма гранта 15000 леев)</a:t>
            </a:r>
          </a:p>
          <a:p>
            <a:pPr marL="342900" indent="-342900">
              <a:buAutoNum type="arabicPeriod"/>
            </a:pPr>
            <a:r>
              <a:rPr lang="ru-RU" sz="2400" b="1" dirty="0"/>
              <a:t>Строительство водопроводных сетей. (5077,5 тыс.леев)</a:t>
            </a:r>
          </a:p>
          <a:p>
            <a:pPr marL="342900" indent="-342900">
              <a:buAutoNum type="arabicPeriod"/>
            </a:pPr>
            <a:r>
              <a:rPr lang="ru-RU" sz="2400" b="1" dirty="0"/>
              <a:t>Проект «</a:t>
            </a:r>
            <a:r>
              <a:rPr lang="ru-RU" sz="2400" b="1" dirty="0" err="1"/>
              <a:t>Новатека</a:t>
            </a:r>
            <a:r>
              <a:rPr lang="ru-RU" sz="2400" b="1" dirty="0"/>
              <a:t>» по оснащению сельской библиотеки.  </a:t>
            </a:r>
          </a:p>
          <a:p>
            <a:pPr marL="342900" indent="-342900">
              <a:buAutoNum type="arabicPeriod"/>
            </a:pPr>
            <a:r>
              <a:rPr lang="ru-RU" sz="2400" b="1" dirty="0"/>
              <a:t>Содействие в участии молодежи в процессах принятия решений и общинного развития в сельских местностях </a:t>
            </a:r>
            <a:r>
              <a:rPr lang="ru-RU" sz="2400" b="1" dirty="0" err="1"/>
              <a:t>Гагаузии</a:t>
            </a:r>
            <a:r>
              <a:rPr lang="ru-RU" sz="2400" b="1" dirty="0"/>
              <a:t>. (Чешский проект с участием школьников)</a:t>
            </a:r>
          </a:p>
          <a:p>
            <a:pPr marL="342900" indent="-342900">
              <a:buAutoNum type="arabicPeriod"/>
            </a:pPr>
            <a:r>
              <a:rPr lang="ru-RU" sz="2400" b="1" dirty="0"/>
              <a:t>Энергия и биомасса (отопление ДК)</a:t>
            </a:r>
          </a:p>
          <a:p>
            <a:pPr marL="342900" indent="-342900">
              <a:buAutoNum type="arabicPeriod"/>
            </a:pPr>
            <a:r>
              <a:rPr lang="ru-RU" sz="2400" b="1" dirty="0"/>
              <a:t>Приобретение спортинвентаря и мебели в Д/Сад</a:t>
            </a:r>
            <a:endParaRPr lang="ru-RU" sz="2400" dirty="0"/>
          </a:p>
        </p:txBody>
      </p:sp>
      <p:pic>
        <p:nvPicPr>
          <p:cNvPr id="1026" name="Picture 2" descr="C:\Program Files\Microsoft Office\MEDIA\CAGCAT10\j0195384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95472" y="5024628"/>
            <a:ext cx="1795882" cy="1833372"/>
          </a:xfrm>
          <a:prstGeom prst="rect">
            <a:avLst/>
          </a:prstGeom>
          <a:noFill/>
        </p:spPr>
      </p:pic>
      <p:pic>
        <p:nvPicPr>
          <p:cNvPr id="1027" name="Picture 3" descr="C:\Program Files\Microsoft Office\MEDIA\CAGCAT10\j0233018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24430" y="5043784"/>
            <a:ext cx="1785950" cy="1814216"/>
          </a:xfrm>
          <a:prstGeom prst="rect">
            <a:avLst/>
          </a:prstGeom>
          <a:noFill/>
        </p:spPr>
      </p:pic>
      <p:pic>
        <p:nvPicPr>
          <p:cNvPr id="1028" name="Picture 4" descr="C:\Program Files\Microsoft Office\MEDIA\CAGCAT10\j0291984.wm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167703" y="5072074"/>
            <a:ext cx="1686707" cy="1785926"/>
          </a:xfrm>
          <a:prstGeom prst="rect">
            <a:avLst/>
          </a:prstGeom>
          <a:noFill/>
        </p:spPr>
      </p:pic>
      <p:pic>
        <p:nvPicPr>
          <p:cNvPr id="1029" name="Picture 5" descr="C:\Program Files\Microsoft Office\MEDIA\CAGCAT10\j0299125.wm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239140" y="1"/>
            <a:ext cx="1500198" cy="1692187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advClick="0" advTm="25773">
        <p14:flash/>
      </p:transition>
    </mc:Choice>
    <mc:Fallback>
      <p:transition spd="slow" advClick="0" advTm="25773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3600" y="0"/>
            <a:ext cx="8153400" cy="1219200"/>
          </a:xfrm>
        </p:spPr>
        <p:txBody>
          <a:bodyPr>
            <a:noAutofit/>
          </a:bodyPr>
          <a:lstStyle/>
          <a:p>
            <a:pPr algn="ctr"/>
            <a:r>
              <a:rPr lang="ru-RU" sz="2800" b="1" i="1" dirty="0">
                <a:solidFill>
                  <a:schemeClr val="accent2">
                    <a:lumMod val="75000"/>
                  </a:schemeClr>
                </a:solidFill>
                <a:latin typeface="Cambria" pitchFamily="18" charset="0"/>
              </a:rPr>
              <a:t>Графическое сравнение показателей рождаемости, смертности и  браков по селу Гайдар за </a:t>
            </a:r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  <a:latin typeface="Cambria" pitchFamily="18" charset="0"/>
              </a:rPr>
              <a:t>2011-2018 </a:t>
            </a:r>
            <a:r>
              <a:rPr lang="ru-RU" sz="2800" b="1" i="1" dirty="0">
                <a:solidFill>
                  <a:schemeClr val="accent2">
                    <a:lumMod val="75000"/>
                  </a:schemeClr>
                </a:solidFill>
                <a:latin typeface="Cambria" pitchFamily="18" charset="0"/>
              </a:rPr>
              <a:t>гг.</a:t>
            </a:r>
          </a:p>
        </p:txBody>
      </p:sp>
      <p:graphicFrame>
        <p:nvGraphicFramePr>
          <p:cNvPr id="3" name="Диаграмма 2"/>
          <p:cNvGraphicFramePr/>
          <p:nvPr/>
        </p:nvGraphicFramePr>
        <p:xfrm>
          <a:off x="1847528" y="1772816"/>
          <a:ext cx="8568952" cy="4824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900" advClick="0" advTm="12167">
        <p14:glitter pattern="hexagon"/>
      </p:transition>
    </mc:Choice>
    <mc:Fallback>
      <p:transition spd="slow" advClick="0" advTm="12167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3" grpId="0">
        <p:bldAsOne/>
      </p:bldGraphic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 algn="ctr"/>
            <a:r>
              <a:rPr lang="en-US" sz="3200" b="1" i="1" dirty="0">
                <a:solidFill>
                  <a:srgbClr val="C0000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XIII</a:t>
            </a:r>
            <a:r>
              <a:rPr lang="ru-RU" sz="3200" b="1" i="1" dirty="0">
                <a:solidFill>
                  <a:srgbClr val="C0000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. Экология и благоустройство  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79376" y="5143513"/>
            <a:ext cx="11449272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ru-RU" b="1" i="1" dirty="0">
                <a:latin typeface="Cambria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Cambria" pitchFamily="18" charset="0"/>
                <a:cs typeface="Times New Roman" pitchFamily="18" charset="0"/>
              </a:rPr>
              <a:t>В рамках проекта НЭФ «Удаление запасов устаревших пестицидов с повышенным риском», финансируемым Министерством окружающей среды из Национального экологического фонда, осуществлен вывоз жидких , твердых ядохимикатов и загрязненной тары в  количестве </a:t>
            </a:r>
            <a:r>
              <a:rPr lang="ru-RU" sz="2000" dirty="0">
                <a:solidFill>
                  <a:srgbClr val="FF0000"/>
                </a:solidFill>
                <a:latin typeface="Cambria" pitchFamily="18" charset="0"/>
                <a:cs typeface="Times New Roman" pitchFamily="18" charset="0"/>
              </a:rPr>
              <a:t> 5317 </a:t>
            </a:r>
            <a:r>
              <a:rPr lang="ru-RU" sz="2000" dirty="0">
                <a:latin typeface="Cambria" pitchFamily="18" charset="0"/>
                <a:cs typeface="Times New Roman" pitchFamily="18" charset="0"/>
              </a:rPr>
              <a:t> кг с  </a:t>
            </a:r>
            <a:r>
              <a:rPr lang="ru-RU" sz="2000" dirty="0" err="1">
                <a:latin typeface="Cambria" pitchFamily="18" charset="0"/>
                <a:cs typeface="Times New Roman" pitchFamily="18" charset="0"/>
              </a:rPr>
              <a:t>химсклада</a:t>
            </a:r>
            <a:r>
              <a:rPr lang="ru-RU" sz="2000" dirty="0">
                <a:latin typeface="Cambria" pitchFamily="18" charset="0"/>
                <a:cs typeface="Times New Roman" pitchFamily="18" charset="0"/>
              </a:rPr>
              <a:t> села. Практические работы были выполнены компанией </a:t>
            </a:r>
            <a:r>
              <a:rPr lang="en-US" sz="2000" dirty="0" err="1">
                <a:latin typeface="Cambria" pitchFamily="18" charset="0"/>
                <a:cs typeface="Times New Roman" pitchFamily="18" charset="0"/>
              </a:rPr>
              <a:t>Geocoma</a:t>
            </a:r>
            <a:r>
              <a:rPr lang="en-US" sz="2000" dirty="0">
                <a:latin typeface="Cambria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Cambria" pitchFamily="18" charset="0"/>
                <a:cs typeface="Times New Roman" pitchFamily="18" charset="0"/>
              </a:rPr>
              <a:t>(Польша), в сотрудничестве с компанией </a:t>
            </a:r>
            <a:r>
              <a:rPr lang="en-US" sz="2000" dirty="0">
                <a:latin typeface="Cambria" pitchFamily="18" charset="0"/>
                <a:cs typeface="Times New Roman" pitchFamily="18" charset="0"/>
              </a:rPr>
              <a:t>SAVA GmbH</a:t>
            </a:r>
            <a:r>
              <a:rPr lang="ru-RU" sz="2000" dirty="0">
                <a:latin typeface="Cambria" pitchFamily="18" charset="0"/>
                <a:cs typeface="Times New Roman" pitchFamily="18" charset="0"/>
              </a:rPr>
              <a:t> (Германия)</a:t>
            </a:r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79376" y="1643051"/>
            <a:ext cx="11305256" cy="2791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dirty="0"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основании Постановления Правительства Республики Молдова за №1543 от 29.11.2003г., а также Постановления Исполкома АТО </a:t>
            </a:r>
            <a:r>
              <a:rPr lang="ru-RU" sz="2000" dirty="0" err="1"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Гагаузия</a:t>
            </a:r>
            <a:r>
              <a:rPr lang="ru-RU" sz="2000" dirty="0"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за № 12/3 от 11.12.2003года «О централизованном размещении и обезвреживании непригодных и запрещенных пестицидов» в 2003году, не поставив в известность совет и граждан села, были завезены ядохимикаты юга Молдовы в склад ядохимикатов села Гайдар.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2000" dirty="0">
              <a:latin typeface="Cambria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dirty="0">
              <a:latin typeface="Cambria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79376" y="3643314"/>
            <a:ext cx="11305256" cy="1154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dirty="0"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2008 году солдатами Министерства обороны было затаривание  порошковых пестицидов в пластмассовые бочки количеством </a:t>
            </a:r>
            <a:r>
              <a:rPr lang="ru-RU" sz="2000" b="1" dirty="0"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436 </a:t>
            </a:r>
            <a:r>
              <a:rPr lang="ru-RU" sz="2000" dirty="0"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шт. всего </a:t>
            </a:r>
            <a:r>
              <a:rPr lang="ru-RU" sz="2000" b="1" dirty="0"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33,123</a:t>
            </a:r>
            <a:r>
              <a:rPr lang="ru-RU" sz="2000" dirty="0"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т.</a:t>
            </a:r>
            <a:r>
              <a:rPr lang="ru-RU" sz="2000" dirty="0"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и жидкие пестициды в металлические бочки количеством </a:t>
            </a:r>
            <a:r>
              <a:rPr lang="ru-RU" sz="2000" b="1" dirty="0"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38</a:t>
            </a:r>
            <a:r>
              <a:rPr lang="ru-RU" sz="2000" dirty="0"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шт. всего </a:t>
            </a:r>
            <a:r>
              <a:rPr lang="ru-RU" sz="2000" b="1" dirty="0"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3,803</a:t>
            </a:r>
            <a:r>
              <a:rPr lang="ru-RU" sz="2000" dirty="0"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т.</a:t>
            </a:r>
            <a:r>
              <a:rPr lang="ru-RU" sz="2000" dirty="0"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ru-RU" sz="2000" b="1" dirty="0"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Всего пестицидов 36,926 т.</a:t>
            </a:r>
            <a:endParaRPr lang="ru-RU" sz="2000" dirty="0">
              <a:latin typeface="Cambria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38738">
        <p15:prstTrans prst="airplane"/>
      </p:transition>
    </mc:Choice>
    <mc:Fallback>
      <p:transition spd="slow" advClick="0" advTm="38738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>
                <a:solidFill>
                  <a:srgbClr val="002060"/>
                </a:solidFill>
              </a:rPr>
              <a:t>Вывоз ядохимикатов</a:t>
            </a:r>
            <a:endParaRPr lang="ru-RU" b="1" i="1" dirty="0">
              <a:solidFill>
                <a:srgbClr val="002060"/>
              </a:solidFill>
            </a:endParaRPr>
          </a:p>
        </p:txBody>
      </p:sp>
      <p:pic>
        <p:nvPicPr>
          <p:cNvPr id="3" name="Picture 2" descr="D:\3 - ХИМСКЛАД-ФОТО\DSC_103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38282" y="1571612"/>
            <a:ext cx="2500330" cy="1662556"/>
          </a:xfrm>
          <a:prstGeom prst="rect">
            <a:avLst/>
          </a:prstGeom>
          <a:noFill/>
        </p:spPr>
      </p:pic>
      <p:pic>
        <p:nvPicPr>
          <p:cNvPr id="4" name="Picture 3" descr="D:\3 - ХИМСКЛАД-ФОТО\DSC_103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38678" y="1571612"/>
            <a:ext cx="2471030" cy="1643074"/>
          </a:xfrm>
          <a:prstGeom prst="rect">
            <a:avLst/>
          </a:prstGeom>
          <a:noFill/>
        </p:spPr>
      </p:pic>
      <p:pic>
        <p:nvPicPr>
          <p:cNvPr id="5" name="Picture 4" descr="D:\3 - ХИМСКЛАД-ФОТО\DSC_101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67637" y="1571612"/>
            <a:ext cx="2449981" cy="1629078"/>
          </a:xfrm>
          <a:prstGeom prst="rect">
            <a:avLst/>
          </a:prstGeom>
          <a:noFill/>
        </p:spPr>
      </p:pic>
      <p:pic>
        <p:nvPicPr>
          <p:cNvPr id="110594" name="Picture 2" descr="D:\3 - ХИМСКЛАД-ФОТО\вывоз  жидких 17,07,14г\SAM_018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95803" y="5429264"/>
            <a:ext cx="2539975" cy="1428736"/>
          </a:xfrm>
          <a:prstGeom prst="rect">
            <a:avLst/>
          </a:prstGeom>
          <a:noFill/>
        </p:spPr>
      </p:pic>
      <p:pic>
        <p:nvPicPr>
          <p:cNvPr id="110595" name="Picture 3" descr="D:\3 - ХИМСКЛАД-ФОТО\вывоз  жидких 17,07,14г\SAM_018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095472" y="3357562"/>
            <a:ext cx="3571868" cy="2009176"/>
          </a:xfrm>
          <a:prstGeom prst="rect">
            <a:avLst/>
          </a:prstGeom>
          <a:noFill/>
        </p:spPr>
      </p:pic>
      <p:pic>
        <p:nvPicPr>
          <p:cNvPr id="110596" name="Picture 4" descr="D:\3 - ХИМСКЛАД-ФОТО\вывоз  жидких 17,07,14г\SAM_018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67438" y="3357562"/>
            <a:ext cx="3325836" cy="1870782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250" advClick="0" advTm="22639">
        <p15:prstTrans prst="origami"/>
      </p:transition>
    </mc:Choice>
    <mc:Fallback>
      <p:transition spd="slow" advClick="0" advTm="22639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i="1" dirty="0">
                <a:solidFill>
                  <a:srgbClr val="002060"/>
                </a:solidFill>
              </a:rPr>
              <a:t>Мероприятия по благоустройству</a:t>
            </a:r>
          </a:p>
        </p:txBody>
      </p:sp>
      <p:pic>
        <p:nvPicPr>
          <p:cNvPr id="2050" name="Picture 2" descr="D:\ПРИМЭРИЯ\примэрия до и после\100_084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7568" y="2580968"/>
            <a:ext cx="2736304" cy="205191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1" name="Picture 3" descr="D:\ПРИМЭРИЯ\примэрия до и после\100_084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12025" y="2564904"/>
            <a:ext cx="2646125" cy="198429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2" name="Picture 4" descr="D:\ПРИМЭРИЯ\примэрия до и после\100_085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07568" y="4806084"/>
            <a:ext cx="2736304" cy="205191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3" name="Picture 5" descr="D:\ПРИМЭРИЯ\примэрия до и после\100_085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12024" y="4806084"/>
            <a:ext cx="2736304" cy="205191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1775520" y="1412777"/>
            <a:ext cx="864096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ru-RU" b="1" i="1" dirty="0">
                <a:latin typeface="Cambria" pitchFamily="18" charset="0"/>
                <a:cs typeface="Times New Roman" pitchFamily="18" charset="0"/>
              </a:rPr>
              <a:t> </a:t>
            </a:r>
            <a:r>
              <a:rPr lang="ru-RU" sz="2000" b="1" i="1" dirty="0">
                <a:latin typeface="Cambria" pitchFamily="18" charset="0"/>
                <a:cs typeface="Times New Roman" pitchFamily="18" charset="0"/>
              </a:rPr>
              <a:t>регулярно проводятся мероприятия по благоустройству и озеленению, субботники по санитарной очистке, экологические рейды со школьниками.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 advClick="0" advTm="16986">
        <p14:reveal/>
      </p:transition>
    </mc:Choice>
    <mc:Fallback>
      <p:transition spd="slow" advClick="0" advTm="16986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002060"/>
                </a:solidFill>
              </a:rPr>
              <a:t>Санитарная очистка кладбища</a:t>
            </a:r>
            <a:endParaRPr lang="ru-RU" b="1" i="1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50746" y="4293097"/>
            <a:ext cx="1800200" cy="240026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08725" y="1553816"/>
            <a:ext cx="1919571" cy="255942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87888" y="1616968"/>
            <a:ext cx="1872208" cy="249627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800000" flipV="1">
            <a:off x="7691537" y="1654662"/>
            <a:ext cx="1843937" cy="245858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46573" y="4284885"/>
            <a:ext cx="1843020" cy="245736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91535" y="4278918"/>
            <a:ext cx="1843938" cy="2458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993458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 advClick="0" advTm="18018">
        <p14:prism/>
      </p:transition>
    </mc:Choice>
    <mc:Fallback>
      <p:transition spd="slow" advClick="0" advTm="18018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1" y="228600"/>
            <a:ext cx="890947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rgbClr val="002060"/>
                </a:solidFill>
              </a:rPr>
              <a:t>Благоустройство села «до» и «после»</a:t>
            </a:r>
            <a:endParaRPr lang="ru-RU" b="1" i="1" dirty="0">
              <a:solidFill>
                <a:srgbClr val="002060"/>
              </a:solidFill>
            </a:endParaRPr>
          </a:p>
        </p:txBody>
      </p:sp>
      <p:pic>
        <p:nvPicPr>
          <p:cNvPr id="3074" name="Picture 2" descr="D:\документы для нотбук\Новая папка (2)\фотки сч палаты\Изображение 05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0134" y="1628800"/>
            <a:ext cx="3024336" cy="2268252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27768" y="4083354"/>
            <a:ext cx="2936703" cy="220252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67215" y="1628801"/>
            <a:ext cx="2856447" cy="214233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11305" y="1640445"/>
            <a:ext cx="2856447" cy="21423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11304" y="4091625"/>
            <a:ext cx="2856447" cy="214233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49038" y="4091625"/>
            <a:ext cx="2856447" cy="2142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887290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 advClick="0" advTm="19272">
        <p14:gallery dir="l"/>
      </p:transition>
    </mc:Choice>
    <mc:Fallback>
      <p:transition spd="slow" advClick="0" advTm="19272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0" y="228600"/>
            <a:ext cx="9144000" cy="990600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002060"/>
                </a:solidFill>
              </a:rPr>
              <a:t>Благоустройство села «до» и «после»</a:t>
            </a:r>
            <a:endParaRPr lang="ru-RU" dirty="0"/>
          </a:p>
        </p:txBody>
      </p:sp>
      <p:pic>
        <p:nvPicPr>
          <p:cNvPr id="4" name="Picture 2" descr="D:\храм2014фото видео1\101_495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10045" y="4000504"/>
            <a:ext cx="2762690" cy="2071702"/>
          </a:xfrm>
          <a:prstGeom prst="rect">
            <a:avLst/>
          </a:prstGeom>
          <a:noFill/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74128" y="1571613"/>
            <a:ext cx="3071834" cy="204244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38283" y="3983049"/>
            <a:ext cx="2786082" cy="2089561"/>
          </a:xfrm>
          <a:prstGeom prst="rect">
            <a:avLst/>
          </a:prstGeom>
        </p:spPr>
      </p:pic>
      <p:pic>
        <p:nvPicPr>
          <p:cNvPr id="1026" name="Picture 2" descr="http://ia100.mycdn.me/image?t=3&amp;bid=770398298897&amp;id=770398298897&amp;plc=WEB&amp;tkn=0dJiIFd05gYk-4vUJkX10ddBH4k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27648" y="1571612"/>
            <a:ext cx="2855280" cy="2143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9570" name="Picture 2" descr="F:\DCIM\.thumbnails\1430127047217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38679" y="3929066"/>
            <a:ext cx="2952771" cy="221457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16246018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 advClick="0" advTm="18502">
        <p15:prstTrans prst="wind"/>
      </p:transition>
    </mc:Choice>
    <mc:Fallback>
      <p:transition spd="slow" advClick="0" advTm="18502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>
                <a:solidFill>
                  <a:srgbClr val="C00000"/>
                </a:solidFill>
              </a:rPr>
              <a:t>Заключение</a:t>
            </a:r>
            <a:endParaRPr lang="ru-RU" b="1" i="1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500175"/>
            <a:ext cx="11737304" cy="53713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>
              <a:lnSpc>
                <a:spcPct val="115000"/>
              </a:lnSpc>
            </a:pPr>
            <a:r>
              <a:rPr lang="ru-RU" sz="2000" dirty="0"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протяжении отчетного периода, благодаря эффективной работе сотрудников всех подразделений, было достигнуто много положительных результатов в области социально-экономического развития села, активизировалась работа над инвестиционными проектами, в результате чего реализовано 8 проектов на сумму более 5 млн. леев;  напечатана книга «Село Гайдар», созданы: футбольный клуб, ассоциация молодежи «</a:t>
            </a:r>
            <a:r>
              <a:rPr lang="en-US" sz="2000" dirty="0" err="1"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Tineretul</a:t>
            </a:r>
            <a:r>
              <a:rPr lang="en-US" sz="2000" dirty="0"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Gaidar</a:t>
            </a:r>
            <a:r>
              <a:rPr lang="ru-RU" sz="2000" dirty="0"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», сайт села, открыты дополнительно рабочие места в филиале Д/Сада, проведен ряд мероприятий по экологии и благоустройству- вывезена часть ядохимикатов, грейдированы и покрыты белым вариантом улицы, благоустроены  колодцы, посажены деревья, проведены субботники, спортивные мероприятия, конкурсы на самую благоустроенную улицу, самый цветущий двор , праздник вина, осенняя ярмарка, с/</a:t>
            </a:r>
            <a:r>
              <a:rPr lang="ru-RU" sz="2000" dirty="0" err="1"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</a:t>
            </a:r>
            <a:r>
              <a:rPr lang="ru-RU" sz="2000" dirty="0"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выставка и др. </a:t>
            </a:r>
          </a:p>
          <a:p>
            <a:pPr marL="457200">
              <a:lnSpc>
                <a:spcPct val="115000"/>
              </a:lnSpc>
            </a:pPr>
            <a:r>
              <a:rPr lang="ru-RU" sz="2000" dirty="0"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Впервые в </a:t>
            </a:r>
            <a:r>
              <a:rPr lang="ru-RU" sz="2000" dirty="0" err="1"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Гагаузии</a:t>
            </a:r>
            <a:r>
              <a:rPr lang="ru-RU" sz="2000" dirty="0"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проведен  фестиваль ковров; открыт  кружок ковроткачества и историко-краеведческий музей села.</a:t>
            </a:r>
          </a:p>
          <a:p>
            <a:pPr marL="457200">
              <a:lnSpc>
                <a:spcPct val="115000"/>
              </a:lnSpc>
            </a:pPr>
            <a:r>
              <a:rPr lang="ru-RU" sz="2000" dirty="0"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 сегодняшний день продолжается работа в этом направлении- на стадии реализации 6 проектов на сумму более 6 млн. лей по разным направлениям, в том числе  с участием молодежи и школьников.</a:t>
            </a:r>
          </a:p>
        </p:txBody>
      </p:sp>
    </p:spTree>
    <p:extLst>
      <p:ext uri="{BB962C8B-B14F-4D97-AF65-F5344CB8AC3E}">
        <p14:creationId xmlns:p14="http://schemas.microsoft.com/office/powerpoint/2010/main" xmlns="" val="106745299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 advClick="0" advTm="47381">
        <p15:prstTrans prst="drape"/>
      </p:transition>
    </mc:Choice>
    <mc:Fallback>
      <p:transition spd="slow" advClick="0" advTm="47381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</a:rPr>
              <a:t>Благодарность</a:t>
            </a:r>
            <a:endParaRPr lang="ru-RU" b="1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17761" name="Rectangle 1"/>
          <p:cNvSpPr>
            <a:spLocks noChangeArrowheads="1"/>
          </p:cNvSpPr>
          <p:nvPr/>
        </p:nvSpPr>
        <p:spPr bwMode="auto">
          <a:xfrm>
            <a:off x="335360" y="2073937"/>
            <a:ext cx="11348640" cy="3816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>
                <a:latin typeface="Cambria" pitchFamily="18" charset="0"/>
                <a:ea typeface="Calibri" pitchFamily="34" charset="0"/>
                <a:cs typeface="Times New Roman" pitchFamily="18" charset="0"/>
              </a:rPr>
              <a:t>Хотелось выразить благодарность за активное участие в мероприятиях, комиссиях и общественных делах села председателю совета </a:t>
            </a:r>
            <a:r>
              <a:rPr lang="ru-RU" sz="2800" dirty="0" err="1">
                <a:latin typeface="Cambria" pitchFamily="18" charset="0"/>
                <a:ea typeface="Calibri" pitchFamily="34" charset="0"/>
                <a:cs typeface="Times New Roman" pitchFamily="18" charset="0"/>
              </a:rPr>
              <a:t>Беженарь</a:t>
            </a:r>
            <a:r>
              <a:rPr lang="ru-RU" sz="2800" dirty="0">
                <a:latin typeface="Cambria" pitchFamily="18" charset="0"/>
                <a:ea typeface="Calibri" pitchFamily="34" charset="0"/>
                <a:cs typeface="Times New Roman" pitchFamily="18" charset="0"/>
              </a:rPr>
              <a:t> И.Х. секретарю совета Узун И.И. гл. бухг. </a:t>
            </a:r>
            <a:r>
              <a:rPr lang="ru-RU" sz="2800" dirty="0" err="1">
                <a:latin typeface="Cambria" pitchFamily="18" charset="0"/>
                <a:ea typeface="Calibri" pitchFamily="34" charset="0"/>
                <a:cs typeface="Times New Roman" pitchFamily="18" charset="0"/>
              </a:rPr>
              <a:t>Янчу</a:t>
            </a:r>
            <a:r>
              <a:rPr lang="ru-RU" sz="2800" dirty="0">
                <a:latin typeface="Cambria" pitchFamily="18" charset="0"/>
                <a:ea typeface="Calibri" pitchFamily="34" charset="0"/>
                <a:cs typeface="Times New Roman" pitchFamily="18" charset="0"/>
              </a:rPr>
              <a:t> Н.И. советникам Куру Ф.С. , Топал М.Н., Слав Н.Н., руководителям и коллективу женсовета, совета старейшин, Дома культуры , Д/сада и гимназии 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>
                <a:latin typeface="Cambria" pitchFamily="18" charset="0"/>
                <a:cs typeface="Times New Roman" pitchFamily="18" charset="0"/>
              </a:rPr>
              <a:t>Особую благодарность выражаю коллективу </a:t>
            </a:r>
            <a:r>
              <a:rPr lang="ru-RU" sz="2800" dirty="0" err="1">
                <a:latin typeface="Cambria" pitchFamily="18" charset="0"/>
                <a:cs typeface="Times New Roman" pitchFamily="18" charset="0"/>
              </a:rPr>
              <a:t>примэрии</a:t>
            </a:r>
            <a:r>
              <a:rPr lang="ru-RU" sz="2800" dirty="0">
                <a:latin typeface="Cambria" pitchFamily="18" charset="0"/>
                <a:cs typeface="Times New Roman" pitchFamily="18" charset="0"/>
              </a:rPr>
              <a:t> за работоспособность и сплоченность.</a:t>
            </a:r>
            <a:endParaRPr lang="ru-RU" sz="2800" dirty="0">
              <a:latin typeface="Cambria" pitchFamily="18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 advClick="0" advTm="31293">
        <p:dissolve/>
      </p:transition>
    </mc:Choice>
    <mc:Fallback>
      <p:transition spd="slow" advClick="0" advTm="31293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:\ДОСТОПРИМЕЧАТЕЛЬНОСТИ СЕЛА\достопримечательности села\IMG_16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042" y="45385"/>
            <a:ext cx="12072664" cy="6840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5560" y="1700808"/>
            <a:ext cx="8153400" cy="2592288"/>
          </a:xfrm>
        </p:spPr>
        <p:txBody>
          <a:bodyPr>
            <a:noAutofit/>
          </a:bodyPr>
          <a:lstStyle/>
          <a:p>
            <a:pPr algn="ctr"/>
            <a:r>
              <a:rPr lang="ru-RU" sz="8800" i="1" dirty="0">
                <a:ln>
                  <a:solidFill>
                    <a:schemeClr val="tx1"/>
                  </a:solidFill>
                </a:ln>
                <a:solidFill>
                  <a:srgbClr val="FFC000"/>
                </a:solidFill>
                <a:latin typeface="Cambria" pitchFamily="18" charset="0"/>
              </a:rPr>
              <a:t>Спасибо за внимание!</a:t>
            </a:r>
            <a:br>
              <a:rPr lang="ru-RU" sz="8800" i="1" dirty="0">
                <a:ln>
                  <a:solidFill>
                    <a:schemeClr val="tx1"/>
                  </a:solidFill>
                </a:ln>
                <a:solidFill>
                  <a:srgbClr val="FFC000"/>
                </a:solidFill>
                <a:latin typeface="Cambria" pitchFamily="18" charset="0"/>
              </a:rPr>
            </a:br>
            <a:r>
              <a:rPr lang="ru-RU" sz="8800" i="1" dirty="0">
                <a:ln>
                  <a:solidFill>
                    <a:schemeClr val="tx1"/>
                  </a:solidFill>
                </a:ln>
                <a:solidFill>
                  <a:srgbClr val="FFC000"/>
                </a:solidFill>
                <a:latin typeface="Cambria" pitchFamily="18" charset="0"/>
              </a:rPr>
              <a:t/>
            </a:r>
            <a:br>
              <a:rPr lang="ru-RU" sz="8800" i="1" dirty="0">
                <a:ln>
                  <a:solidFill>
                    <a:schemeClr val="tx1"/>
                  </a:solidFill>
                </a:ln>
                <a:solidFill>
                  <a:srgbClr val="FFC000"/>
                </a:solidFill>
                <a:latin typeface="Cambria" pitchFamily="18" charset="0"/>
              </a:rPr>
            </a:br>
            <a:r>
              <a:rPr lang="ru-RU" i="1" dirty="0" err="1" smtClean="0">
                <a:solidFill>
                  <a:schemeClr val="bg1"/>
                </a:solidFill>
                <a:latin typeface="Cambria" pitchFamily="18" charset="0"/>
              </a:rPr>
              <a:t>Примар</a:t>
            </a:r>
            <a:r>
              <a:rPr lang="ru-RU" i="1" dirty="0" smtClean="0">
                <a:solidFill>
                  <a:schemeClr val="bg1"/>
                </a:solidFill>
                <a:latin typeface="Cambria" pitchFamily="18" charset="0"/>
              </a:rPr>
              <a:t> села Гайдар</a:t>
            </a:r>
            <a:br>
              <a:rPr lang="ru-RU" i="1" dirty="0" smtClean="0">
                <a:solidFill>
                  <a:schemeClr val="bg1"/>
                </a:solidFill>
                <a:latin typeface="Cambria" pitchFamily="18" charset="0"/>
              </a:rPr>
            </a:br>
            <a:r>
              <a:rPr lang="ru-RU" i="1" dirty="0" smtClean="0">
                <a:solidFill>
                  <a:schemeClr val="bg1"/>
                </a:solidFill>
                <a:latin typeface="Cambria" pitchFamily="18" charset="0"/>
              </a:rPr>
              <a:t>И.Г. </a:t>
            </a:r>
            <a:r>
              <a:rPr lang="ru-RU" i="1" dirty="0" err="1" smtClean="0">
                <a:solidFill>
                  <a:schemeClr val="bg1"/>
                </a:solidFill>
                <a:latin typeface="Cambria" pitchFamily="18" charset="0"/>
              </a:rPr>
              <a:t>Киося</a:t>
            </a:r>
            <a:r>
              <a:rPr lang="ru-RU" i="1" dirty="0" smtClean="0">
                <a:solidFill>
                  <a:schemeClr val="bg1"/>
                </a:solidFill>
                <a:latin typeface="Cambria" pitchFamily="18" charset="0"/>
              </a:rPr>
              <a:t/>
            </a:r>
            <a:br>
              <a:rPr lang="ru-RU" i="1" dirty="0" smtClean="0">
                <a:solidFill>
                  <a:schemeClr val="bg1"/>
                </a:solidFill>
                <a:latin typeface="Cambria" pitchFamily="18" charset="0"/>
              </a:rPr>
            </a:br>
            <a:r>
              <a:rPr lang="ru-RU" i="1" dirty="0" smtClean="0">
                <a:solidFill>
                  <a:schemeClr val="bg1"/>
                </a:solidFill>
                <a:latin typeface="Cambria" pitchFamily="18" charset="0"/>
              </a:rPr>
              <a:t>2019 г.</a:t>
            </a:r>
            <a:endParaRPr lang="ru-RU" i="1" dirty="0">
              <a:solidFill>
                <a:schemeClr val="bg1"/>
              </a:solidFill>
              <a:latin typeface="Cambria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58180" y="43308"/>
            <a:ext cx="1729509" cy="172950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8975004" y="43307"/>
            <a:ext cx="1729509" cy="172950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40496" y="5048884"/>
            <a:ext cx="1171128" cy="1836501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250" advClick="0" advTm="34511">
        <p15:prstTrans prst="airplane" invX="1"/>
      </p:transition>
    </mc:Choice>
    <mc:Fallback>
      <p:transition spd="slow" advClick="0" advTm="3451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9|1.9|2.2|7.9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1.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4|1.3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|2.6|3.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|1.8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2.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2.7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2.2|1.5|1.9|1.5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7|2.1|2.4|2.6|2.8|2.7|2.7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7|2.1|3.2|3.3|4.3|3.3|3.3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1.6|1.6|22.9|1.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2.3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2.2|3.3|3.6|3.3|2.7|3.4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1.9|3.2|3.1|3.1|3|3.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2.1|2.9|2.9|2.4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5|1.6|3.6|3.8|4.1|3.5|3.9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1.9|3.4|4|3.3|3.6|2.7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5.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1.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2.8|1.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8|1.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2|2.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|1.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2.9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1|2.1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бычная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5188</TotalTime>
  <Words>6537</Words>
  <Application>Microsoft Office PowerPoint</Application>
  <PresentationFormat>Произвольный</PresentationFormat>
  <Paragraphs>1781</Paragraphs>
  <Slides>98</Slides>
  <Notes>20</Notes>
  <HiddenSlides>1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98</vt:i4>
      </vt:variant>
    </vt:vector>
  </HeadingPairs>
  <TitlesOfParts>
    <vt:vector size="100" baseType="lpstr">
      <vt:lpstr>Обычная</vt:lpstr>
      <vt:lpstr>Документ Microsoft Office Word</vt:lpstr>
      <vt:lpstr>  </vt:lpstr>
      <vt:lpstr>   УВАЖАЕМЫЕ ЖИТЕЛИ СЕЛА ГАЙДАР! УВАЖАЕМЫЕ СОВЕТНИКИ, КОЛЛЕГИ, ДРУЗЬЯ!  </vt:lpstr>
      <vt:lpstr>Структура отчета: </vt:lpstr>
      <vt:lpstr>  I. Основные показатели социально-экономического развития села Гайдар на 1.01.2019 г. </vt:lpstr>
      <vt:lpstr>Численность населения-4604 человек, из них:</vt:lpstr>
      <vt:lpstr>Динамика численности населения села Гайдар за 2011-2018 гг.</vt:lpstr>
      <vt:lpstr>Категории населения</vt:lpstr>
      <vt:lpstr>Демографическая ситуация с. Гайдар, динамика за 2011-2018 гг. </vt:lpstr>
      <vt:lpstr>Графическое сравнение показателей рождаемости, смертности и  браков по селу Гайдар за 2011-2018 гг.</vt:lpstr>
      <vt:lpstr>II. Итоги основной деятельности </vt:lpstr>
      <vt:lpstr>Изданные документы</vt:lpstr>
      <vt:lpstr>III. Анализ исполнения бюджета за  период 2011-2018 гг. </vt:lpstr>
      <vt:lpstr>Структура бюджета в динамике по годам</vt:lpstr>
      <vt:lpstr>Доли постатейных расходов </vt:lpstr>
      <vt:lpstr>Структура доходных статей бюджета за 2011-2014 гг. </vt:lpstr>
      <vt:lpstr>IV. Достижения примэрии на протяжении 2011-2018 гг. в области генеральной инфраструктуры. </vt:lpstr>
      <vt:lpstr>Примэрия «до»</vt:lpstr>
      <vt:lpstr>Примэрия «после»</vt:lpstr>
      <vt:lpstr> ДЕТСКИЙ САД </vt:lpstr>
      <vt:lpstr>Информация по количеству групп и детей в них по годам 2011-2019 в УРО «Ромашка» с.Гайдар. </vt:lpstr>
      <vt:lpstr> Динамика количества детей  в детском саду по годам  </vt:lpstr>
      <vt:lpstr>Детский сад «до» </vt:lpstr>
      <vt:lpstr>Детский сад «после» </vt:lpstr>
      <vt:lpstr>Слайд 24</vt:lpstr>
      <vt:lpstr>Слайд 25</vt:lpstr>
      <vt:lpstr>  ФИЛИАЛА ДЕТСКОГО  САДА (функционировал с 2011 по 2015 гг.) </vt:lpstr>
      <vt:lpstr>Филиал детского сада «до» </vt:lpstr>
      <vt:lpstr>Филиал детского сада «после» </vt:lpstr>
      <vt:lpstr>  Мероприятия в детском саду                         </vt:lpstr>
      <vt:lpstr>ГИМНАЗИЯ   </vt:lpstr>
      <vt:lpstr>Слайд 31</vt:lpstr>
      <vt:lpstr>Слайд 32</vt:lpstr>
      <vt:lpstr> ГИМНАЗИЯ Проделанные работы и приобретения в 2017 году </vt:lpstr>
      <vt:lpstr>Количество учащихся в 2009-2015 гг.</vt:lpstr>
      <vt:lpstr>Гимназия «до»</vt:lpstr>
      <vt:lpstr>Гимназия «после»</vt:lpstr>
      <vt:lpstr>Котельная на газе </vt:lpstr>
      <vt:lpstr>Котельная на биотопливе </vt:lpstr>
      <vt:lpstr>Мероприятия в гимназии</vt:lpstr>
      <vt:lpstr>Слайд 40</vt:lpstr>
      <vt:lpstr>Слайд 41</vt:lpstr>
      <vt:lpstr>Свято-Успенский православный приходской храм села Гайдар</vt:lpstr>
      <vt:lpstr>Служение церкви</vt:lpstr>
      <vt:lpstr>Офис семейных врачей</vt:lpstr>
      <vt:lpstr>Слайд 45</vt:lpstr>
      <vt:lpstr>Коллектив ОСВ</vt:lpstr>
      <vt:lpstr>Слайд 47</vt:lpstr>
      <vt:lpstr>V. Социальная политика </vt:lpstr>
      <vt:lpstr>Деятельность социальной службы</vt:lpstr>
      <vt:lpstr>Динамика выдачи материальной помощи за 2012-2014 гг.</vt:lpstr>
      <vt:lpstr>Слайд 51</vt:lpstr>
      <vt:lpstr>Материальная помощь</vt:lpstr>
      <vt:lpstr>Гуманитарная помощь социально-уязвимым слоям населения </vt:lpstr>
      <vt:lpstr>Получатели пенсий и пособий на 01.01.2019 г.</vt:lpstr>
      <vt:lpstr>Поступило в виде гуманитарной помощи дизельное топливо от Исполкома Гагаузии 86000кг или 100585л</vt:lpstr>
      <vt:lpstr>VI. Землеустройство </vt:lpstr>
      <vt:lpstr>Структура земельного фонда примэрии села Гайдар</vt:lpstr>
      <vt:lpstr>Распределение земель по с/х предприятиям </vt:lpstr>
      <vt:lpstr>Распределение земель в натуре, I и II категория  </vt:lpstr>
      <vt:lpstr>Земельные проблемы</vt:lpstr>
      <vt:lpstr>Сельхозпроизводство</vt:lpstr>
      <vt:lpstr>Слайд 62</vt:lpstr>
      <vt:lpstr>Сельхозпроизводство</vt:lpstr>
      <vt:lpstr> </vt:lpstr>
      <vt:lpstr> VII. Налоги и сборы </vt:lpstr>
      <vt:lpstr>Анализ поступлений от налогов и сборов за период 2012-2018 гг.</vt:lpstr>
      <vt:lpstr>VIII. Коммунальное хозяйство</vt:lpstr>
      <vt:lpstr>                                                                           2014 год  IM «Aydar-Suyu» в 2014 году осуществляло свою деятельность  направленную на водообеспечение села Гайдар в полной мере.                На начало января 2014г кредиторская задолженность  муниципального предприятия перед контрагентами составляла -40705,17лей основная часть которых  в том числе: </vt:lpstr>
      <vt:lpstr>Состояние скважин «до» и «после»</vt:lpstr>
      <vt:lpstr>IX. Деятельность местного совета за отчетный период.</vt:lpstr>
      <vt:lpstr>X. Поощрения и награды.</vt:lpstr>
      <vt:lpstr>Поощрения и награды</vt:lpstr>
      <vt:lpstr>Поощрения и награды</vt:lpstr>
      <vt:lpstr>XI. Культура и спорт</vt:lpstr>
      <vt:lpstr>2014 год </vt:lpstr>
      <vt:lpstr>Дом культуры «до»</vt:lpstr>
      <vt:lpstr>Дом культуры «после»</vt:lpstr>
      <vt:lpstr>Мероприятия Дома культуры </vt:lpstr>
      <vt:lpstr> Ковроткачество </vt:lpstr>
      <vt:lpstr>Традиционные мероприятия села</vt:lpstr>
      <vt:lpstr>Гости села</vt:lpstr>
      <vt:lpstr>Гости села</vt:lpstr>
      <vt:lpstr>МУЗЕЙ</vt:lpstr>
      <vt:lpstr>Коллекция экспонатов в музее</vt:lpstr>
      <vt:lpstr>Достижения в области спорта</vt:lpstr>
      <vt:lpstr>Подрастающие спортсмены</vt:lpstr>
      <vt:lpstr>XII. Реализация инвестиционных проектов.</vt:lpstr>
      <vt:lpstr>Работа над проектами</vt:lpstr>
      <vt:lpstr>Проекты в стадии реализации:</vt:lpstr>
      <vt:lpstr>XIII. Экология и благоустройство  </vt:lpstr>
      <vt:lpstr>Вывоз ядохимикатов</vt:lpstr>
      <vt:lpstr>Мероприятия по благоустройству</vt:lpstr>
      <vt:lpstr>Санитарная очистка кладбища</vt:lpstr>
      <vt:lpstr>Благоустройство села «до» и «после»</vt:lpstr>
      <vt:lpstr>Благоустройство села «до» и «после»</vt:lpstr>
      <vt:lpstr>Заключение</vt:lpstr>
      <vt:lpstr>Благодарность</vt:lpstr>
      <vt:lpstr>Спасибо за внимание!  Примар села Гайдар И.Г. Киося 2019 г.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О работе примэрии села Гайдар по обеспечению социально-экономического развития на подведомственной территории за   2011-2014 гг.</dc:title>
  <dc:creator>001</dc:creator>
  <cp:lastModifiedBy>Drive</cp:lastModifiedBy>
  <cp:revision>542</cp:revision>
  <cp:lastPrinted>2015-05-17T10:46:43Z</cp:lastPrinted>
  <dcterms:created xsi:type="dcterms:W3CDTF">2015-03-16T21:44:33Z</dcterms:created>
  <dcterms:modified xsi:type="dcterms:W3CDTF">2019-09-18T15:14:54Z</dcterms:modified>
</cp:coreProperties>
</file>