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diagrams/layout2.xml" ContentType="application/vnd.openxmlformats-officedocument.drawingml.diagramLayout+xml"/>
  <Override PartName="/ppt/charts/chart4.xml" ContentType="application/vnd.openxmlformats-officedocument.drawingml.chart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tags/tag2.xml" ContentType="application/vnd.openxmlformats-officedocument.presentationml.tags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slides/slide79.xml" ContentType="application/vnd.openxmlformats-officedocument.presentationml.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diagrams/colors2.xml" ContentType="application/vnd.openxmlformats-officedocument.drawingml.diagramColors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tags/tag15.xml" ContentType="application/vnd.openxmlformats-officedocument.presentationml.tags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85"/>
  </p:notesMasterIdLst>
  <p:handoutMasterIdLst>
    <p:handoutMasterId r:id="rId86"/>
  </p:handoutMasterIdLst>
  <p:sldIdLst>
    <p:sldId id="256" r:id="rId2"/>
    <p:sldId id="257" r:id="rId3"/>
    <p:sldId id="258" r:id="rId4"/>
    <p:sldId id="392" r:id="rId5"/>
    <p:sldId id="313" r:id="rId6"/>
    <p:sldId id="345" r:id="rId7"/>
    <p:sldId id="315" r:id="rId8"/>
    <p:sldId id="260" r:id="rId9"/>
    <p:sldId id="261" r:id="rId10"/>
    <p:sldId id="262" r:id="rId11"/>
    <p:sldId id="302" r:id="rId12"/>
    <p:sldId id="303" r:id="rId13"/>
    <p:sldId id="316" r:id="rId14"/>
    <p:sldId id="304" r:id="rId15"/>
    <p:sldId id="331" r:id="rId16"/>
    <p:sldId id="266" r:id="rId17"/>
    <p:sldId id="346" r:id="rId18"/>
    <p:sldId id="347" r:id="rId19"/>
    <p:sldId id="268" r:id="rId20"/>
    <p:sldId id="352" r:id="rId21"/>
    <p:sldId id="358" r:id="rId22"/>
    <p:sldId id="349" r:id="rId23"/>
    <p:sldId id="351" r:id="rId24"/>
    <p:sldId id="359" r:id="rId25"/>
    <p:sldId id="270" r:id="rId26"/>
    <p:sldId id="274" r:id="rId27"/>
    <p:sldId id="356" r:id="rId28"/>
    <p:sldId id="355" r:id="rId29"/>
    <p:sldId id="367" r:id="rId30"/>
    <p:sldId id="360" r:id="rId31"/>
    <p:sldId id="364" r:id="rId32"/>
    <p:sldId id="276" r:id="rId33"/>
    <p:sldId id="380" r:id="rId34"/>
    <p:sldId id="393" r:id="rId35"/>
    <p:sldId id="411" r:id="rId36"/>
    <p:sldId id="412" r:id="rId37"/>
    <p:sldId id="368" r:id="rId38"/>
    <p:sldId id="310" r:id="rId39"/>
    <p:sldId id="305" r:id="rId40"/>
    <p:sldId id="357" r:id="rId41"/>
    <p:sldId id="280" r:id="rId42"/>
    <p:sldId id="307" r:id="rId43"/>
    <p:sldId id="396" r:id="rId44"/>
    <p:sldId id="283" r:id="rId45"/>
    <p:sldId id="321" r:id="rId46"/>
    <p:sldId id="284" r:id="rId47"/>
    <p:sldId id="311" r:id="rId48"/>
    <p:sldId id="388" r:id="rId49"/>
    <p:sldId id="375" r:id="rId50"/>
    <p:sldId id="286" r:id="rId51"/>
    <p:sldId id="322" r:id="rId52"/>
    <p:sldId id="289" r:id="rId53"/>
    <p:sldId id="290" r:id="rId54"/>
    <p:sldId id="394" r:id="rId55"/>
    <p:sldId id="292" r:id="rId56"/>
    <p:sldId id="293" r:id="rId57"/>
    <p:sldId id="382" r:id="rId58"/>
    <p:sldId id="385" r:id="rId59"/>
    <p:sldId id="294" r:id="rId60"/>
    <p:sldId id="373" r:id="rId61"/>
    <p:sldId id="378" r:id="rId62"/>
    <p:sldId id="379" r:id="rId63"/>
    <p:sldId id="376" r:id="rId64"/>
    <p:sldId id="399" r:id="rId65"/>
    <p:sldId id="297" r:id="rId66"/>
    <p:sldId id="383" r:id="rId67"/>
    <p:sldId id="384" r:id="rId68"/>
    <p:sldId id="298" r:id="rId69"/>
    <p:sldId id="391" r:id="rId70"/>
    <p:sldId id="299" r:id="rId71"/>
    <p:sldId id="374" r:id="rId72"/>
    <p:sldId id="300" r:id="rId73"/>
    <p:sldId id="389" r:id="rId74"/>
    <p:sldId id="301" r:id="rId75"/>
    <p:sldId id="407" r:id="rId76"/>
    <p:sldId id="408" r:id="rId77"/>
    <p:sldId id="369" r:id="rId78"/>
    <p:sldId id="405" r:id="rId79"/>
    <p:sldId id="400" r:id="rId80"/>
    <p:sldId id="403" r:id="rId81"/>
    <p:sldId id="390" r:id="rId82"/>
    <p:sldId id="409" r:id="rId83"/>
    <p:sldId id="377" r:id="rId84"/>
  </p:sldIdLst>
  <p:sldSz cx="12192000" cy="6858000"/>
  <p:notesSz cx="7105650" cy="102393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59" autoAdjust="0"/>
    <p:restoredTop sz="86444" autoAdjust="0"/>
  </p:normalViewPr>
  <p:slideViewPr>
    <p:cSldViewPr>
      <p:cViewPr varScale="1">
        <p:scale>
          <a:sx n="100" d="100"/>
          <a:sy n="100" d="100"/>
        </p:scale>
        <p:origin x="-744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40" y="122508"/>
    </p:cViewPr>
  </p:outlin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3200" dirty="0" smtClean="0"/>
              <a:t>из </a:t>
            </a:r>
            <a:r>
              <a:rPr lang="ru-RU" sz="3200" dirty="0"/>
              <a:t>них:</a:t>
            </a: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населения-4610 человек, из них:</c:v>
                </c:pt>
              </c:strCache>
            </c:strRef>
          </c:tx>
          <c:explosion val="25"/>
          <c:dPt>
            <c:idx val="0"/>
            <c:spPr>
              <a:ln w="38100">
                <a:solidFill>
                  <a:schemeClr val="tx1"/>
                </a:solidFill>
              </a:ln>
            </c:spPr>
          </c:dPt>
          <c:dPt>
            <c:idx val="1"/>
            <c:spPr>
              <a:ln w="57150">
                <a:solidFill>
                  <a:schemeClr val="tx1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2800" b="1"/>
                    </a:pPr>
                    <a:r>
                      <a:rPr lang="ru-RU" sz="2800" b="1" dirty="0" smtClean="0"/>
                      <a:t>Мужчин</a:t>
                    </a:r>
                  </a:p>
                  <a:p>
                    <a:pPr>
                      <a:defRPr sz="2800" b="1"/>
                    </a:pPr>
                    <a:r>
                      <a:rPr lang="ru-RU" sz="2800" b="1" dirty="0" smtClean="0"/>
                      <a:t>2292</a:t>
                    </a:r>
                    <a:endParaRPr lang="ru-RU" sz="2800" b="1" dirty="0"/>
                  </a:p>
                </c:rich>
              </c:tx>
              <c:spPr/>
              <c:dLblPos val="ct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2800" b="1" smtClean="0"/>
                      <a:t>Женщин</a:t>
                    </a:r>
                  </a:p>
                  <a:p>
                    <a:r>
                      <a:rPr lang="ru-RU" sz="2800" b="1" smtClean="0"/>
                      <a:t>2318</a:t>
                    </a:r>
                    <a:endParaRPr lang="ru-RU" sz="2800" b="1"/>
                  </a:p>
                </c:rich>
              </c:tx>
              <c:dLblPos val="ctr"/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ctr"/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мужчин</c:v>
                </c:pt>
                <c:pt idx="1">
                  <c:v>женщин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2292</c:v>
                </c:pt>
                <c:pt idx="1">
                  <c:v>2318</c:v>
                </c:pt>
              </c:numCache>
            </c:numRef>
          </c:val>
        </c:ser>
        <c:dLbls>
          <c:showVal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0"/>
  <c:chart>
    <c:title>
      <c:tx>
        <c:rich>
          <a:bodyPr/>
          <a:lstStyle/>
          <a:p>
            <a:pPr>
              <a:defRPr/>
            </a:pPr>
            <a:r>
              <a:rPr lang="ru-RU"/>
              <a:t>Численность населения, человек</a:t>
            </a:r>
          </a:p>
        </c:rich>
      </c:tx>
      <c:layout>
        <c:manualLayout>
          <c:xMode val="edge"/>
          <c:yMode val="edge"/>
          <c:x val="0.17913864090430634"/>
          <c:y val="1.5117367911501874E-2"/>
        </c:manualLayout>
      </c:layout>
    </c:title>
    <c:plotArea>
      <c:layout/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населения, человек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b"/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2011 г.</c:v>
                </c:pt>
                <c:pt idx="1">
                  <c:v>2012 г.</c:v>
                </c:pt>
                <c:pt idx="2">
                  <c:v>2013 г.</c:v>
                </c:pt>
                <c:pt idx="3">
                  <c:v>2014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4665</c:v>
                </c:pt>
                <c:pt idx="1">
                  <c:v>4660</c:v>
                </c:pt>
                <c:pt idx="2">
                  <c:v>4620</c:v>
                </c:pt>
                <c:pt idx="3">
                  <c:v>4610</c:v>
                </c:pt>
              </c:numCache>
            </c:numRef>
          </c:val>
        </c:ser>
        <c:dLbls/>
        <c:marker val="1"/>
        <c:axId val="66437504"/>
        <c:axId val="66439040"/>
      </c:lineChart>
      <c:catAx>
        <c:axId val="66437504"/>
        <c:scaling>
          <c:orientation val="minMax"/>
        </c:scaling>
        <c:axPos val="b"/>
        <c:numFmt formatCode="General" sourceLinked="1"/>
        <c:tickLblPos val="nextTo"/>
        <c:crossAx val="66439040"/>
        <c:crosses val="autoZero"/>
        <c:auto val="1"/>
        <c:lblAlgn val="ctr"/>
        <c:lblOffset val="100"/>
      </c:catAx>
      <c:valAx>
        <c:axId val="66439040"/>
        <c:scaling>
          <c:orientation val="minMax"/>
        </c:scaling>
        <c:axPos val="l"/>
        <c:majorGridlines/>
        <c:numFmt formatCode="General" sourceLinked="1"/>
        <c:tickLblPos val="nextTo"/>
        <c:crossAx val="66437504"/>
        <c:crosses val="autoZero"/>
        <c:crossBetween val="between"/>
      </c:valAx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0.14567606866213575"/>
          <c:y val="0"/>
          <c:w val="0.79300237267366369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Категории населения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explosion val="10"/>
          <c:dLbls>
            <c:dLbl>
              <c:idx val="0"/>
              <c:layout>
                <c:manualLayout>
                  <c:x val="-0.19580118110236386"/>
                  <c:y val="0.1030931815084087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Пенсионеры +</a:t>
                    </a:r>
                  </a:p>
                  <a:p>
                    <a:r>
                      <a:rPr lang="ru-RU" b="1" dirty="0" smtClean="0"/>
                      <a:t>инвалиды</a:t>
                    </a:r>
                  </a:p>
                  <a:p>
                    <a:r>
                      <a:rPr lang="ru-RU" b="1" dirty="0" smtClean="0"/>
                      <a:t>815 чел.</a:t>
                    </a:r>
                  </a:p>
                  <a:p>
                    <a:r>
                      <a:rPr lang="ru-RU" b="1" dirty="0" smtClean="0"/>
                      <a:t>38%</a:t>
                    </a:r>
                    <a:endParaRPr lang="ru-RU" b="1" dirty="0"/>
                  </a:p>
                </c:rich>
              </c:tx>
              <c:dLblPos val="bestFit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333680018662107E-2"/>
                  <c:y val="-5.9728320288144503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Дети +</a:t>
                    </a:r>
                  </a:p>
                  <a:p>
                    <a:r>
                      <a:rPr lang="ru-RU" b="1" dirty="0" smtClean="0"/>
                      <a:t>студенты</a:t>
                    </a:r>
                  </a:p>
                  <a:p>
                    <a:r>
                      <a:rPr lang="ru-RU" b="1" dirty="0" smtClean="0"/>
                      <a:t>537 чел.</a:t>
                    </a:r>
                  </a:p>
                  <a:p>
                    <a:r>
                      <a:rPr lang="ru-RU" b="1" dirty="0" smtClean="0"/>
                      <a:t>25%</a:t>
                    </a:r>
                    <a:endParaRPr lang="ru-RU" b="1" dirty="0"/>
                  </a:p>
                </c:rich>
              </c:tx>
              <c:dLblPos val="bestFit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b="1" dirty="0" smtClean="0"/>
                      <a:t>Работники</a:t>
                    </a:r>
                  </a:p>
                  <a:p>
                    <a:r>
                      <a:rPr lang="ru-RU" b="1" dirty="0" err="1" smtClean="0"/>
                      <a:t>Бюдж</a:t>
                    </a:r>
                    <a:r>
                      <a:rPr lang="ru-RU" b="1" dirty="0" smtClean="0"/>
                      <a:t>. сферы</a:t>
                    </a:r>
                  </a:p>
                  <a:p>
                    <a:r>
                      <a:rPr lang="ru-RU" b="1" dirty="0" smtClean="0"/>
                      <a:t>116 чел.</a:t>
                    </a:r>
                  </a:p>
                  <a:p>
                    <a:r>
                      <a:rPr lang="ru-RU" b="1" dirty="0" smtClean="0"/>
                      <a:t>5%</a:t>
                    </a:r>
                    <a:endParaRPr lang="ru-RU" b="1" dirty="0"/>
                  </a:p>
                </c:rich>
              </c:tx>
              <c:dLblPos val="ct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8592454621461332"/>
                  <c:y val="0.16851008395177774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Выезд +</a:t>
                    </a:r>
                  </a:p>
                  <a:p>
                    <a:r>
                      <a:rPr lang="ru-RU" b="1" dirty="0" smtClean="0"/>
                      <a:t>безработные</a:t>
                    </a:r>
                  </a:p>
                  <a:p>
                    <a:r>
                      <a:rPr lang="ru-RU" b="1" dirty="0" smtClean="0"/>
                      <a:t>671чел.</a:t>
                    </a:r>
                  </a:p>
                  <a:p>
                    <a:r>
                      <a:rPr lang="ru-RU" b="1" dirty="0" smtClean="0"/>
                      <a:t>32%</a:t>
                    </a:r>
                  </a:p>
                  <a:p>
                    <a:endParaRPr lang="ru-RU" b="1" dirty="0" smtClean="0"/>
                  </a:p>
                </c:rich>
              </c:tx>
              <c:dLblPos val="bestFit"/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ctr"/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пенсионеры+инвалиды</c:v>
                </c:pt>
                <c:pt idx="1">
                  <c:v>дети+студенты</c:v>
                </c:pt>
                <c:pt idx="2">
                  <c:v>работники бюджетной сферы </c:v>
                </c:pt>
                <c:pt idx="3">
                  <c:v>выезд+безработные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815</c:v>
                </c:pt>
                <c:pt idx="1">
                  <c:v>537</c:v>
                </c:pt>
                <c:pt idx="2">
                  <c:v>116</c:v>
                </c:pt>
                <c:pt idx="3">
                  <c:v>671</c:v>
                </c:pt>
              </c:numCache>
            </c:numRef>
          </c:val>
        </c:ser>
        <c:dLbls>
          <c:showVal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рождаемость, чел.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cat>
            <c:numRef>
              <c:f>Лист1!$A$2:$A$5</c:f>
              <c:numCache>
                <c:formatCode>General</c:formatCod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62</c:v>
                </c:pt>
                <c:pt idx="1">
                  <c:v>60</c:v>
                </c:pt>
                <c:pt idx="2">
                  <c:v>44</c:v>
                </c:pt>
                <c:pt idx="3">
                  <c:v>51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смертность, чел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cat>
            <c:numRef>
              <c:f>Лист1!$A$2:$A$5</c:f>
              <c:numCache>
                <c:formatCode>General</c:formatCod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25</c:v>
                </c:pt>
                <c:pt idx="1">
                  <c:v>48</c:v>
                </c:pt>
                <c:pt idx="2">
                  <c:v>40</c:v>
                </c:pt>
                <c:pt idx="3">
                  <c:v>41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зарег. браки, ед.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cat>
            <c:numRef>
              <c:f>Лист1!$A$2:$A$5</c:f>
              <c:numCache>
                <c:formatCode>General</c:formatCod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33</c:v>
                </c:pt>
                <c:pt idx="1">
                  <c:v>28</c:v>
                </c:pt>
                <c:pt idx="2">
                  <c:v>24</c:v>
                </c:pt>
                <c:pt idx="3">
                  <c:v>22</c:v>
                </c:pt>
              </c:numCache>
            </c:numRef>
          </c:val>
        </c:ser>
        <c:dLbls/>
        <c:axId val="85843328"/>
        <c:axId val="85853312"/>
      </c:barChart>
      <c:catAx>
        <c:axId val="85843328"/>
        <c:scaling>
          <c:orientation val="minMax"/>
        </c:scaling>
        <c:axPos val="b"/>
        <c:numFmt formatCode="General" sourceLinked="1"/>
        <c:tickLblPos val="nextTo"/>
        <c:crossAx val="85853312"/>
        <c:crosses val="autoZero"/>
        <c:auto val="1"/>
        <c:lblAlgn val="ctr"/>
        <c:lblOffset val="100"/>
      </c:catAx>
      <c:valAx>
        <c:axId val="85853312"/>
        <c:scaling>
          <c:orientation val="minMax"/>
        </c:scaling>
        <c:axPos val="l"/>
        <c:majorGridlines/>
        <c:numFmt formatCode="General" sourceLinked="1"/>
        <c:tickLblPos val="nextTo"/>
        <c:crossAx val="85843328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4"/>
  <c:chart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трансферты, тыс.леев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4"/>
                <c:pt idx="0">
                  <c:v>2011 г.</c:v>
                </c:pt>
                <c:pt idx="1">
                  <c:v>2012 г.</c:v>
                </c:pt>
                <c:pt idx="2">
                  <c:v>2013 г.</c:v>
                </c:pt>
                <c:pt idx="3">
                  <c:v>2014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3968.5</c:v>
                </c:pt>
                <c:pt idx="1">
                  <c:v>4838.6000000000004</c:v>
                </c:pt>
                <c:pt idx="2">
                  <c:v>2505</c:v>
                </c:pt>
                <c:pt idx="3">
                  <c:v>2386.1999999999998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собственные доходы, тыс.леев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4"/>
                <c:pt idx="0">
                  <c:v>2011 г.</c:v>
                </c:pt>
                <c:pt idx="1">
                  <c:v>2012 г.</c:v>
                </c:pt>
                <c:pt idx="2">
                  <c:v>2013 г.</c:v>
                </c:pt>
                <c:pt idx="3">
                  <c:v>2014 г.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905.1</c:v>
                </c:pt>
                <c:pt idx="1">
                  <c:v>843.3</c:v>
                </c:pt>
                <c:pt idx="2">
                  <c:v>1160.5999999999999</c:v>
                </c:pt>
                <c:pt idx="3">
                  <c:v>1065.4000000000001</c:v>
                </c:pt>
              </c:numCache>
            </c:numRef>
          </c:val>
        </c:ser>
        <c:dLbls/>
        <c:shape val="cylinder"/>
        <c:axId val="100148352"/>
        <c:axId val="100149888"/>
        <c:axId val="0"/>
      </c:bar3DChart>
      <c:catAx>
        <c:axId val="100148352"/>
        <c:scaling>
          <c:orientation val="minMax"/>
        </c:scaling>
        <c:axPos val="b"/>
        <c:numFmt formatCode="General" sourceLinked="1"/>
        <c:tickLblPos val="nextTo"/>
        <c:crossAx val="100149888"/>
        <c:crosses val="autoZero"/>
        <c:auto val="1"/>
        <c:lblAlgn val="ctr"/>
        <c:lblOffset val="100"/>
      </c:catAx>
      <c:valAx>
        <c:axId val="100149888"/>
        <c:scaling>
          <c:orientation val="minMax"/>
        </c:scaling>
        <c:axPos val="l"/>
        <c:majorGridlines/>
        <c:numFmt formatCode="General" sourceLinked="1"/>
        <c:tickLblPos val="nextTo"/>
        <c:crossAx val="1001483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925860089619684"/>
          <c:y val="0.16933622954753841"/>
          <c:w val="0.3019229344887609"/>
          <c:h val="0.51235685584360446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"/>
  <c:chart>
    <c:autoTitleDeleted val="1"/>
    <c:plotArea>
      <c:layout>
        <c:manualLayout>
          <c:layoutTarget val="inner"/>
          <c:xMode val="edge"/>
          <c:yMode val="edge"/>
          <c:x val="6.8506043679553819E-2"/>
          <c:y val="4.2935648051987782E-2"/>
          <c:w val="0.62318775971670748"/>
          <c:h val="0.737692792588266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учащихся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2009-2010</c:v>
                </c:pt>
                <c:pt idx="1">
                  <c:v>2010-2011</c:v>
                </c:pt>
                <c:pt idx="2">
                  <c:v>2011-2012</c:v>
                </c:pt>
                <c:pt idx="3">
                  <c:v>2012-2013</c:v>
                </c:pt>
                <c:pt idx="4">
                  <c:v>2013-2014</c:v>
                </c:pt>
                <c:pt idx="5">
                  <c:v>2014-2015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509</c:v>
                </c:pt>
                <c:pt idx="1">
                  <c:v>436</c:v>
                </c:pt>
                <c:pt idx="2">
                  <c:v>350</c:v>
                </c:pt>
                <c:pt idx="3">
                  <c:v>341</c:v>
                </c:pt>
                <c:pt idx="4">
                  <c:v>278</c:v>
                </c:pt>
                <c:pt idx="5">
                  <c:v>282</c:v>
                </c:pt>
              </c:numCache>
            </c:numRef>
          </c:val>
        </c:ser>
        <c:dLbls>
          <c:showVal val="1"/>
        </c:dLbls>
        <c:axId val="102584704"/>
        <c:axId val="102586240"/>
      </c:barChart>
      <c:catAx>
        <c:axId val="102584704"/>
        <c:scaling>
          <c:orientation val="minMax"/>
        </c:scaling>
        <c:axPos val="b"/>
        <c:numFmt formatCode="General" sourceLinked="0"/>
        <c:tickLblPos val="nextTo"/>
        <c:crossAx val="102586240"/>
        <c:crosses val="autoZero"/>
        <c:auto val="1"/>
        <c:lblAlgn val="ctr"/>
        <c:lblOffset val="100"/>
      </c:catAx>
      <c:valAx>
        <c:axId val="102586240"/>
        <c:scaling>
          <c:orientation val="minMax"/>
        </c:scaling>
        <c:axPos val="l"/>
        <c:majorGridlines/>
        <c:numFmt formatCode="General" sourceLinked="1"/>
        <c:tickLblPos val="nextTo"/>
        <c:crossAx val="102584704"/>
        <c:crosses val="autoZero"/>
        <c:crossBetween val="between"/>
      </c:valAx>
    </c:plotArea>
    <c:legend>
      <c:legendPos val="r"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9"/>
  <c:chart>
    <c:title/>
    <c:view3D>
      <c:perspective val="30"/>
    </c:view3D>
    <c:sideWall>
      <c:spPr>
        <a:ln>
          <a:solidFill>
            <a:schemeClr val="tx1"/>
          </a:solidFill>
        </a:ln>
      </c:spPr>
    </c:sideWall>
    <c:backWall>
      <c:spPr>
        <a:ln>
          <a:solidFill>
            <a:schemeClr val="tx1"/>
          </a:solidFill>
        </a:ln>
      </c:spPr>
    </c:backWall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человек</c:v>
                </c:pt>
              </c:strCache>
            </c:strRef>
          </c:tx>
          <c:dPt>
            <c:idx val="0"/>
            <c:spPr>
              <a:ln>
                <a:solidFill>
                  <a:schemeClr val="tx1"/>
                </a:solidFill>
              </a:ln>
            </c:spPr>
          </c:dPt>
          <c:dPt>
            <c:idx val="1"/>
            <c:spPr>
              <a:ln>
                <a:solidFill>
                  <a:schemeClr val="tx1"/>
                </a:solidFill>
              </a:ln>
            </c:spPr>
          </c:dPt>
          <c:dPt>
            <c:idx val="2"/>
            <c:spPr>
              <a:ln>
                <a:solidFill>
                  <a:schemeClr val="tx1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2012 г.</c:v>
                </c:pt>
                <c:pt idx="1">
                  <c:v>2013 г.</c:v>
                </c:pt>
                <c:pt idx="2">
                  <c:v>2014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731</c:v>
                </c:pt>
                <c:pt idx="1">
                  <c:v>819</c:v>
                </c:pt>
                <c:pt idx="2">
                  <c:v>915</c:v>
                </c:pt>
              </c:numCache>
            </c:numRef>
          </c:val>
        </c:ser>
        <c:dLbls/>
        <c:shape val="cylinder"/>
        <c:axId val="110656896"/>
        <c:axId val="110658688"/>
        <c:axId val="81262336"/>
      </c:bar3DChart>
      <c:catAx>
        <c:axId val="110656896"/>
        <c:scaling>
          <c:orientation val="minMax"/>
        </c:scaling>
        <c:axPos val="b"/>
        <c:numFmt formatCode="General" sourceLinked="0"/>
        <c:tickLblPos val="nextTo"/>
        <c:crossAx val="110658688"/>
        <c:crosses val="autoZero"/>
        <c:auto val="1"/>
        <c:lblAlgn val="ctr"/>
        <c:lblOffset val="100"/>
      </c:catAx>
      <c:valAx>
        <c:axId val="110658688"/>
        <c:scaling>
          <c:orientation val="minMax"/>
        </c:scaling>
        <c:axPos val="l"/>
        <c:majorGridlines/>
        <c:numFmt formatCode="General" sourceLinked="1"/>
        <c:tickLblPos val="nextTo"/>
        <c:crossAx val="110656896"/>
        <c:crosses val="autoZero"/>
        <c:crossBetween val="between"/>
      </c:valAx>
      <c:serAx>
        <c:axId val="81262336"/>
        <c:scaling>
          <c:orientation val="minMax"/>
        </c:scaling>
        <c:delete val="1"/>
        <c:axPos val="b"/>
        <c:tickLblPos val="none"/>
        <c:crossAx val="110658688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4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5.9722222222222753E-2"/>
          <c:y val="0.17330815768068705"/>
          <c:w val="0.84444444444444766"/>
          <c:h val="0.8252495366815808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земельный фонд, га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explosion val="19"/>
          <c:dPt>
            <c:idx val="3"/>
            <c:explosion val="13"/>
          </c:dPt>
          <c:dLbls>
            <c:spPr>
              <a:noFill/>
              <a:ln>
                <a:noFill/>
              </a:ln>
              <a:effectLst/>
            </c:spPr>
            <c:showVal val="1"/>
            <c:showCatName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постройки и дворы</c:v>
                </c:pt>
                <c:pt idx="1">
                  <c:v>прочие земли</c:v>
                </c:pt>
                <c:pt idx="2">
                  <c:v>в черте населенного пункта</c:v>
                </c:pt>
                <c:pt idx="3">
                  <c:v>пашня</c:v>
                </c:pt>
                <c:pt idx="4">
                  <c:v>многолетние</c:v>
                </c:pt>
                <c:pt idx="5">
                  <c:v>пастбища</c:v>
                </c:pt>
                <c:pt idx="6">
                  <c:v>леса</c:v>
                </c:pt>
                <c:pt idx="7">
                  <c:v>земли занятые под водой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77.260000000000005</c:v>
                </c:pt>
                <c:pt idx="1">
                  <c:v>51.1</c:v>
                </c:pt>
                <c:pt idx="2">
                  <c:v>187</c:v>
                </c:pt>
                <c:pt idx="3">
                  <c:v>3179</c:v>
                </c:pt>
                <c:pt idx="4">
                  <c:v>311.60000000000002</c:v>
                </c:pt>
                <c:pt idx="5">
                  <c:v>518.29000000000053</c:v>
                </c:pt>
                <c:pt idx="6">
                  <c:v>475.04</c:v>
                </c:pt>
                <c:pt idx="7">
                  <c:v>84</c:v>
                </c:pt>
              </c:numCache>
            </c:numRef>
          </c:val>
        </c:ser>
        <c:dLbls>
          <c:showVal val="1"/>
          <c:showCatName val="1"/>
        </c:dLbls>
      </c:pie3DChart>
      <c:spPr>
        <a:solidFill>
          <a:schemeClr val="bg1"/>
        </a:solidFill>
      </c:spPr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6"/>
  <c:chart>
    <c:autoTitleDeleted val="1"/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Собрано, лей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2012 г.</c:v>
                </c:pt>
                <c:pt idx="1">
                  <c:v>2013 г.</c:v>
                </c:pt>
                <c:pt idx="2">
                  <c:v>2014 г.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116632</c:v>
                </c:pt>
                <c:pt idx="1">
                  <c:v>126683</c:v>
                </c:pt>
                <c:pt idx="2">
                  <c:v>137006</c:v>
                </c:pt>
              </c:numCache>
            </c:numRef>
          </c:val>
        </c:ser>
        <c:dLbls>
          <c:showVal val="1"/>
        </c:dLbls>
        <c:shape val="box"/>
        <c:axId val="113616768"/>
        <c:axId val="113618304"/>
        <c:axId val="114385344"/>
      </c:bar3DChart>
      <c:catAx>
        <c:axId val="113616768"/>
        <c:scaling>
          <c:orientation val="minMax"/>
        </c:scaling>
        <c:axPos val="b"/>
        <c:numFmt formatCode="General" sourceLinked="0"/>
        <c:tickLblPos val="nextTo"/>
        <c:crossAx val="113618304"/>
        <c:crosses val="autoZero"/>
        <c:auto val="1"/>
        <c:lblAlgn val="ctr"/>
        <c:lblOffset val="100"/>
      </c:catAx>
      <c:valAx>
        <c:axId val="113618304"/>
        <c:scaling>
          <c:orientation val="minMax"/>
        </c:scaling>
        <c:axPos val="l"/>
        <c:majorGridlines/>
        <c:minorGridlines/>
        <c:numFmt formatCode="General" sourceLinked="1"/>
        <c:tickLblPos val="nextTo"/>
        <c:crossAx val="113616768"/>
        <c:crosses val="autoZero"/>
        <c:crossBetween val="between"/>
      </c:valAx>
      <c:serAx>
        <c:axId val="114385344"/>
        <c:scaling>
          <c:orientation val="minMax"/>
        </c:scaling>
        <c:delete val="1"/>
        <c:axPos val="b"/>
        <c:tickLblPos val="none"/>
        <c:crossAx val="113618304"/>
        <c:crosses val="autoZero"/>
      </c:serAx>
    </c:plotArea>
    <c:legend>
      <c:legendPos val="r"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79C03C-6071-4232-ADEF-62D170145CB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D18A9A74-611E-47C1-8446-295A119A4947}">
      <dgm:prSet phldrT="[Текст]" custT="1"/>
      <dgm:spPr/>
      <dgm:t>
        <a:bodyPr/>
        <a:lstStyle/>
        <a:p>
          <a:pPr algn="ctr"/>
          <a:r>
            <a:rPr lang="ru-RU" sz="2400" b="1" dirty="0">
              <a:latin typeface="Cambria" pitchFamily="18" charset="0"/>
            </a:rPr>
            <a:t>Земельный фонд с. Гайдар </a:t>
          </a:r>
          <a:endParaRPr lang="ru-RU" sz="2400" b="1" dirty="0" smtClean="0">
            <a:latin typeface="Cambria" pitchFamily="18" charset="0"/>
          </a:endParaRPr>
        </a:p>
        <a:p>
          <a:pPr algn="ctr"/>
          <a:r>
            <a:rPr lang="ru-RU" sz="2400" b="1" dirty="0" smtClean="0">
              <a:latin typeface="Cambria" pitchFamily="18" charset="0"/>
            </a:rPr>
            <a:t> </a:t>
          </a:r>
          <a:r>
            <a:rPr lang="ru-RU" sz="2400" b="1" i="1" dirty="0">
              <a:latin typeface="Cambria" pitchFamily="18" charset="0"/>
            </a:rPr>
            <a:t>4 079,47 га</a:t>
          </a:r>
        </a:p>
      </dgm:t>
    </dgm:pt>
    <dgm:pt modelId="{EC75489F-6A6A-41E2-B714-D3F9372052D0}" type="parTrans" cxnId="{645D8F87-3B1C-4BE4-AB9D-808D88D971AF}">
      <dgm:prSet/>
      <dgm:spPr/>
      <dgm:t>
        <a:bodyPr/>
        <a:lstStyle/>
        <a:p>
          <a:pPr algn="ctr"/>
          <a:endParaRPr lang="ru-RU"/>
        </a:p>
      </dgm:t>
    </dgm:pt>
    <dgm:pt modelId="{67EE3EDF-17C8-4C70-AF59-3AF8820398B9}" type="sibTrans" cxnId="{645D8F87-3B1C-4BE4-AB9D-808D88D971AF}">
      <dgm:prSet/>
      <dgm:spPr/>
      <dgm:t>
        <a:bodyPr/>
        <a:lstStyle/>
        <a:p>
          <a:pPr algn="ctr"/>
          <a:endParaRPr lang="ru-RU"/>
        </a:p>
      </dgm:t>
    </dgm:pt>
    <dgm:pt modelId="{56FB5DB8-E41F-4BA2-A76F-9D92FFCAEEF6}">
      <dgm:prSet phldrT="[Текст]" custT="1"/>
      <dgm:spPr/>
      <dgm:t>
        <a:bodyPr/>
        <a:lstStyle/>
        <a:p>
          <a:pPr algn="ctr"/>
          <a:r>
            <a:rPr lang="ru-RU" sz="1600" b="1" dirty="0">
              <a:latin typeface="+mj-lt"/>
            </a:rPr>
            <a:t>Земли частной собственности  3 462,28га                2249 обл.земель</a:t>
          </a:r>
        </a:p>
      </dgm:t>
    </dgm:pt>
    <dgm:pt modelId="{CC8C52DC-A000-4FE3-B200-B871682233FC}" type="parTrans" cxnId="{D37241A0-2EC4-4217-B8AE-838999DC842F}">
      <dgm:prSet/>
      <dgm:spPr/>
      <dgm:t>
        <a:bodyPr/>
        <a:lstStyle/>
        <a:p>
          <a:pPr algn="ctr"/>
          <a:endParaRPr lang="ru-RU"/>
        </a:p>
      </dgm:t>
    </dgm:pt>
    <dgm:pt modelId="{F8701024-C120-434C-820C-7765D7A501F8}" type="sibTrans" cxnId="{D37241A0-2EC4-4217-B8AE-838999DC842F}">
      <dgm:prSet/>
      <dgm:spPr/>
      <dgm:t>
        <a:bodyPr/>
        <a:lstStyle/>
        <a:p>
          <a:pPr algn="ctr"/>
          <a:endParaRPr lang="ru-RU"/>
        </a:p>
      </dgm:t>
    </dgm:pt>
    <dgm:pt modelId="{C45F28D5-C2EA-4138-BF2E-7AF2172D0C16}">
      <dgm:prSet phldrT="[Текст]" custT="1"/>
      <dgm:spPr/>
      <dgm:t>
        <a:bodyPr/>
        <a:lstStyle/>
        <a:p>
          <a:pPr algn="ctr"/>
          <a:r>
            <a:rPr lang="ru-RU" sz="1600" b="1" dirty="0">
              <a:latin typeface="+mj-lt"/>
            </a:rPr>
            <a:t>Индивид    </a:t>
          </a:r>
          <a:r>
            <a:rPr lang="ru-RU" sz="1600" b="1" dirty="0" smtClean="0">
              <a:latin typeface="+mj-lt"/>
            </a:rPr>
            <a:t>660,18 </a:t>
          </a:r>
          <a:r>
            <a:rPr lang="ru-RU" sz="1600" b="1" dirty="0">
              <a:latin typeface="+mj-lt"/>
            </a:rPr>
            <a:t>га</a:t>
          </a:r>
        </a:p>
      </dgm:t>
    </dgm:pt>
    <dgm:pt modelId="{1552089E-7479-41ED-B686-0609D5CCE17B}" type="parTrans" cxnId="{8426B997-9349-443A-A261-3954F5AEEB15}">
      <dgm:prSet/>
      <dgm:spPr/>
      <dgm:t>
        <a:bodyPr/>
        <a:lstStyle/>
        <a:p>
          <a:pPr algn="ctr"/>
          <a:endParaRPr lang="ru-RU"/>
        </a:p>
      </dgm:t>
    </dgm:pt>
    <dgm:pt modelId="{682898D7-CE47-4CA1-9770-C9EDCC3F16A9}" type="sibTrans" cxnId="{8426B997-9349-443A-A261-3954F5AEEB15}">
      <dgm:prSet/>
      <dgm:spPr/>
      <dgm:t>
        <a:bodyPr/>
        <a:lstStyle/>
        <a:p>
          <a:pPr algn="ctr"/>
          <a:endParaRPr lang="ru-RU"/>
        </a:p>
      </dgm:t>
    </dgm:pt>
    <dgm:pt modelId="{10EB38EB-D9C4-449D-BCD0-C81A282A99B8}">
      <dgm:prSet phldrT="[Текст]" custT="1"/>
      <dgm:spPr/>
      <dgm:t>
        <a:bodyPr/>
        <a:lstStyle/>
        <a:p>
          <a:pPr algn="ctr"/>
          <a:r>
            <a:rPr lang="ru-RU" sz="1600" b="1" dirty="0">
              <a:latin typeface="+mj-lt"/>
            </a:rPr>
            <a:t>87 Крестьянских  хозяйств</a:t>
          </a:r>
        </a:p>
        <a:p>
          <a:pPr algn="ctr"/>
          <a:r>
            <a:rPr lang="ru-RU" sz="1600" b="1" dirty="0" smtClean="0">
              <a:latin typeface="+mj-lt"/>
            </a:rPr>
            <a:t>765,47 </a:t>
          </a:r>
          <a:r>
            <a:rPr lang="ru-RU" sz="1600" b="1" dirty="0">
              <a:latin typeface="+mj-lt"/>
            </a:rPr>
            <a:t>га</a:t>
          </a:r>
        </a:p>
      </dgm:t>
    </dgm:pt>
    <dgm:pt modelId="{308A9494-2B57-4296-B62C-20F40EC5C0CA}" type="parTrans" cxnId="{D8CF1D69-B0C9-4B17-86B6-A06E47201E46}">
      <dgm:prSet/>
      <dgm:spPr/>
      <dgm:t>
        <a:bodyPr/>
        <a:lstStyle/>
        <a:p>
          <a:pPr algn="ctr"/>
          <a:endParaRPr lang="ru-RU"/>
        </a:p>
      </dgm:t>
    </dgm:pt>
    <dgm:pt modelId="{0E04B52A-34B9-45B7-B626-D45D4B17074D}" type="sibTrans" cxnId="{D8CF1D69-B0C9-4B17-86B6-A06E47201E46}">
      <dgm:prSet/>
      <dgm:spPr/>
      <dgm:t>
        <a:bodyPr/>
        <a:lstStyle/>
        <a:p>
          <a:pPr algn="ctr"/>
          <a:endParaRPr lang="ru-RU"/>
        </a:p>
      </dgm:t>
    </dgm:pt>
    <dgm:pt modelId="{2E157441-7621-4E14-98CF-0EB82A2B70AC}">
      <dgm:prSet phldrT="[Текст]" custT="1"/>
      <dgm:spPr/>
      <dgm:t>
        <a:bodyPr/>
        <a:lstStyle/>
        <a:p>
          <a:pPr algn="ctr"/>
          <a:r>
            <a:rPr lang="ru-RU" sz="1600" b="1" dirty="0">
              <a:latin typeface="+mj-lt"/>
            </a:rPr>
            <a:t>Земли публичной собственности</a:t>
          </a:r>
        </a:p>
        <a:p>
          <a:pPr algn="ctr"/>
          <a:r>
            <a:rPr lang="ru-RU" sz="1600" b="1" dirty="0">
              <a:latin typeface="+mj-lt"/>
            </a:rPr>
            <a:t>617,19га</a:t>
          </a:r>
        </a:p>
      </dgm:t>
    </dgm:pt>
    <dgm:pt modelId="{FDDD640B-2833-44B1-B393-2DD935D1B74F}" type="parTrans" cxnId="{8571BE26-FBBA-4736-8CE8-675EBAFA0D5A}">
      <dgm:prSet/>
      <dgm:spPr/>
      <dgm:t>
        <a:bodyPr/>
        <a:lstStyle/>
        <a:p>
          <a:pPr algn="ctr"/>
          <a:endParaRPr lang="ru-RU"/>
        </a:p>
      </dgm:t>
    </dgm:pt>
    <dgm:pt modelId="{87025F0C-B2DA-4763-9A7F-D7841B14E7E5}" type="sibTrans" cxnId="{8571BE26-FBBA-4736-8CE8-675EBAFA0D5A}">
      <dgm:prSet/>
      <dgm:spPr/>
      <dgm:t>
        <a:bodyPr/>
        <a:lstStyle/>
        <a:p>
          <a:pPr algn="ctr"/>
          <a:endParaRPr lang="ru-RU"/>
        </a:p>
      </dgm:t>
    </dgm:pt>
    <dgm:pt modelId="{33A05971-B263-4E47-98B3-E8C6F1ADB75C}">
      <dgm:prSet phldrT="[Текст]" custT="1"/>
      <dgm:spPr/>
      <dgm:t>
        <a:bodyPr/>
        <a:lstStyle/>
        <a:p>
          <a:pPr algn="ctr"/>
          <a:r>
            <a:rPr lang="ru-RU" sz="1600" b="1" dirty="0">
              <a:latin typeface="+mj-lt"/>
            </a:rPr>
            <a:t>Пастбища </a:t>
          </a:r>
          <a:r>
            <a:rPr lang="ru-RU" sz="1600" b="1" dirty="0" smtClean="0">
              <a:latin typeface="+mj-lt"/>
            </a:rPr>
            <a:t>518 га</a:t>
          </a:r>
          <a:endParaRPr lang="ru-RU" sz="1600" b="1" dirty="0">
            <a:latin typeface="+mj-lt"/>
          </a:endParaRPr>
        </a:p>
      </dgm:t>
    </dgm:pt>
    <dgm:pt modelId="{8F7138D3-FDB3-4641-967E-5462F1017F30}" type="parTrans" cxnId="{83FB68F5-8D73-4E29-8A41-97C3B7DE2C66}">
      <dgm:prSet/>
      <dgm:spPr/>
      <dgm:t>
        <a:bodyPr/>
        <a:lstStyle/>
        <a:p>
          <a:pPr algn="ctr"/>
          <a:endParaRPr lang="ru-RU"/>
        </a:p>
      </dgm:t>
    </dgm:pt>
    <dgm:pt modelId="{B02A9EF7-91D9-48E4-B051-37AB00661EB3}" type="sibTrans" cxnId="{83FB68F5-8D73-4E29-8A41-97C3B7DE2C66}">
      <dgm:prSet/>
      <dgm:spPr/>
      <dgm:t>
        <a:bodyPr/>
        <a:lstStyle/>
        <a:p>
          <a:pPr algn="ctr"/>
          <a:endParaRPr lang="ru-RU"/>
        </a:p>
      </dgm:t>
    </dgm:pt>
    <dgm:pt modelId="{0AD8448B-60E6-4D17-8C9E-6DE29E0909B0}">
      <dgm:prSet custT="1"/>
      <dgm:spPr/>
      <dgm:t>
        <a:bodyPr/>
        <a:lstStyle/>
        <a:p>
          <a:pPr algn="ctr"/>
          <a:r>
            <a:rPr lang="ru-RU" sz="1600" b="1" dirty="0">
              <a:latin typeface="+mj-lt"/>
            </a:rPr>
            <a:t>Земли резервного фонда </a:t>
          </a:r>
          <a:r>
            <a:rPr lang="ru-RU" sz="1600" b="1" dirty="0" smtClean="0">
              <a:latin typeface="+mj-lt"/>
            </a:rPr>
            <a:t>226,75 </a:t>
          </a:r>
          <a:r>
            <a:rPr lang="ru-RU" sz="1600" b="1" dirty="0">
              <a:latin typeface="+mj-lt"/>
            </a:rPr>
            <a:t>га </a:t>
          </a:r>
        </a:p>
      </dgm:t>
    </dgm:pt>
    <dgm:pt modelId="{B3790412-F917-4EF6-AD1A-53D987C74ECD}" type="parTrans" cxnId="{04E9CFC1-12AD-4E9D-9220-16E0A7D6813F}">
      <dgm:prSet/>
      <dgm:spPr/>
      <dgm:t>
        <a:bodyPr/>
        <a:lstStyle/>
        <a:p>
          <a:pPr algn="ctr"/>
          <a:endParaRPr lang="ru-RU"/>
        </a:p>
      </dgm:t>
    </dgm:pt>
    <dgm:pt modelId="{CCCE72A4-E1C1-4964-8BF3-9B41FEEFE43A}" type="sibTrans" cxnId="{04E9CFC1-12AD-4E9D-9220-16E0A7D6813F}">
      <dgm:prSet/>
      <dgm:spPr/>
      <dgm:t>
        <a:bodyPr/>
        <a:lstStyle/>
        <a:p>
          <a:pPr algn="ctr"/>
          <a:endParaRPr lang="ru-RU"/>
        </a:p>
      </dgm:t>
    </dgm:pt>
    <dgm:pt modelId="{666C3A12-352D-462B-8C06-739F752115FD}">
      <dgm:prSet custT="1"/>
      <dgm:spPr/>
      <dgm:t>
        <a:bodyPr/>
        <a:lstStyle/>
        <a:p>
          <a:pPr algn="ctr"/>
          <a:r>
            <a:rPr lang="ru-RU" sz="1600" b="1" dirty="0">
              <a:latin typeface="+mj-lt"/>
            </a:rPr>
            <a:t>5 обществ с </a:t>
          </a:r>
          <a:r>
            <a:rPr lang="ru-RU" sz="1600" b="1" dirty="0" err="1">
              <a:latin typeface="+mj-lt"/>
            </a:rPr>
            <a:t>огран</a:t>
          </a:r>
          <a:r>
            <a:rPr lang="ru-RU" sz="1600" b="1" dirty="0">
              <a:latin typeface="+mj-lt"/>
            </a:rPr>
            <a:t> </a:t>
          </a:r>
          <a:r>
            <a:rPr lang="ru-RU" sz="1600" b="1" dirty="0" err="1">
              <a:latin typeface="+mj-lt"/>
            </a:rPr>
            <a:t>ответств</a:t>
          </a:r>
          <a:r>
            <a:rPr lang="ru-RU" sz="1600" b="1" dirty="0">
              <a:latin typeface="+mj-lt"/>
            </a:rPr>
            <a:t>.</a:t>
          </a:r>
        </a:p>
        <a:p>
          <a:pPr algn="ctr"/>
          <a:r>
            <a:rPr lang="ru-RU" sz="1600" b="1" dirty="0" smtClean="0">
              <a:latin typeface="+mj-lt"/>
            </a:rPr>
            <a:t>2039,70 </a:t>
          </a:r>
          <a:r>
            <a:rPr lang="ru-RU" sz="1600" b="1" dirty="0">
              <a:latin typeface="+mj-lt"/>
            </a:rPr>
            <a:t>га</a:t>
          </a:r>
        </a:p>
      </dgm:t>
    </dgm:pt>
    <dgm:pt modelId="{877DA12A-81B8-4282-B71C-AE847E85BD9F}" type="parTrans" cxnId="{0C7C4730-5983-46AB-BEDB-FCE0C913BB7F}">
      <dgm:prSet/>
      <dgm:spPr/>
      <dgm:t>
        <a:bodyPr/>
        <a:lstStyle/>
        <a:p>
          <a:pPr algn="ctr"/>
          <a:endParaRPr lang="ru-RU"/>
        </a:p>
      </dgm:t>
    </dgm:pt>
    <dgm:pt modelId="{DC751462-7EA9-43F3-9B00-14134E337A26}" type="sibTrans" cxnId="{0C7C4730-5983-46AB-BEDB-FCE0C913BB7F}">
      <dgm:prSet/>
      <dgm:spPr/>
      <dgm:t>
        <a:bodyPr/>
        <a:lstStyle/>
        <a:p>
          <a:pPr algn="ctr"/>
          <a:endParaRPr lang="ru-RU"/>
        </a:p>
      </dgm:t>
    </dgm:pt>
    <dgm:pt modelId="{DD5EA531-6A65-4A34-AE84-206680BA1562}">
      <dgm:prSet custT="1"/>
      <dgm:spPr/>
      <dgm:t>
        <a:bodyPr/>
        <a:lstStyle/>
        <a:p>
          <a:pPr algn="ctr"/>
          <a:r>
            <a:rPr lang="ru-RU" sz="1600" b="1" dirty="0">
              <a:latin typeface="+mj-lt"/>
            </a:rPr>
            <a:t>Земли водного фонда 65 га </a:t>
          </a:r>
        </a:p>
      </dgm:t>
    </dgm:pt>
    <dgm:pt modelId="{AE2B827B-F3D5-43DE-AEC4-472CD93FD1C4}" type="parTrans" cxnId="{CC93718B-1DA1-440C-91A4-18257B7EEEE0}">
      <dgm:prSet/>
      <dgm:spPr/>
      <dgm:t>
        <a:bodyPr/>
        <a:lstStyle/>
        <a:p>
          <a:pPr algn="ctr"/>
          <a:endParaRPr lang="ru-RU"/>
        </a:p>
      </dgm:t>
    </dgm:pt>
    <dgm:pt modelId="{DD6572D2-7337-48C2-BB71-D615EA8774A3}" type="sibTrans" cxnId="{CC93718B-1DA1-440C-91A4-18257B7EEEE0}">
      <dgm:prSet/>
      <dgm:spPr/>
      <dgm:t>
        <a:bodyPr/>
        <a:lstStyle/>
        <a:p>
          <a:pPr algn="ctr"/>
          <a:endParaRPr lang="ru-RU"/>
        </a:p>
      </dgm:t>
    </dgm:pt>
    <dgm:pt modelId="{B6669EC1-8B03-4C45-8DD7-06F9F2D6DD53}">
      <dgm:prSet custT="1"/>
      <dgm:spPr/>
      <dgm:t>
        <a:bodyPr/>
        <a:lstStyle/>
        <a:p>
          <a:pPr algn="ctr"/>
          <a:r>
            <a:rPr lang="ru-RU" sz="1600" b="1" dirty="0">
              <a:latin typeface="+mj-lt"/>
            </a:rPr>
            <a:t>Аренда  33,41 га</a:t>
          </a:r>
        </a:p>
      </dgm:t>
    </dgm:pt>
    <dgm:pt modelId="{2EC2D8E4-EAC0-496F-9F98-49CA1F8B2F08}" type="parTrans" cxnId="{20DDB923-462E-4AE8-9FF5-92A06D1F3999}">
      <dgm:prSet/>
      <dgm:spPr/>
      <dgm:t>
        <a:bodyPr/>
        <a:lstStyle/>
        <a:p>
          <a:pPr algn="ctr"/>
          <a:endParaRPr lang="ru-RU"/>
        </a:p>
      </dgm:t>
    </dgm:pt>
    <dgm:pt modelId="{D7D3727C-862F-4E9C-87C0-FCD63B891B44}" type="sibTrans" cxnId="{20DDB923-462E-4AE8-9FF5-92A06D1F3999}">
      <dgm:prSet/>
      <dgm:spPr/>
      <dgm:t>
        <a:bodyPr/>
        <a:lstStyle/>
        <a:p>
          <a:pPr algn="ctr"/>
          <a:endParaRPr lang="ru-RU"/>
        </a:p>
      </dgm:t>
    </dgm:pt>
    <dgm:pt modelId="{9BBF3C27-A6C8-4DE6-BE3A-FDFF21F7D2B7}">
      <dgm:prSet custT="1"/>
      <dgm:spPr/>
      <dgm:t>
        <a:bodyPr/>
        <a:lstStyle/>
        <a:p>
          <a:pPr algn="ctr"/>
          <a:r>
            <a:rPr lang="ru-RU" sz="1600" b="1" dirty="0" err="1">
              <a:latin typeface="+mj-lt"/>
            </a:rPr>
            <a:t>Публичн</a:t>
          </a:r>
          <a:r>
            <a:rPr lang="ru-RU" sz="1600" b="1" dirty="0">
              <a:latin typeface="+mj-lt"/>
            </a:rPr>
            <a:t> собств. 31,59 га</a:t>
          </a:r>
        </a:p>
      </dgm:t>
    </dgm:pt>
    <dgm:pt modelId="{2525F693-6FC6-4965-BE60-74CEC8D4B6BD}" type="parTrans" cxnId="{08EB22A2-F135-4465-BFE6-9565F9FC8980}">
      <dgm:prSet/>
      <dgm:spPr/>
      <dgm:t>
        <a:bodyPr/>
        <a:lstStyle/>
        <a:p>
          <a:pPr algn="ctr"/>
          <a:endParaRPr lang="ru-RU"/>
        </a:p>
      </dgm:t>
    </dgm:pt>
    <dgm:pt modelId="{6A826E11-62E0-48F8-91E3-A4E28B608FB3}" type="sibTrans" cxnId="{08EB22A2-F135-4465-BFE6-9565F9FC8980}">
      <dgm:prSet/>
      <dgm:spPr/>
      <dgm:t>
        <a:bodyPr/>
        <a:lstStyle/>
        <a:p>
          <a:pPr algn="ctr"/>
          <a:endParaRPr lang="ru-RU"/>
        </a:p>
      </dgm:t>
    </dgm:pt>
    <dgm:pt modelId="{43C3F68E-37BB-406E-AB2B-705F6CD75E16}">
      <dgm:prSet custT="1"/>
      <dgm:spPr/>
      <dgm:t>
        <a:bodyPr/>
        <a:lstStyle/>
        <a:p>
          <a:pPr algn="ctr"/>
          <a:r>
            <a:rPr lang="ru-RU" sz="1600" b="1" dirty="0">
              <a:latin typeface="+mj-lt"/>
            </a:rPr>
            <a:t>Земли лесного фонда </a:t>
          </a:r>
          <a:r>
            <a:rPr lang="ru-RU" sz="1600" b="1" dirty="0" smtClean="0">
              <a:latin typeface="+mj-lt"/>
            </a:rPr>
            <a:t>415,24 </a:t>
          </a:r>
          <a:r>
            <a:rPr lang="ru-RU" sz="1600" b="1" dirty="0">
              <a:latin typeface="+mj-lt"/>
            </a:rPr>
            <a:t>га</a:t>
          </a:r>
        </a:p>
      </dgm:t>
    </dgm:pt>
    <dgm:pt modelId="{3350DDDA-023C-47AE-A15B-12081E4AAA50}" type="parTrans" cxnId="{25BDA995-C0FC-4FCC-974D-5AC4F8A17816}">
      <dgm:prSet/>
      <dgm:spPr/>
      <dgm:t>
        <a:bodyPr/>
        <a:lstStyle/>
        <a:p>
          <a:pPr algn="ctr"/>
          <a:endParaRPr lang="ru-RU"/>
        </a:p>
      </dgm:t>
    </dgm:pt>
    <dgm:pt modelId="{5DD15435-AB3E-4C8A-A005-DA74A6ED8D62}" type="sibTrans" cxnId="{25BDA995-C0FC-4FCC-974D-5AC4F8A17816}">
      <dgm:prSet/>
      <dgm:spPr/>
      <dgm:t>
        <a:bodyPr/>
        <a:lstStyle/>
        <a:p>
          <a:pPr algn="ctr"/>
          <a:endParaRPr lang="ru-RU"/>
        </a:p>
      </dgm:t>
    </dgm:pt>
    <dgm:pt modelId="{9493A396-E62D-4823-B531-E47245EE2859}">
      <dgm:prSet custT="1"/>
      <dgm:spPr/>
      <dgm:t>
        <a:bodyPr/>
        <a:lstStyle/>
        <a:p>
          <a:pPr algn="ctr"/>
          <a:r>
            <a:rPr lang="ru-RU" sz="1600" b="1" dirty="0" err="1">
              <a:latin typeface="+mj-lt"/>
            </a:rPr>
            <a:t>Гос</a:t>
          </a:r>
          <a:r>
            <a:rPr lang="ru-RU" sz="1600" b="1" dirty="0">
              <a:latin typeface="+mj-lt"/>
            </a:rPr>
            <a:t> собственность </a:t>
          </a:r>
          <a:r>
            <a:rPr lang="ru-RU" sz="1600" b="1" dirty="0" smtClean="0">
              <a:latin typeface="+mj-lt"/>
            </a:rPr>
            <a:t>347,1 </a:t>
          </a:r>
          <a:r>
            <a:rPr lang="ru-RU" sz="1600" b="1" dirty="0">
              <a:latin typeface="+mj-lt"/>
            </a:rPr>
            <a:t>га</a:t>
          </a:r>
        </a:p>
      </dgm:t>
    </dgm:pt>
    <dgm:pt modelId="{BDF99AA4-8AE3-45ED-B033-D15A1FBE3184}" type="parTrans" cxnId="{C0DD1D5C-865E-4BE1-A9D4-0BE54DFEC20F}">
      <dgm:prSet/>
      <dgm:spPr/>
      <dgm:t>
        <a:bodyPr/>
        <a:lstStyle/>
        <a:p>
          <a:pPr algn="ctr"/>
          <a:endParaRPr lang="ru-RU"/>
        </a:p>
      </dgm:t>
    </dgm:pt>
    <dgm:pt modelId="{3ABF5873-A110-42DE-A3C3-4C01492C6E51}" type="sibTrans" cxnId="{C0DD1D5C-865E-4BE1-A9D4-0BE54DFEC20F}">
      <dgm:prSet/>
      <dgm:spPr/>
      <dgm:t>
        <a:bodyPr/>
        <a:lstStyle/>
        <a:p>
          <a:pPr algn="ctr"/>
          <a:endParaRPr lang="ru-RU"/>
        </a:p>
      </dgm:t>
    </dgm:pt>
    <dgm:pt modelId="{8433ECF7-1655-410E-874D-89C4B23136FE}">
      <dgm:prSet custT="1"/>
      <dgm:spPr/>
      <dgm:t>
        <a:bodyPr/>
        <a:lstStyle/>
        <a:p>
          <a:pPr algn="ctr"/>
          <a:r>
            <a:rPr lang="ru-RU" sz="1600" b="1" dirty="0">
              <a:latin typeface="+mj-lt"/>
            </a:rPr>
            <a:t>Публичная собств. 68,14 га</a:t>
          </a:r>
        </a:p>
      </dgm:t>
    </dgm:pt>
    <dgm:pt modelId="{42ADB79D-145B-45C8-A0A0-CAD765430BCC}" type="parTrans" cxnId="{8D97644C-016B-4C17-A391-3534283FEA4D}">
      <dgm:prSet/>
      <dgm:spPr/>
      <dgm:t>
        <a:bodyPr/>
        <a:lstStyle/>
        <a:p>
          <a:pPr algn="ctr"/>
          <a:endParaRPr lang="ru-RU"/>
        </a:p>
      </dgm:t>
    </dgm:pt>
    <dgm:pt modelId="{8C254C5A-E4C3-4E8B-812F-24B04BED2DAE}" type="sibTrans" cxnId="{8D97644C-016B-4C17-A391-3534283FEA4D}">
      <dgm:prSet/>
      <dgm:spPr/>
      <dgm:t>
        <a:bodyPr/>
        <a:lstStyle/>
        <a:p>
          <a:pPr algn="ctr"/>
          <a:endParaRPr lang="ru-RU"/>
        </a:p>
      </dgm:t>
    </dgm:pt>
    <dgm:pt modelId="{6DA1A63F-AA47-4B37-8068-DC6D4F63D24A}">
      <dgm:prSet phldrT="[Текст]" custT="1"/>
      <dgm:spPr/>
      <dgm:t>
        <a:bodyPr/>
        <a:lstStyle/>
        <a:p>
          <a:r>
            <a:rPr lang="ru-RU" sz="1600" b="1" dirty="0" smtClean="0">
              <a:latin typeface="+mj-lt"/>
            </a:rPr>
            <a:t>Земли </a:t>
          </a:r>
          <a:r>
            <a:rPr lang="ru-RU" sz="1600" b="1" dirty="0" err="1" smtClean="0">
              <a:latin typeface="+mj-lt"/>
            </a:rPr>
            <a:t>пром-ти,транспорта</a:t>
          </a:r>
          <a:r>
            <a:rPr lang="ru-RU" sz="1600" b="1" dirty="0" smtClean="0">
              <a:latin typeface="+mj-lt"/>
            </a:rPr>
            <a:t> и связи</a:t>
          </a:r>
        </a:p>
        <a:p>
          <a:r>
            <a:rPr lang="ru-RU" sz="1600" b="1" dirty="0" smtClean="0">
              <a:latin typeface="+mj-lt"/>
            </a:rPr>
            <a:t>25,66 га          </a:t>
          </a:r>
          <a:endParaRPr lang="ru-RU" sz="1600" b="1" dirty="0">
            <a:latin typeface="+mj-lt"/>
          </a:endParaRPr>
        </a:p>
      </dgm:t>
    </dgm:pt>
    <dgm:pt modelId="{5EBDEABA-F33F-400D-8DFE-2CC5CD59C3D8}" type="parTrans" cxnId="{B17DE87B-C8AE-4A1C-80DF-470A5EA85840}">
      <dgm:prSet/>
      <dgm:spPr/>
      <dgm:t>
        <a:bodyPr/>
        <a:lstStyle/>
        <a:p>
          <a:endParaRPr lang="ru-RU"/>
        </a:p>
      </dgm:t>
    </dgm:pt>
    <dgm:pt modelId="{BFFA9B81-AC40-44EB-A3AB-925659FE7FBB}" type="sibTrans" cxnId="{B17DE87B-C8AE-4A1C-80DF-470A5EA85840}">
      <dgm:prSet/>
      <dgm:spPr/>
      <dgm:t>
        <a:bodyPr/>
        <a:lstStyle/>
        <a:p>
          <a:endParaRPr lang="ru-RU"/>
        </a:p>
      </dgm:t>
    </dgm:pt>
    <dgm:pt modelId="{70DF4D28-94CE-40D1-91CA-2E3C649798EA}" type="pres">
      <dgm:prSet presAssocID="{4479C03C-6071-4232-ADEF-62D170145CB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3E42108-712D-4E1F-BE28-1B5BC4E503B0}" type="pres">
      <dgm:prSet presAssocID="{D18A9A74-611E-47C1-8446-295A119A4947}" presName="hierRoot1" presStyleCnt="0"/>
      <dgm:spPr/>
      <dgm:t>
        <a:bodyPr/>
        <a:lstStyle/>
        <a:p>
          <a:endParaRPr lang="ru-RU"/>
        </a:p>
      </dgm:t>
    </dgm:pt>
    <dgm:pt modelId="{8E8B75E3-2832-4681-AC1F-72B7CCB9B0A5}" type="pres">
      <dgm:prSet presAssocID="{D18A9A74-611E-47C1-8446-295A119A4947}" presName="composite" presStyleCnt="0"/>
      <dgm:spPr/>
      <dgm:t>
        <a:bodyPr/>
        <a:lstStyle/>
        <a:p>
          <a:endParaRPr lang="ru-RU"/>
        </a:p>
      </dgm:t>
    </dgm:pt>
    <dgm:pt modelId="{ED33892B-C10C-41FB-B660-8315732E8470}" type="pres">
      <dgm:prSet presAssocID="{D18A9A74-611E-47C1-8446-295A119A4947}" presName="background" presStyleLbl="node0" presStyleIdx="0" presStyleCnt="2"/>
      <dgm:spPr/>
      <dgm:t>
        <a:bodyPr/>
        <a:lstStyle/>
        <a:p>
          <a:endParaRPr lang="ru-RU"/>
        </a:p>
      </dgm:t>
    </dgm:pt>
    <dgm:pt modelId="{32DD2B0A-3B51-4632-903D-337ED527002A}" type="pres">
      <dgm:prSet presAssocID="{D18A9A74-611E-47C1-8446-295A119A4947}" presName="text" presStyleLbl="fgAcc0" presStyleIdx="0" presStyleCnt="2" custAng="0" custScaleX="582422" custScaleY="193489" custLinFactNeighborX="-19640" custLinFactNeighborY="-110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07AF12-7B81-433A-A9D6-8BBC324E15C7}" type="pres">
      <dgm:prSet presAssocID="{D18A9A74-611E-47C1-8446-295A119A4947}" presName="hierChild2" presStyleCnt="0"/>
      <dgm:spPr/>
      <dgm:t>
        <a:bodyPr/>
        <a:lstStyle/>
        <a:p>
          <a:endParaRPr lang="ru-RU"/>
        </a:p>
      </dgm:t>
    </dgm:pt>
    <dgm:pt modelId="{6522557D-C4C8-494A-9A5C-EADFC237F30E}" type="pres">
      <dgm:prSet presAssocID="{CC8C52DC-A000-4FE3-B200-B871682233FC}" presName="Name10" presStyleLbl="parChTrans1D2" presStyleIdx="0" presStyleCnt="5"/>
      <dgm:spPr/>
      <dgm:t>
        <a:bodyPr/>
        <a:lstStyle/>
        <a:p>
          <a:endParaRPr lang="ru-RU"/>
        </a:p>
      </dgm:t>
    </dgm:pt>
    <dgm:pt modelId="{FCA0A6BA-0963-4C91-B8BB-9C568A8D54F4}" type="pres">
      <dgm:prSet presAssocID="{56FB5DB8-E41F-4BA2-A76F-9D92FFCAEEF6}" presName="hierRoot2" presStyleCnt="0"/>
      <dgm:spPr/>
      <dgm:t>
        <a:bodyPr/>
        <a:lstStyle/>
        <a:p>
          <a:endParaRPr lang="ru-RU"/>
        </a:p>
      </dgm:t>
    </dgm:pt>
    <dgm:pt modelId="{7716C344-FA12-4D5A-A0DD-D4C35A41927A}" type="pres">
      <dgm:prSet presAssocID="{56FB5DB8-E41F-4BA2-A76F-9D92FFCAEEF6}" presName="composite2" presStyleCnt="0"/>
      <dgm:spPr/>
      <dgm:t>
        <a:bodyPr/>
        <a:lstStyle/>
        <a:p>
          <a:endParaRPr lang="ru-RU"/>
        </a:p>
      </dgm:t>
    </dgm:pt>
    <dgm:pt modelId="{7D306368-7F3E-438A-9520-F7CECC5AE6AA}" type="pres">
      <dgm:prSet presAssocID="{56FB5DB8-E41F-4BA2-A76F-9D92FFCAEEF6}" presName="background2" presStyleLbl="node2" presStyleIdx="0" presStyleCnt="5"/>
      <dgm:spPr/>
      <dgm:t>
        <a:bodyPr/>
        <a:lstStyle/>
        <a:p>
          <a:endParaRPr lang="ru-RU"/>
        </a:p>
      </dgm:t>
    </dgm:pt>
    <dgm:pt modelId="{0345F5BC-3B5A-459C-B477-683861CF4F31}" type="pres">
      <dgm:prSet presAssocID="{56FB5DB8-E41F-4BA2-A76F-9D92FFCAEEF6}" presName="text2" presStyleLbl="fgAcc2" presStyleIdx="0" presStyleCnt="5" custScaleX="184548" custScaleY="181658" custLinFactNeighborX="-50" custLinFactNeighborY="28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9819CB-949C-4EE2-826F-E42DA6409ED8}" type="pres">
      <dgm:prSet presAssocID="{56FB5DB8-E41F-4BA2-A76F-9D92FFCAEEF6}" presName="hierChild3" presStyleCnt="0"/>
      <dgm:spPr/>
      <dgm:t>
        <a:bodyPr/>
        <a:lstStyle/>
        <a:p>
          <a:endParaRPr lang="ru-RU"/>
        </a:p>
      </dgm:t>
    </dgm:pt>
    <dgm:pt modelId="{2797DD45-6DE8-4ABA-A992-26EAC9FEF62D}" type="pres">
      <dgm:prSet presAssocID="{1552089E-7479-41ED-B686-0609D5CCE17B}" presName="Name17" presStyleLbl="parChTrans1D3" presStyleIdx="0" presStyleCnt="6"/>
      <dgm:spPr/>
      <dgm:t>
        <a:bodyPr/>
        <a:lstStyle/>
        <a:p>
          <a:endParaRPr lang="ru-RU"/>
        </a:p>
      </dgm:t>
    </dgm:pt>
    <dgm:pt modelId="{15EF52EA-D53D-46D7-AE4C-9B052137D9B4}" type="pres">
      <dgm:prSet presAssocID="{C45F28D5-C2EA-4138-BF2E-7AF2172D0C16}" presName="hierRoot3" presStyleCnt="0"/>
      <dgm:spPr/>
      <dgm:t>
        <a:bodyPr/>
        <a:lstStyle/>
        <a:p>
          <a:endParaRPr lang="ru-RU"/>
        </a:p>
      </dgm:t>
    </dgm:pt>
    <dgm:pt modelId="{C74A5E09-F5A0-4851-8CDF-97C9D04F7C64}" type="pres">
      <dgm:prSet presAssocID="{C45F28D5-C2EA-4138-BF2E-7AF2172D0C16}" presName="composite3" presStyleCnt="0"/>
      <dgm:spPr/>
      <dgm:t>
        <a:bodyPr/>
        <a:lstStyle/>
        <a:p>
          <a:endParaRPr lang="ru-RU"/>
        </a:p>
      </dgm:t>
    </dgm:pt>
    <dgm:pt modelId="{4CCD45AD-1F25-40FB-BD12-E31CA2F31BA9}" type="pres">
      <dgm:prSet presAssocID="{C45F28D5-C2EA-4138-BF2E-7AF2172D0C16}" presName="background3" presStyleLbl="node3" presStyleIdx="0" presStyleCnt="6"/>
      <dgm:spPr/>
      <dgm:t>
        <a:bodyPr/>
        <a:lstStyle/>
        <a:p>
          <a:endParaRPr lang="ru-RU"/>
        </a:p>
      </dgm:t>
    </dgm:pt>
    <dgm:pt modelId="{0DD1B7B3-AC62-4B3E-A4E8-BCABAA42925B}" type="pres">
      <dgm:prSet presAssocID="{C45F28D5-C2EA-4138-BF2E-7AF2172D0C16}" presName="text3" presStyleLbl="fgAcc3" presStyleIdx="0" presStyleCnt="6" custScaleX="119886" custScaleY="116509" custLinFactNeighborX="-4758" custLinFactNeighborY="-82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72DCDB-53BE-4976-B670-38CC2098386C}" type="pres">
      <dgm:prSet presAssocID="{C45F28D5-C2EA-4138-BF2E-7AF2172D0C16}" presName="hierChild4" presStyleCnt="0"/>
      <dgm:spPr/>
      <dgm:t>
        <a:bodyPr/>
        <a:lstStyle/>
        <a:p>
          <a:endParaRPr lang="ru-RU"/>
        </a:p>
      </dgm:t>
    </dgm:pt>
    <dgm:pt modelId="{F277917E-D94C-4721-8D3A-C3A2E46BA109}" type="pres">
      <dgm:prSet presAssocID="{877DA12A-81B8-4282-B71C-AE847E85BD9F}" presName="Name17" presStyleLbl="parChTrans1D3" presStyleIdx="1" presStyleCnt="6"/>
      <dgm:spPr/>
      <dgm:t>
        <a:bodyPr/>
        <a:lstStyle/>
        <a:p>
          <a:endParaRPr lang="ru-RU"/>
        </a:p>
      </dgm:t>
    </dgm:pt>
    <dgm:pt modelId="{2AC67115-DBF6-4B74-A12D-F591F3F56ED1}" type="pres">
      <dgm:prSet presAssocID="{666C3A12-352D-462B-8C06-739F752115FD}" presName="hierRoot3" presStyleCnt="0"/>
      <dgm:spPr/>
      <dgm:t>
        <a:bodyPr/>
        <a:lstStyle/>
        <a:p>
          <a:endParaRPr lang="ru-RU"/>
        </a:p>
      </dgm:t>
    </dgm:pt>
    <dgm:pt modelId="{C7C3B907-8BF8-4CA9-98B5-0868454AC0F4}" type="pres">
      <dgm:prSet presAssocID="{666C3A12-352D-462B-8C06-739F752115FD}" presName="composite3" presStyleCnt="0"/>
      <dgm:spPr/>
      <dgm:t>
        <a:bodyPr/>
        <a:lstStyle/>
        <a:p>
          <a:endParaRPr lang="ru-RU"/>
        </a:p>
      </dgm:t>
    </dgm:pt>
    <dgm:pt modelId="{72C88577-649B-4A49-B6D4-7725FEA47B68}" type="pres">
      <dgm:prSet presAssocID="{666C3A12-352D-462B-8C06-739F752115FD}" presName="background3" presStyleLbl="node3" presStyleIdx="1" presStyleCnt="6"/>
      <dgm:spPr/>
      <dgm:t>
        <a:bodyPr/>
        <a:lstStyle/>
        <a:p>
          <a:endParaRPr lang="ru-RU"/>
        </a:p>
      </dgm:t>
    </dgm:pt>
    <dgm:pt modelId="{94C12076-FA8C-4E28-B476-9A1DED88F71B}" type="pres">
      <dgm:prSet presAssocID="{666C3A12-352D-462B-8C06-739F752115FD}" presName="text3" presStyleLbl="fgAcc3" presStyleIdx="1" presStyleCnt="6" custScaleX="126894" custScaleY="268740" custLinFactNeighborX="-8154" custLinFactNeighborY="-73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B73D83-1540-42B4-A8CD-B33B59289C32}" type="pres">
      <dgm:prSet presAssocID="{666C3A12-352D-462B-8C06-739F752115FD}" presName="hierChild4" presStyleCnt="0"/>
      <dgm:spPr/>
      <dgm:t>
        <a:bodyPr/>
        <a:lstStyle/>
        <a:p>
          <a:endParaRPr lang="ru-RU"/>
        </a:p>
      </dgm:t>
    </dgm:pt>
    <dgm:pt modelId="{ED597074-3B85-472C-AE5B-60F6409FBEDF}" type="pres">
      <dgm:prSet presAssocID="{308A9494-2B57-4296-B62C-20F40EC5C0CA}" presName="Name17" presStyleLbl="parChTrans1D3" presStyleIdx="2" presStyleCnt="6"/>
      <dgm:spPr/>
      <dgm:t>
        <a:bodyPr/>
        <a:lstStyle/>
        <a:p>
          <a:endParaRPr lang="ru-RU"/>
        </a:p>
      </dgm:t>
    </dgm:pt>
    <dgm:pt modelId="{F025F3B7-DA96-4E47-80D2-AC63CB1A5BD6}" type="pres">
      <dgm:prSet presAssocID="{10EB38EB-D9C4-449D-BCD0-C81A282A99B8}" presName="hierRoot3" presStyleCnt="0"/>
      <dgm:spPr/>
      <dgm:t>
        <a:bodyPr/>
        <a:lstStyle/>
        <a:p>
          <a:endParaRPr lang="ru-RU"/>
        </a:p>
      </dgm:t>
    </dgm:pt>
    <dgm:pt modelId="{88A60E12-13EB-424B-AAC1-7910810031A0}" type="pres">
      <dgm:prSet presAssocID="{10EB38EB-D9C4-449D-BCD0-C81A282A99B8}" presName="composite3" presStyleCnt="0"/>
      <dgm:spPr/>
      <dgm:t>
        <a:bodyPr/>
        <a:lstStyle/>
        <a:p>
          <a:endParaRPr lang="ru-RU"/>
        </a:p>
      </dgm:t>
    </dgm:pt>
    <dgm:pt modelId="{BCDF6CF9-A38D-45C7-93F7-5BC167328C6C}" type="pres">
      <dgm:prSet presAssocID="{10EB38EB-D9C4-449D-BCD0-C81A282A99B8}" presName="background3" presStyleLbl="node3" presStyleIdx="2" presStyleCnt="6"/>
      <dgm:spPr/>
      <dgm:t>
        <a:bodyPr/>
        <a:lstStyle/>
        <a:p>
          <a:endParaRPr lang="ru-RU"/>
        </a:p>
      </dgm:t>
    </dgm:pt>
    <dgm:pt modelId="{E91924C8-1552-4F94-9960-07FE9A9A1EE3}" type="pres">
      <dgm:prSet presAssocID="{10EB38EB-D9C4-449D-BCD0-C81A282A99B8}" presName="text3" presStyleLbl="fgAcc3" presStyleIdx="2" presStyleCnt="6" custScaleX="117985" custScaleY="222433" custLinFactNeighborX="7384" custLinFactNeighborY="-182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7B75565-B563-405D-8154-E15EF43C1AD7}" type="pres">
      <dgm:prSet presAssocID="{10EB38EB-D9C4-449D-BCD0-C81A282A99B8}" presName="hierChild4" presStyleCnt="0"/>
      <dgm:spPr/>
      <dgm:t>
        <a:bodyPr/>
        <a:lstStyle/>
        <a:p>
          <a:endParaRPr lang="ru-RU"/>
        </a:p>
      </dgm:t>
    </dgm:pt>
    <dgm:pt modelId="{F3F3FD76-A671-4C82-AF4D-99775B38583C}" type="pres">
      <dgm:prSet presAssocID="{B3790412-F917-4EF6-AD1A-53D987C74ECD}" presName="Name10" presStyleLbl="parChTrans1D2" presStyleIdx="1" presStyleCnt="5"/>
      <dgm:spPr/>
      <dgm:t>
        <a:bodyPr/>
        <a:lstStyle/>
        <a:p>
          <a:endParaRPr lang="ru-RU"/>
        </a:p>
      </dgm:t>
    </dgm:pt>
    <dgm:pt modelId="{2CB76276-675D-4E0E-8FD8-6A4CD4DFC269}" type="pres">
      <dgm:prSet presAssocID="{0AD8448B-60E6-4D17-8C9E-6DE29E0909B0}" presName="hierRoot2" presStyleCnt="0"/>
      <dgm:spPr/>
      <dgm:t>
        <a:bodyPr/>
        <a:lstStyle/>
        <a:p>
          <a:endParaRPr lang="ru-RU"/>
        </a:p>
      </dgm:t>
    </dgm:pt>
    <dgm:pt modelId="{44FC2252-E339-4842-9ED1-8D1C445DD805}" type="pres">
      <dgm:prSet presAssocID="{0AD8448B-60E6-4D17-8C9E-6DE29E0909B0}" presName="composite2" presStyleCnt="0"/>
      <dgm:spPr/>
      <dgm:t>
        <a:bodyPr/>
        <a:lstStyle/>
        <a:p>
          <a:endParaRPr lang="ru-RU"/>
        </a:p>
      </dgm:t>
    </dgm:pt>
    <dgm:pt modelId="{75ED2287-08FC-4ABC-838B-57906F144477}" type="pres">
      <dgm:prSet presAssocID="{0AD8448B-60E6-4D17-8C9E-6DE29E0909B0}" presName="background2" presStyleLbl="node2" presStyleIdx="1" presStyleCnt="5"/>
      <dgm:spPr/>
      <dgm:t>
        <a:bodyPr/>
        <a:lstStyle/>
        <a:p>
          <a:endParaRPr lang="ru-RU"/>
        </a:p>
      </dgm:t>
    </dgm:pt>
    <dgm:pt modelId="{A4DEE7B7-88BE-4199-B163-C96995F73065}" type="pres">
      <dgm:prSet presAssocID="{0AD8448B-60E6-4D17-8C9E-6DE29E0909B0}" presName="text2" presStyleLbl="fgAcc2" presStyleIdx="1" presStyleCnt="5" custScaleX="110391" custScaleY="1946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AFC5DD-F366-463A-88D5-AF953DC65EFB}" type="pres">
      <dgm:prSet presAssocID="{0AD8448B-60E6-4D17-8C9E-6DE29E0909B0}" presName="hierChild3" presStyleCnt="0"/>
      <dgm:spPr/>
      <dgm:t>
        <a:bodyPr/>
        <a:lstStyle/>
        <a:p>
          <a:endParaRPr lang="ru-RU"/>
        </a:p>
      </dgm:t>
    </dgm:pt>
    <dgm:pt modelId="{7552BDA1-82BA-4F8B-A29C-EFA33A3CDDC8}" type="pres">
      <dgm:prSet presAssocID="{FDDD640B-2833-44B1-B393-2DD935D1B74F}" presName="Name10" presStyleLbl="parChTrans1D2" presStyleIdx="2" presStyleCnt="5"/>
      <dgm:spPr/>
      <dgm:t>
        <a:bodyPr/>
        <a:lstStyle/>
        <a:p>
          <a:endParaRPr lang="ru-RU"/>
        </a:p>
      </dgm:t>
    </dgm:pt>
    <dgm:pt modelId="{7A3BEAC7-FF9C-4250-9041-9B6333AB1F95}" type="pres">
      <dgm:prSet presAssocID="{2E157441-7621-4E14-98CF-0EB82A2B70AC}" presName="hierRoot2" presStyleCnt="0"/>
      <dgm:spPr/>
      <dgm:t>
        <a:bodyPr/>
        <a:lstStyle/>
        <a:p>
          <a:endParaRPr lang="ru-RU"/>
        </a:p>
      </dgm:t>
    </dgm:pt>
    <dgm:pt modelId="{AA4F4919-D71A-49F3-BDB6-F6C96817EEB1}" type="pres">
      <dgm:prSet presAssocID="{2E157441-7621-4E14-98CF-0EB82A2B70AC}" presName="composite2" presStyleCnt="0"/>
      <dgm:spPr/>
      <dgm:t>
        <a:bodyPr/>
        <a:lstStyle/>
        <a:p>
          <a:endParaRPr lang="ru-RU"/>
        </a:p>
      </dgm:t>
    </dgm:pt>
    <dgm:pt modelId="{C4A91496-9DCC-4F89-80D4-B8D285A35157}" type="pres">
      <dgm:prSet presAssocID="{2E157441-7621-4E14-98CF-0EB82A2B70AC}" presName="background2" presStyleLbl="node2" presStyleIdx="2" presStyleCnt="5"/>
      <dgm:spPr/>
      <dgm:t>
        <a:bodyPr/>
        <a:lstStyle/>
        <a:p>
          <a:endParaRPr lang="ru-RU"/>
        </a:p>
      </dgm:t>
    </dgm:pt>
    <dgm:pt modelId="{E3F4AABD-3E57-4002-8D8E-DCCB2A0AA1E0}" type="pres">
      <dgm:prSet presAssocID="{2E157441-7621-4E14-98CF-0EB82A2B70AC}" presName="text2" presStyleLbl="fgAcc2" presStyleIdx="2" presStyleCnt="5" custScaleX="137118" custScaleY="223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3004F0-7CA4-4739-95AA-484E7248FAFB}" type="pres">
      <dgm:prSet presAssocID="{2E157441-7621-4E14-98CF-0EB82A2B70AC}" presName="hierChild3" presStyleCnt="0"/>
      <dgm:spPr/>
      <dgm:t>
        <a:bodyPr/>
        <a:lstStyle/>
        <a:p>
          <a:endParaRPr lang="ru-RU"/>
        </a:p>
      </dgm:t>
    </dgm:pt>
    <dgm:pt modelId="{BFCFA1A7-5800-4B6C-BDF7-936CCE2B664D}" type="pres">
      <dgm:prSet presAssocID="{8F7138D3-FDB3-4641-967E-5462F1017F30}" presName="Name17" presStyleLbl="parChTrans1D3" presStyleIdx="3" presStyleCnt="6"/>
      <dgm:spPr/>
      <dgm:t>
        <a:bodyPr/>
        <a:lstStyle/>
        <a:p>
          <a:endParaRPr lang="ru-RU"/>
        </a:p>
      </dgm:t>
    </dgm:pt>
    <dgm:pt modelId="{B890A0C0-D8D1-4EA9-8E6F-6A6E7513BF65}" type="pres">
      <dgm:prSet presAssocID="{33A05971-B263-4E47-98B3-E8C6F1ADB75C}" presName="hierRoot3" presStyleCnt="0"/>
      <dgm:spPr/>
      <dgm:t>
        <a:bodyPr/>
        <a:lstStyle/>
        <a:p>
          <a:endParaRPr lang="ru-RU"/>
        </a:p>
      </dgm:t>
    </dgm:pt>
    <dgm:pt modelId="{3B3FDE92-F91E-4457-8D30-D3377CADCA87}" type="pres">
      <dgm:prSet presAssocID="{33A05971-B263-4E47-98B3-E8C6F1ADB75C}" presName="composite3" presStyleCnt="0"/>
      <dgm:spPr/>
      <dgm:t>
        <a:bodyPr/>
        <a:lstStyle/>
        <a:p>
          <a:endParaRPr lang="ru-RU"/>
        </a:p>
      </dgm:t>
    </dgm:pt>
    <dgm:pt modelId="{EB37C074-07BA-4A17-9839-F560F32925B8}" type="pres">
      <dgm:prSet presAssocID="{33A05971-B263-4E47-98B3-E8C6F1ADB75C}" presName="background3" presStyleLbl="node3" presStyleIdx="3" presStyleCnt="6"/>
      <dgm:spPr/>
      <dgm:t>
        <a:bodyPr/>
        <a:lstStyle/>
        <a:p>
          <a:endParaRPr lang="ru-RU"/>
        </a:p>
      </dgm:t>
    </dgm:pt>
    <dgm:pt modelId="{DB6830EF-F120-4CFC-8E58-EE1ECDD74130}" type="pres">
      <dgm:prSet presAssocID="{33A05971-B263-4E47-98B3-E8C6F1ADB75C}" presName="text3" presStyleLbl="fgAcc3" presStyleIdx="3" presStyleCnt="6" custScaleX="128383" custScaleY="83238" custLinFactNeighborX="-2429" custLinFactNeighborY="13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472E9E-7BB8-46D4-9954-D39D5C726563}" type="pres">
      <dgm:prSet presAssocID="{33A05971-B263-4E47-98B3-E8C6F1ADB75C}" presName="hierChild4" presStyleCnt="0"/>
      <dgm:spPr/>
      <dgm:t>
        <a:bodyPr/>
        <a:lstStyle/>
        <a:p>
          <a:endParaRPr lang="ru-RU"/>
        </a:p>
      </dgm:t>
    </dgm:pt>
    <dgm:pt modelId="{A5B0F2D3-B86D-45FD-BCF5-09D1F44B4C2A}" type="pres">
      <dgm:prSet presAssocID="{AE2B827B-F3D5-43DE-AEC4-472CD93FD1C4}" presName="Name10" presStyleLbl="parChTrans1D2" presStyleIdx="3" presStyleCnt="5"/>
      <dgm:spPr/>
      <dgm:t>
        <a:bodyPr/>
        <a:lstStyle/>
        <a:p>
          <a:endParaRPr lang="ru-RU"/>
        </a:p>
      </dgm:t>
    </dgm:pt>
    <dgm:pt modelId="{93325EC8-8129-47A6-A370-80CADBBCC1D9}" type="pres">
      <dgm:prSet presAssocID="{DD5EA531-6A65-4A34-AE84-206680BA1562}" presName="hierRoot2" presStyleCnt="0"/>
      <dgm:spPr/>
      <dgm:t>
        <a:bodyPr/>
        <a:lstStyle/>
        <a:p>
          <a:endParaRPr lang="ru-RU"/>
        </a:p>
      </dgm:t>
    </dgm:pt>
    <dgm:pt modelId="{87385EA6-00F9-4DA3-B0D0-5DCF8A121256}" type="pres">
      <dgm:prSet presAssocID="{DD5EA531-6A65-4A34-AE84-206680BA1562}" presName="composite2" presStyleCnt="0"/>
      <dgm:spPr/>
      <dgm:t>
        <a:bodyPr/>
        <a:lstStyle/>
        <a:p>
          <a:endParaRPr lang="ru-RU"/>
        </a:p>
      </dgm:t>
    </dgm:pt>
    <dgm:pt modelId="{C00F1AB3-FD1E-4A58-8AB2-91174991F666}" type="pres">
      <dgm:prSet presAssocID="{DD5EA531-6A65-4A34-AE84-206680BA1562}" presName="background2" presStyleLbl="node2" presStyleIdx="3" presStyleCnt="5"/>
      <dgm:spPr/>
      <dgm:t>
        <a:bodyPr/>
        <a:lstStyle/>
        <a:p>
          <a:endParaRPr lang="ru-RU"/>
        </a:p>
      </dgm:t>
    </dgm:pt>
    <dgm:pt modelId="{5C5B8A1F-24E2-4FE4-83AE-CD0E3DE86C34}" type="pres">
      <dgm:prSet presAssocID="{DD5EA531-6A65-4A34-AE84-206680BA1562}" presName="text2" presStyleLbl="fgAcc2" presStyleIdx="3" presStyleCnt="5" custScaleX="128155" custScaleY="1382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82B359-B448-4ED5-B4F9-12EAD4B7A20F}" type="pres">
      <dgm:prSet presAssocID="{DD5EA531-6A65-4A34-AE84-206680BA1562}" presName="hierChild3" presStyleCnt="0"/>
      <dgm:spPr/>
      <dgm:t>
        <a:bodyPr/>
        <a:lstStyle/>
        <a:p>
          <a:endParaRPr lang="ru-RU"/>
        </a:p>
      </dgm:t>
    </dgm:pt>
    <dgm:pt modelId="{FD304CBC-095F-4019-8670-7AACACE420DE}" type="pres">
      <dgm:prSet presAssocID="{2EC2D8E4-EAC0-496F-9F98-49CA1F8B2F08}" presName="Name17" presStyleLbl="parChTrans1D3" presStyleIdx="4" presStyleCnt="6"/>
      <dgm:spPr/>
      <dgm:t>
        <a:bodyPr/>
        <a:lstStyle/>
        <a:p>
          <a:endParaRPr lang="ru-RU"/>
        </a:p>
      </dgm:t>
    </dgm:pt>
    <dgm:pt modelId="{37A2D0AB-6BAE-48BE-9994-0DF7AE5FF550}" type="pres">
      <dgm:prSet presAssocID="{B6669EC1-8B03-4C45-8DD7-06F9F2D6DD53}" presName="hierRoot3" presStyleCnt="0"/>
      <dgm:spPr/>
      <dgm:t>
        <a:bodyPr/>
        <a:lstStyle/>
        <a:p>
          <a:endParaRPr lang="ru-RU"/>
        </a:p>
      </dgm:t>
    </dgm:pt>
    <dgm:pt modelId="{B71E347C-7A96-463E-8FD6-8E9B0C48482A}" type="pres">
      <dgm:prSet presAssocID="{B6669EC1-8B03-4C45-8DD7-06F9F2D6DD53}" presName="composite3" presStyleCnt="0"/>
      <dgm:spPr/>
      <dgm:t>
        <a:bodyPr/>
        <a:lstStyle/>
        <a:p>
          <a:endParaRPr lang="ru-RU"/>
        </a:p>
      </dgm:t>
    </dgm:pt>
    <dgm:pt modelId="{6ED87670-613E-4E06-B3FB-657C63FF16A5}" type="pres">
      <dgm:prSet presAssocID="{B6669EC1-8B03-4C45-8DD7-06F9F2D6DD53}" presName="background3" presStyleLbl="node3" presStyleIdx="4" presStyleCnt="6"/>
      <dgm:spPr/>
      <dgm:t>
        <a:bodyPr/>
        <a:lstStyle/>
        <a:p>
          <a:endParaRPr lang="ru-RU"/>
        </a:p>
      </dgm:t>
    </dgm:pt>
    <dgm:pt modelId="{7183A324-7507-4DBB-98E7-3B2930F4BC61}" type="pres">
      <dgm:prSet presAssocID="{B6669EC1-8B03-4C45-8DD7-06F9F2D6DD53}" presName="text3" presStyleLbl="fgAcc3" presStyleIdx="4" presStyleCnt="6" custScaleY="83124" custLinFactNeighborX="260" custLinFactNeighborY="-191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673BA9-8D83-458B-BD40-9D364D5F5953}" type="pres">
      <dgm:prSet presAssocID="{B6669EC1-8B03-4C45-8DD7-06F9F2D6DD53}" presName="hierChild4" presStyleCnt="0"/>
      <dgm:spPr/>
      <dgm:t>
        <a:bodyPr/>
        <a:lstStyle/>
        <a:p>
          <a:endParaRPr lang="ru-RU"/>
        </a:p>
      </dgm:t>
    </dgm:pt>
    <dgm:pt modelId="{40BEF7BF-2476-4DA9-A1E5-57A30BDF7520}" type="pres">
      <dgm:prSet presAssocID="{2525F693-6FC6-4965-BE60-74CEC8D4B6BD}" presName="Name23" presStyleLbl="parChTrans1D4" presStyleIdx="0" presStyleCnt="2"/>
      <dgm:spPr/>
      <dgm:t>
        <a:bodyPr/>
        <a:lstStyle/>
        <a:p>
          <a:endParaRPr lang="ru-RU"/>
        </a:p>
      </dgm:t>
    </dgm:pt>
    <dgm:pt modelId="{E426BC87-6A50-461F-9639-92E3BDEBC447}" type="pres">
      <dgm:prSet presAssocID="{9BBF3C27-A6C8-4DE6-BE3A-FDFF21F7D2B7}" presName="hierRoot4" presStyleCnt="0"/>
      <dgm:spPr/>
      <dgm:t>
        <a:bodyPr/>
        <a:lstStyle/>
        <a:p>
          <a:endParaRPr lang="ru-RU"/>
        </a:p>
      </dgm:t>
    </dgm:pt>
    <dgm:pt modelId="{3A1BC27B-FD6F-4873-9A17-90525D9A8BB4}" type="pres">
      <dgm:prSet presAssocID="{9BBF3C27-A6C8-4DE6-BE3A-FDFF21F7D2B7}" presName="composite4" presStyleCnt="0"/>
      <dgm:spPr/>
      <dgm:t>
        <a:bodyPr/>
        <a:lstStyle/>
        <a:p>
          <a:endParaRPr lang="ru-RU"/>
        </a:p>
      </dgm:t>
    </dgm:pt>
    <dgm:pt modelId="{FBFE2F98-93B1-4E9A-9A21-ED1D36132466}" type="pres">
      <dgm:prSet presAssocID="{9BBF3C27-A6C8-4DE6-BE3A-FDFF21F7D2B7}" presName="background4" presStyleLbl="node4" presStyleIdx="0" presStyleCnt="2"/>
      <dgm:spPr/>
      <dgm:t>
        <a:bodyPr/>
        <a:lstStyle/>
        <a:p>
          <a:endParaRPr lang="ru-RU"/>
        </a:p>
      </dgm:t>
    </dgm:pt>
    <dgm:pt modelId="{DF6C16D6-FA33-4D95-8312-6B2AEEBFA2E8}" type="pres">
      <dgm:prSet presAssocID="{9BBF3C27-A6C8-4DE6-BE3A-FDFF21F7D2B7}" presName="text4" presStyleLbl="fgAcc4" presStyleIdx="0" presStyleCnt="2" custScaleX="120210" custScaleY="191038" custLinFactNeighborX="-3036" custLinFactNeighborY="-353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FADF5B-FFDA-4276-A6E8-19358CB3F0AC}" type="pres">
      <dgm:prSet presAssocID="{9BBF3C27-A6C8-4DE6-BE3A-FDFF21F7D2B7}" presName="hierChild5" presStyleCnt="0"/>
      <dgm:spPr/>
      <dgm:t>
        <a:bodyPr/>
        <a:lstStyle/>
        <a:p>
          <a:endParaRPr lang="ru-RU"/>
        </a:p>
      </dgm:t>
    </dgm:pt>
    <dgm:pt modelId="{805A2C05-E498-46F0-9A34-2E810C9D8A50}" type="pres">
      <dgm:prSet presAssocID="{3350DDDA-023C-47AE-A15B-12081E4AAA50}" presName="Name10" presStyleLbl="parChTrans1D2" presStyleIdx="4" presStyleCnt="5"/>
      <dgm:spPr/>
      <dgm:t>
        <a:bodyPr/>
        <a:lstStyle/>
        <a:p>
          <a:endParaRPr lang="ru-RU"/>
        </a:p>
      </dgm:t>
    </dgm:pt>
    <dgm:pt modelId="{922C6826-B1D9-407B-A011-117505668F56}" type="pres">
      <dgm:prSet presAssocID="{43C3F68E-37BB-406E-AB2B-705F6CD75E16}" presName="hierRoot2" presStyleCnt="0"/>
      <dgm:spPr/>
      <dgm:t>
        <a:bodyPr/>
        <a:lstStyle/>
        <a:p>
          <a:endParaRPr lang="ru-RU"/>
        </a:p>
      </dgm:t>
    </dgm:pt>
    <dgm:pt modelId="{7A8331B9-86B7-4091-A803-D5B4593E0900}" type="pres">
      <dgm:prSet presAssocID="{43C3F68E-37BB-406E-AB2B-705F6CD75E16}" presName="composite2" presStyleCnt="0"/>
      <dgm:spPr/>
      <dgm:t>
        <a:bodyPr/>
        <a:lstStyle/>
        <a:p>
          <a:endParaRPr lang="ru-RU"/>
        </a:p>
      </dgm:t>
    </dgm:pt>
    <dgm:pt modelId="{5EA8079A-37C7-4D3D-BD15-2B008DCED96A}" type="pres">
      <dgm:prSet presAssocID="{43C3F68E-37BB-406E-AB2B-705F6CD75E16}" presName="background2" presStyleLbl="node2" presStyleIdx="4" presStyleCnt="5"/>
      <dgm:spPr/>
      <dgm:t>
        <a:bodyPr/>
        <a:lstStyle/>
        <a:p>
          <a:endParaRPr lang="ru-RU"/>
        </a:p>
      </dgm:t>
    </dgm:pt>
    <dgm:pt modelId="{26E1FA5E-932C-4FA7-B8E3-BC1D493BE032}" type="pres">
      <dgm:prSet presAssocID="{43C3F68E-37BB-406E-AB2B-705F6CD75E16}" presName="text2" presStyleLbl="fgAcc2" presStyleIdx="4" presStyleCnt="5" custScaleX="91655" custScaleY="1862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EE9690-F012-4C45-936C-791C54432C2D}" type="pres">
      <dgm:prSet presAssocID="{43C3F68E-37BB-406E-AB2B-705F6CD75E16}" presName="hierChild3" presStyleCnt="0"/>
      <dgm:spPr/>
      <dgm:t>
        <a:bodyPr/>
        <a:lstStyle/>
        <a:p>
          <a:endParaRPr lang="ru-RU"/>
        </a:p>
      </dgm:t>
    </dgm:pt>
    <dgm:pt modelId="{0C074257-7034-40E1-8A41-63EE868F0CCF}" type="pres">
      <dgm:prSet presAssocID="{BDF99AA4-8AE3-45ED-B033-D15A1FBE3184}" presName="Name17" presStyleLbl="parChTrans1D3" presStyleIdx="5" presStyleCnt="6"/>
      <dgm:spPr/>
      <dgm:t>
        <a:bodyPr/>
        <a:lstStyle/>
        <a:p>
          <a:endParaRPr lang="ru-RU"/>
        </a:p>
      </dgm:t>
    </dgm:pt>
    <dgm:pt modelId="{C3BFFFC1-8BD5-4E13-B60B-6936F384EE03}" type="pres">
      <dgm:prSet presAssocID="{9493A396-E62D-4823-B531-E47245EE2859}" presName="hierRoot3" presStyleCnt="0"/>
      <dgm:spPr/>
      <dgm:t>
        <a:bodyPr/>
        <a:lstStyle/>
        <a:p>
          <a:endParaRPr lang="ru-RU"/>
        </a:p>
      </dgm:t>
    </dgm:pt>
    <dgm:pt modelId="{1126F6D2-5D77-4E35-86A0-1426156B44C0}" type="pres">
      <dgm:prSet presAssocID="{9493A396-E62D-4823-B531-E47245EE2859}" presName="composite3" presStyleCnt="0"/>
      <dgm:spPr/>
      <dgm:t>
        <a:bodyPr/>
        <a:lstStyle/>
        <a:p>
          <a:endParaRPr lang="ru-RU"/>
        </a:p>
      </dgm:t>
    </dgm:pt>
    <dgm:pt modelId="{A6F84F4D-581A-4BB7-9C45-45D9E53CC642}" type="pres">
      <dgm:prSet presAssocID="{9493A396-E62D-4823-B531-E47245EE2859}" presName="background3" presStyleLbl="node3" presStyleIdx="5" presStyleCnt="6"/>
      <dgm:spPr/>
      <dgm:t>
        <a:bodyPr/>
        <a:lstStyle/>
        <a:p>
          <a:endParaRPr lang="ru-RU"/>
        </a:p>
      </dgm:t>
    </dgm:pt>
    <dgm:pt modelId="{FA465204-736C-454A-8C70-24C0ABB592CB}" type="pres">
      <dgm:prSet presAssocID="{9493A396-E62D-4823-B531-E47245EE2859}" presName="text3" presStyleLbl="fgAcc3" presStyleIdx="5" presStyleCnt="6" custScaleX="124465" custScaleY="115632" custLinFactNeighborX="4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F71303-A671-45B1-B4A9-7DCBF9AC248A}" type="pres">
      <dgm:prSet presAssocID="{9493A396-E62D-4823-B531-E47245EE2859}" presName="hierChild4" presStyleCnt="0"/>
      <dgm:spPr/>
      <dgm:t>
        <a:bodyPr/>
        <a:lstStyle/>
        <a:p>
          <a:endParaRPr lang="ru-RU"/>
        </a:p>
      </dgm:t>
    </dgm:pt>
    <dgm:pt modelId="{F43DD2A9-1530-4FAD-A79B-266F90E6B15A}" type="pres">
      <dgm:prSet presAssocID="{42ADB79D-145B-45C8-A0A0-CAD765430BCC}" presName="Name23" presStyleLbl="parChTrans1D4" presStyleIdx="1" presStyleCnt="2"/>
      <dgm:spPr/>
      <dgm:t>
        <a:bodyPr/>
        <a:lstStyle/>
        <a:p>
          <a:endParaRPr lang="ru-RU"/>
        </a:p>
      </dgm:t>
    </dgm:pt>
    <dgm:pt modelId="{925F5491-DC8B-4263-BA60-AF4D39AA3351}" type="pres">
      <dgm:prSet presAssocID="{8433ECF7-1655-410E-874D-89C4B23136FE}" presName="hierRoot4" presStyleCnt="0"/>
      <dgm:spPr/>
      <dgm:t>
        <a:bodyPr/>
        <a:lstStyle/>
        <a:p>
          <a:endParaRPr lang="ru-RU"/>
        </a:p>
      </dgm:t>
    </dgm:pt>
    <dgm:pt modelId="{BC86C6A8-5C36-4EAD-A1AA-CAD761D9A5BE}" type="pres">
      <dgm:prSet presAssocID="{8433ECF7-1655-410E-874D-89C4B23136FE}" presName="composite4" presStyleCnt="0"/>
      <dgm:spPr/>
      <dgm:t>
        <a:bodyPr/>
        <a:lstStyle/>
        <a:p>
          <a:endParaRPr lang="ru-RU"/>
        </a:p>
      </dgm:t>
    </dgm:pt>
    <dgm:pt modelId="{7B83D918-D114-455C-AAAD-069F8364016D}" type="pres">
      <dgm:prSet presAssocID="{8433ECF7-1655-410E-874D-89C4B23136FE}" presName="background4" presStyleLbl="node4" presStyleIdx="1" presStyleCnt="2"/>
      <dgm:spPr/>
      <dgm:t>
        <a:bodyPr/>
        <a:lstStyle/>
        <a:p>
          <a:endParaRPr lang="ru-RU"/>
        </a:p>
      </dgm:t>
    </dgm:pt>
    <dgm:pt modelId="{BEDB8809-0998-4A57-927C-C60100C8DB7F}" type="pres">
      <dgm:prSet presAssocID="{8433ECF7-1655-410E-874D-89C4B23136FE}" presName="text4" presStyleLbl="fgAcc4" presStyleIdx="1" presStyleCnt="2" custScaleX="133113" custScaleY="1167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D423E5-DCB1-490F-BA05-9BCCC1E1DBF9}" type="pres">
      <dgm:prSet presAssocID="{8433ECF7-1655-410E-874D-89C4B23136FE}" presName="hierChild5" presStyleCnt="0"/>
      <dgm:spPr/>
      <dgm:t>
        <a:bodyPr/>
        <a:lstStyle/>
        <a:p>
          <a:endParaRPr lang="ru-RU"/>
        </a:p>
      </dgm:t>
    </dgm:pt>
    <dgm:pt modelId="{D59FC5B8-D916-4DD1-9D11-AAADA3D69703}" type="pres">
      <dgm:prSet presAssocID="{6DA1A63F-AA47-4B37-8068-DC6D4F63D24A}" presName="hierRoot1" presStyleCnt="0"/>
      <dgm:spPr/>
    </dgm:pt>
    <dgm:pt modelId="{753E3E60-96B7-40E9-82EE-21691251100F}" type="pres">
      <dgm:prSet presAssocID="{6DA1A63F-AA47-4B37-8068-DC6D4F63D24A}" presName="composite" presStyleCnt="0"/>
      <dgm:spPr/>
    </dgm:pt>
    <dgm:pt modelId="{3472438F-B628-4B90-8E89-43408429826E}" type="pres">
      <dgm:prSet presAssocID="{6DA1A63F-AA47-4B37-8068-DC6D4F63D24A}" presName="background" presStyleLbl="node0" presStyleIdx="1" presStyleCnt="2"/>
      <dgm:spPr/>
    </dgm:pt>
    <dgm:pt modelId="{1F0A6C8D-36EF-4709-A372-84CC0832ED5B}" type="pres">
      <dgm:prSet presAssocID="{6DA1A63F-AA47-4B37-8068-DC6D4F63D24A}" presName="text" presStyleLbl="fgAcc0" presStyleIdx="1" presStyleCnt="2" custFlipVert="0" custScaleX="147619" custScaleY="183942" custLinFactX="-153524" custLinFactY="300000" custLinFactNeighborX="-200000" custLinFactNeighborY="34013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2A8FE3D-3599-4191-8315-2C5EA4D7C3D6}" type="pres">
      <dgm:prSet presAssocID="{6DA1A63F-AA47-4B37-8068-DC6D4F63D24A}" presName="hierChild2" presStyleCnt="0"/>
      <dgm:spPr/>
    </dgm:pt>
  </dgm:ptLst>
  <dgm:cxnLst>
    <dgm:cxn modelId="{F5ABDFD4-BD92-4ED9-A185-0F116A37EDD4}" type="presOf" srcId="{33A05971-B263-4E47-98B3-E8C6F1ADB75C}" destId="{DB6830EF-F120-4CFC-8E58-EE1ECDD74130}" srcOrd="0" destOrd="0" presId="urn:microsoft.com/office/officeart/2005/8/layout/hierarchy1"/>
    <dgm:cxn modelId="{6FD65F64-A847-4545-A45C-078221A2AAEE}" type="presOf" srcId="{43C3F68E-37BB-406E-AB2B-705F6CD75E16}" destId="{26E1FA5E-932C-4FA7-B8E3-BC1D493BE032}" srcOrd="0" destOrd="0" presId="urn:microsoft.com/office/officeart/2005/8/layout/hierarchy1"/>
    <dgm:cxn modelId="{43C8CDA7-C826-432B-AC40-C8DC77CE854A}" type="presOf" srcId="{AE2B827B-F3D5-43DE-AEC4-472CD93FD1C4}" destId="{A5B0F2D3-B86D-45FD-BCF5-09D1F44B4C2A}" srcOrd="0" destOrd="0" presId="urn:microsoft.com/office/officeart/2005/8/layout/hierarchy1"/>
    <dgm:cxn modelId="{840B85AC-BAE0-44D9-81B6-2BE099438C08}" type="presOf" srcId="{0AD8448B-60E6-4D17-8C9E-6DE29E0909B0}" destId="{A4DEE7B7-88BE-4199-B163-C96995F73065}" srcOrd="0" destOrd="0" presId="urn:microsoft.com/office/officeart/2005/8/layout/hierarchy1"/>
    <dgm:cxn modelId="{25BDA995-C0FC-4FCC-974D-5AC4F8A17816}" srcId="{D18A9A74-611E-47C1-8446-295A119A4947}" destId="{43C3F68E-37BB-406E-AB2B-705F6CD75E16}" srcOrd="4" destOrd="0" parTransId="{3350DDDA-023C-47AE-A15B-12081E4AAA50}" sibTransId="{5DD15435-AB3E-4C8A-A005-DA74A6ED8D62}"/>
    <dgm:cxn modelId="{0C7C4730-5983-46AB-BEDB-FCE0C913BB7F}" srcId="{56FB5DB8-E41F-4BA2-A76F-9D92FFCAEEF6}" destId="{666C3A12-352D-462B-8C06-739F752115FD}" srcOrd="1" destOrd="0" parTransId="{877DA12A-81B8-4282-B71C-AE847E85BD9F}" sibTransId="{DC751462-7EA9-43F3-9B00-14134E337A26}"/>
    <dgm:cxn modelId="{D37241A0-2EC4-4217-B8AE-838999DC842F}" srcId="{D18A9A74-611E-47C1-8446-295A119A4947}" destId="{56FB5DB8-E41F-4BA2-A76F-9D92FFCAEEF6}" srcOrd="0" destOrd="0" parTransId="{CC8C52DC-A000-4FE3-B200-B871682233FC}" sibTransId="{F8701024-C120-434C-820C-7765D7A501F8}"/>
    <dgm:cxn modelId="{20DDB923-462E-4AE8-9FF5-92A06D1F3999}" srcId="{DD5EA531-6A65-4A34-AE84-206680BA1562}" destId="{B6669EC1-8B03-4C45-8DD7-06F9F2D6DD53}" srcOrd="0" destOrd="0" parTransId="{2EC2D8E4-EAC0-496F-9F98-49CA1F8B2F08}" sibTransId="{D7D3727C-862F-4E9C-87C0-FCD63B891B44}"/>
    <dgm:cxn modelId="{74362E38-7892-47D7-B9AA-2087262186B9}" type="presOf" srcId="{2E157441-7621-4E14-98CF-0EB82A2B70AC}" destId="{E3F4AABD-3E57-4002-8D8E-DCCB2A0AA1E0}" srcOrd="0" destOrd="0" presId="urn:microsoft.com/office/officeart/2005/8/layout/hierarchy1"/>
    <dgm:cxn modelId="{3BC31107-5BD0-4123-A978-7CEC38950F0B}" type="presOf" srcId="{2EC2D8E4-EAC0-496F-9F98-49CA1F8B2F08}" destId="{FD304CBC-095F-4019-8670-7AACACE420DE}" srcOrd="0" destOrd="0" presId="urn:microsoft.com/office/officeart/2005/8/layout/hierarchy1"/>
    <dgm:cxn modelId="{65CBD095-9CCF-4117-8B65-E07818021F4E}" type="presOf" srcId="{877DA12A-81B8-4282-B71C-AE847E85BD9F}" destId="{F277917E-D94C-4721-8D3A-C3A2E46BA109}" srcOrd="0" destOrd="0" presId="urn:microsoft.com/office/officeart/2005/8/layout/hierarchy1"/>
    <dgm:cxn modelId="{66E2ADF6-5C22-44BF-A7D1-7B199A8D57E0}" type="presOf" srcId="{9BBF3C27-A6C8-4DE6-BE3A-FDFF21F7D2B7}" destId="{DF6C16D6-FA33-4D95-8312-6B2AEEBFA2E8}" srcOrd="0" destOrd="0" presId="urn:microsoft.com/office/officeart/2005/8/layout/hierarchy1"/>
    <dgm:cxn modelId="{025E8701-8A2F-4846-AA9A-CE1EEC62375E}" type="presOf" srcId="{BDF99AA4-8AE3-45ED-B033-D15A1FBE3184}" destId="{0C074257-7034-40E1-8A41-63EE868F0CCF}" srcOrd="0" destOrd="0" presId="urn:microsoft.com/office/officeart/2005/8/layout/hierarchy1"/>
    <dgm:cxn modelId="{8571BE26-FBBA-4736-8CE8-675EBAFA0D5A}" srcId="{D18A9A74-611E-47C1-8446-295A119A4947}" destId="{2E157441-7621-4E14-98CF-0EB82A2B70AC}" srcOrd="2" destOrd="0" parTransId="{FDDD640B-2833-44B1-B393-2DD935D1B74F}" sibTransId="{87025F0C-B2DA-4763-9A7F-D7841B14E7E5}"/>
    <dgm:cxn modelId="{C0DD1D5C-865E-4BE1-A9D4-0BE54DFEC20F}" srcId="{43C3F68E-37BB-406E-AB2B-705F6CD75E16}" destId="{9493A396-E62D-4823-B531-E47245EE2859}" srcOrd="0" destOrd="0" parTransId="{BDF99AA4-8AE3-45ED-B033-D15A1FBE3184}" sibTransId="{3ABF5873-A110-42DE-A3C3-4C01492C6E51}"/>
    <dgm:cxn modelId="{D0DC2158-069D-43E7-9097-DC6784B6F70D}" type="presOf" srcId="{3350DDDA-023C-47AE-A15B-12081E4AAA50}" destId="{805A2C05-E498-46F0-9A34-2E810C9D8A50}" srcOrd="0" destOrd="0" presId="urn:microsoft.com/office/officeart/2005/8/layout/hierarchy1"/>
    <dgm:cxn modelId="{144C5D1D-4118-4230-8EBB-2CDBC16FCD2A}" type="presOf" srcId="{42ADB79D-145B-45C8-A0A0-CAD765430BCC}" destId="{F43DD2A9-1530-4FAD-A79B-266F90E6B15A}" srcOrd="0" destOrd="0" presId="urn:microsoft.com/office/officeart/2005/8/layout/hierarchy1"/>
    <dgm:cxn modelId="{9CC1C036-4014-4C0A-B0F4-E2B3D834F356}" type="presOf" srcId="{FDDD640B-2833-44B1-B393-2DD935D1B74F}" destId="{7552BDA1-82BA-4F8B-A29C-EFA33A3CDDC8}" srcOrd="0" destOrd="0" presId="urn:microsoft.com/office/officeart/2005/8/layout/hierarchy1"/>
    <dgm:cxn modelId="{CC93718B-1DA1-440C-91A4-18257B7EEEE0}" srcId="{D18A9A74-611E-47C1-8446-295A119A4947}" destId="{DD5EA531-6A65-4A34-AE84-206680BA1562}" srcOrd="3" destOrd="0" parTransId="{AE2B827B-F3D5-43DE-AEC4-472CD93FD1C4}" sibTransId="{DD6572D2-7337-48C2-BB71-D615EA8774A3}"/>
    <dgm:cxn modelId="{DA6DA056-178C-4438-90B0-7B067E832E50}" type="presOf" srcId="{308A9494-2B57-4296-B62C-20F40EC5C0CA}" destId="{ED597074-3B85-472C-AE5B-60F6409FBEDF}" srcOrd="0" destOrd="0" presId="urn:microsoft.com/office/officeart/2005/8/layout/hierarchy1"/>
    <dgm:cxn modelId="{04E9CFC1-12AD-4E9D-9220-16E0A7D6813F}" srcId="{D18A9A74-611E-47C1-8446-295A119A4947}" destId="{0AD8448B-60E6-4D17-8C9E-6DE29E0909B0}" srcOrd="1" destOrd="0" parTransId="{B3790412-F917-4EF6-AD1A-53D987C74ECD}" sibTransId="{CCCE72A4-E1C1-4964-8BF3-9B41FEEFE43A}"/>
    <dgm:cxn modelId="{D8CF1D69-B0C9-4B17-86B6-A06E47201E46}" srcId="{56FB5DB8-E41F-4BA2-A76F-9D92FFCAEEF6}" destId="{10EB38EB-D9C4-449D-BCD0-C81A282A99B8}" srcOrd="2" destOrd="0" parTransId="{308A9494-2B57-4296-B62C-20F40EC5C0CA}" sibTransId="{0E04B52A-34B9-45B7-B626-D45D4B17074D}"/>
    <dgm:cxn modelId="{35E34274-F0FB-4381-8C69-D3D7A6AE0F9B}" type="presOf" srcId="{B3790412-F917-4EF6-AD1A-53D987C74ECD}" destId="{F3F3FD76-A671-4C82-AF4D-99775B38583C}" srcOrd="0" destOrd="0" presId="urn:microsoft.com/office/officeart/2005/8/layout/hierarchy1"/>
    <dgm:cxn modelId="{645D8F87-3B1C-4BE4-AB9D-808D88D971AF}" srcId="{4479C03C-6071-4232-ADEF-62D170145CB9}" destId="{D18A9A74-611E-47C1-8446-295A119A4947}" srcOrd="0" destOrd="0" parTransId="{EC75489F-6A6A-41E2-B714-D3F9372052D0}" sibTransId="{67EE3EDF-17C8-4C70-AF59-3AF8820398B9}"/>
    <dgm:cxn modelId="{4CC9CC9D-A27A-42DB-9A4B-4C7FEBD041B9}" type="presOf" srcId="{D18A9A74-611E-47C1-8446-295A119A4947}" destId="{32DD2B0A-3B51-4632-903D-337ED527002A}" srcOrd="0" destOrd="0" presId="urn:microsoft.com/office/officeart/2005/8/layout/hierarchy1"/>
    <dgm:cxn modelId="{8426B997-9349-443A-A261-3954F5AEEB15}" srcId="{56FB5DB8-E41F-4BA2-A76F-9D92FFCAEEF6}" destId="{C45F28D5-C2EA-4138-BF2E-7AF2172D0C16}" srcOrd="0" destOrd="0" parTransId="{1552089E-7479-41ED-B686-0609D5CCE17B}" sibTransId="{682898D7-CE47-4CA1-9770-C9EDCC3F16A9}"/>
    <dgm:cxn modelId="{904E53E2-0A7B-4BC6-A720-7E2D81932037}" type="presOf" srcId="{CC8C52DC-A000-4FE3-B200-B871682233FC}" destId="{6522557D-C4C8-494A-9A5C-EADFC237F30E}" srcOrd="0" destOrd="0" presId="urn:microsoft.com/office/officeart/2005/8/layout/hierarchy1"/>
    <dgm:cxn modelId="{D8C72F06-533F-4CA0-9550-EA86079613DD}" type="presOf" srcId="{6DA1A63F-AA47-4B37-8068-DC6D4F63D24A}" destId="{1F0A6C8D-36EF-4709-A372-84CC0832ED5B}" srcOrd="0" destOrd="0" presId="urn:microsoft.com/office/officeart/2005/8/layout/hierarchy1"/>
    <dgm:cxn modelId="{4B62E71C-AA56-4C8C-9973-3C03AC2F9DB5}" type="presOf" srcId="{B6669EC1-8B03-4C45-8DD7-06F9F2D6DD53}" destId="{7183A324-7507-4DBB-98E7-3B2930F4BC61}" srcOrd="0" destOrd="0" presId="urn:microsoft.com/office/officeart/2005/8/layout/hierarchy1"/>
    <dgm:cxn modelId="{B17DE87B-C8AE-4A1C-80DF-470A5EA85840}" srcId="{4479C03C-6071-4232-ADEF-62D170145CB9}" destId="{6DA1A63F-AA47-4B37-8068-DC6D4F63D24A}" srcOrd="1" destOrd="0" parTransId="{5EBDEABA-F33F-400D-8DFE-2CC5CD59C3D8}" sibTransId="{BFFA9B81-AC40-44EB-A3AB-925659FE7FBB}"/>
    <dgm:cxn modelId="{08EB22A2-F135-4465-BFE6-9565F9FC8980}" srcId="{B6669EC1-8B03-4C45-8DD7-06F9F2D6DD53}" destId="{9BBF3C27-A6C8-4DE6-BE3A-FDFF21F7D2B7}" srcOrd="0" destOrd="0" parTransId="{2525F693-6FC6-4965-BE60-74CEC8D4B6BD}" sibTransId="{6A826E11-62E0-48F8-91E3-A4E28B608FB3}"/>
    <dgm:cxn modelId="{83FB68F5-8D73-4E29-8A41-97C3B7DE2C66}" srcId="{2E157441-7621-4E14-98CF-0EB82A2B70AC}" destId="{33A05971-B263-4E47-98B3-E8C6F1ADB75C}" srcOrd="0" destOrd="0" parTransId="{8F7138D3-FDB3-4641-967E-5462F1017F30}" sibTransId="{B02A9EF7-91D9-48E4-B051-37AB00661EB3}"/>
    <dgm:cxn modelId="{00824448-4B92-4AF0-9DD4-C9946FD59D3E}" type="presOf" srcId="{8433ECF7-1655-410E-874D-89C4B23136FE}" destId="{BEDB8809-0998-4A57-927C-C60100C8DB7F}" srcOrd="0" destOrd="0" presId="urn:microsoft.com/office/officeart/2005/8/layout/hierarchy1"/>
    <dgm:cxn modelId="{7A8564A6-1582-494B-8063-23DAA0F5E556}" type="presOf" srcId="{666C3A12-352D-462B-8C06-739F752115FD}" destId="{94C12076-FA8C-4E28-B476-9A1DED88F71B}" srcOrd="0" destOrd="0" presId="urn:microsoft.com/office/officeart/2005/8/layout/hierarchy1"/>
    <dgm:cxn modelId="{A8E429AC-5B84-4484-9C63-6B48DBF13576}" type="presOf" srcId="{56FB5DB8-E41F-4BA2-A76F-9D92FFCAEEF6}" destId="{0345F5BC-3B5A-459C-B477-683861CF4F31}" srcOrd="0" destOrd="0" presId="urn:microsoft.com/office/officeart/2005/8/layout/hierarchy1"/>
    <dgm:cxn modelId="{2F15A93F-C055-4587-95B0-460C92DCF4C0}" type="presOf" srcId="{1552089E-7479-41ED-B686-0609D5CCE17B}" destId="{2797DD45-6DE8-4ABA-A992-26EAC9FEF62D}" srcOrd="0" destOrd="0" presId="urn:microsoft.com/office/officeart/2005/8/layout/hierarchy1"/>
    <dgm:cxn modelId="{8D97644C-016B-4C17-A391-3534283FEA4D}" srcId="{9493A396-E62D-4823-B531-E47245EE2859}" destId="{8433ECF7-1655-410E-874D-89C4B23136FE}" srcOrd="0" destOrd="0" parTransId="{42ADB79D-145B-45C8-A0A0-CAD765430BCC}" sibTransId="{8C254C5A-E4C3-4E8B-812F-24B04BED2DAE}"/>
    <dgm:cxn modelId="{6B4294D5-A0BE-4F26-81BB-D29B75A35D1B}" type="presOf" srcId="{8F7138D3-FDB3-4641-967E-5462F1017F30}" destId="{BFCFA1A7-5800-4B6C-BDF7-936CCE2B664D}" srcOrd="0" destOrd="0" presId="urn:microsoft.com/office/officeart/2005/8/layout/hierarchy1"/>
    <dgm:cxn modelId="{C18DC70D-90DE-45E7-8AD1-0F53BBCF0D58}" type="presOf" srcId="{DD5EA531-6A65-4A34-AE84-206680BA1562}" destId="{5C5B8A1F-24E2-4FE4-83AE-CD0E3DE86C34}" srcOrd="0" destOrd="0" presId="urn:microsoft.com/office/officeart/2005/8/layout/hierarchy1"/>
    <dgm:cxn modelId="{AC8CD3A2-7BF7-4CC5-998D-ECD8B5952C70}" type="presOf" srcId="{C45F28D5-C2EA-4138-BF2E-7AF2172D0C16}" destId="{0DD1B7B3-AC62-4B3E-A4E8-BCABAA42925B}" srcOrd="0" destOrd="0" presId="urn:microsoft.com/office/officeart/2005/8/layout/hierarchy1"/>
    <dgm:cxn modelId="{8CEB54A8-9F97-4B18-AB65-B6F3F2BFCDB0}" type="presOf" srcId="{9493A396-E62D-4823-B531-E47245EE2859}" destId="{FA465204-736C-454A-8C70-24C0ABB592CB}" srcOrd="0" destOrd="0" presId="urn:microsoft.com/office/officeart/2005/8/layout/hierarchy1"/>
    <dgm:cxn modelId="{5365A76D-7E62-4033-98F6-67AA5298B9BE}" type="presOf" srcId="{10EB38EB-D9C4-449D-BCD0-C81A282A99B8}" destId="{E91924C8-1552-4F94-9960-07FE9A9A1EE3}" srcOrd="0" destOrd="0" presId="urn:microsoft.com/office/officeart/2005/8/layout/hierarchy1"/>
    <dgm:cxn modelId="{94AF018B-5706-48F6-97FF-46BE8CE93A40}" type="presOf" srcId="{2525F693-6FC6-4965-BE60-74CEC8D4B6BD}" destId="{40BEF7BF-2476-4DA9-A1E5-57A30BDF7520}" srcOrd="0" destOrd="0" presId="urn:microsoft.com/office/officeart/2005/8/layout/hierarchy1"/>
    <dgm:cxn modelId="{135A7805-78A4-4E1E-BCDA-6EDE63A59A69}" type="presOf" srcId="{4479C03C-6071-4232-ADEF-62D170145CB9}" destId="{70DF4D28-94CE-40D1-91CA-2E3C649798EA}" srcOrd="0" destOrd="0" presId="urn:microsoft.com/office/officeart/2005/8/layout/hierarchy1"/>
    <dgm:cxn modelId="{4F303886-CF39-4376-ADF4-C7AAAC350597}" type="presParOf" srcId="{70DF4D28-94CE-40D1-91CA-2E3C649798EA}" destId="{C3E42108-712D-4E1F-BE28-1B5BC4E503B0}" srcOrd="0" destOrd="0" presId="urn:microsoft.com/office/officeart/2005/8/layout/hierarchy1"/>
    <dgm:cxn modelId="{DECFCBCF-776E-4C2D-AE87-77F0737CB61A}" type="presParOf" srcId="{C3E42108-712D-4E1F-BE28-1B5BC4E503B0}" destId="{8E8B75E3-2832-4681-AC1F-72B7CCB9B0A5}" srcOrd="0" destOrd="0" presId="urn:microsoft.com/office/officeart/2005/8/layout/hierarchy1"/>
    <dgm:cxn modelId="{17CF5A38-5827-4D25-A591-5F3F96AD4987}" type="presParOf" srcId="{8E8B75E3-2832-4681-AC1F-72B7CCB9B0A5}" destId="{ED33892B-C10C-41FB-B660-8315732E8470}" srcOrd="0" destOrd="0" presId="urn:microsoft.com/office/officeart/2005/8/layout/hierarchy1"/>
    <dgm:cxn modelId="{2A9C2772-46A2-416B-A73D-591E48A6F304}" type="presParOf" srcId="{8E8B75E3-2832-4681-AC1F-72B7CCB9B0A5}" destId="{32DD2B0A-3B51-4632-903D-337ED527002A}" srcOrd="1" destOrd="0" presId="urn:microsoft.com/office/officeart/2005/8/layout/hierarchy1"/>
    <dgm:cxn modelId="{6E287468-32DA-4BFE-92B8-3A8ABA3BF521}" type="presParOf" srcId="{C3E42108-712D-4E1F-BE28-1B5BC4E503B0}" destId="{5A07AF12-7B81-433A-A9D6-8BBC324E15C7}" srcOrd="1" destOrd="0" presId="urn:microsoft.com/office/officeart/2005/8/layout/hierarchy1"/>
    <dgm:cxn modelId="{1EC294B7-A8DB-4777-B56B-0CA26CEA0297}" type="presParOf" srcId="{5A07AF12-7B81-433A-A9D6-8BBC324E15C7}" destId="{6522557D-C4C8-494A-9A5C-EADFC237F30E}" srcOrd="0" destOrd="0" presId="urn:microsoft.com/office/officeart/2005/8/layout/hierarchy1"/>
    <dgm:cxn modelId="{39040ADC-E8D1-49A7-9007-9E42C4DF60F3}" type="presParOf" srcId="{5A07AF12-7B81-433A-A9D6-8BBC324E15C7}" destId="{FCA0A6BA-0963-4C91-B8BB-9C568A8D54F4}" srcOrd="1" destOrd="0" presId="urn:microsoft.com/office/officeart/2005/8/layout/hierarchy1"/>
    <dgm:cxn modelId="{35701CCE-12BA-4BB3-9BF7-B248A4DEC7E1}" type="presParOf" srcId="{FCA0A6BA-0963-4C91-B8BB-9C568A8D54F4}" destId="{7716C344-FA12-4D5A-A0DD-D4C35A41927A}" srcOrd="0" destOrd="0" presId="urn:microsoft.com/office/officeart/2005/8/layout/hierarchy1"/>
    <dgm:cxn modelId="{22F050FA-3B89-4A18-A9A0-B5ED3B933757}" type="presParOf" srcId="{7716C344-FA12-4D5A-A0DD-D4C35A41927A}" destId="{7D306368-7F3E-438A-9520-F7CECC5AE6AA}" srcOrd="0" destOrd="0" presId="urn:microsoft.com/office/officeart/2005/8/layout/hierarchy1"/>
    <dgm:cxn modelId="{33822FEE-4C67-49BE-B8B1-D5FDA29DAF6D}" type="presParOf" srcId="{7716C344-FA12-4D5A-A0DD-D4C35A41927A}" destId="{0345F5BC-3B5A-459C-B477-683861CF4F31}" srcOrd="1" destOrd="0" presId="urn:microsoft.com/office/officeart/2005/8/layout/hierarchy1"/>
    <dgm:cxn modelId="{9C7E6CD2-C348-49FE-AA2F-E7D07BE44103}" type="presParOf" srcId="{FCA0A6BA-0963-4C91-B8BB-9C568A8D54F4}" destId="{869819CB-949C-4EE2-826F-E42DA6409ED8}" srcOrd="1" destOrd="0" presId="urn:microsoft.com/office/officeart/2005/8/layout/hierarchy1"/>
    <dgm:cxn modelId="{1C619E9D-1403-4F53-8FE1-0BFAE0FBDAC5}" type="presParOf" srcId="{869819CB-949C-4EE2-826F-E42DA6409ED8}" destId="{2797DD45-6DE8-4ABA-A992-26EAC9FEF62D}" srcOrd="0" destOrd="0" presId="urn:microsoft.com/office/officeart/2005/8/layout/hierarchy1"/>
    <dgm:cxn modelId="{0FDB78D8-731C-496F-BDD2-6777945AAF09}" type="presParOf" srcId="{869819CB-949C-4EE2-826F-E42DA6409ED8}" destId="{15EF52EA-D53D-46D7-AE4C-9B052137D9B4}" srcOrd="1" destOrd="0" presId="urn:microsoft.com/office/officeart/2005/8/layout/hierarchy1"/>
    <dgm:cxn modelId="{0D41C55C-6AAC-4F28-92B2-CE04151653F5}" type="presParOf" srcId="{15EF52EA-D53D-46D7-AE4C-9B052137D9B4}" destId="{C74A5E09-F5A0-4851-8CDF-97C9D04F7C64}" srcOrd="0" destOrd="0" presId="urn:microsoft.com/office/officeart/2005/8/layout/hierarchy1"/>
    <dgm:cxn modelId="{A3060A8D-5D00-4EA0-8DD0-D3B9F19B57EB}" type="presParOf" srcId="{C74A5E09-F5A0-4851-8CDF-97C9D04F7C64}" destId="{4CCD45AD-1F25-40FB-BD12-E31CA2F31BA9}" srcOrd="0" destOrd="0" presId="urn:microsoft.com/office/officeart/2005/8/layout/hierarchy1"/>
    <dgm:cxn modelId="{9987F931-A321-426B-B339-3080D092453A}" type="presParOf" srcId="{C74A5E09-F5A0-4851-8CDF-97C9D04F7C64}" destId="{0DD1B7B3-AC62-4B3E-A4E8-BCABAA42925B}" srcOrd="1" destOrd="0" presId="urn:microsoft.com/office/officeart/2005/8/layout/hierarchy1"/>
    <dgm:cxn modelId="{CA21FBD7-50F1-44B5-9132-5A5979AFE871}" type="presParOf" srcId="{15EF52EA-D53D-46D7-AE4C-9B052137D9B4}" destId="{C672DCDB-53BE-4976-B670-38CC2098386C}" srcOrd="1" destOrd="0" presId="urn:microsoft.com/office/officeart/2005/8/layout/hierarchy1"/>
    <dgm:cxn modelId="{2EC16213-17CD-46AD-A64F-E8B9B460C533}" type="presParOf" srcId="{869819CB-949C-4EE2-826F-E42DA6409ED8}" destId="{F277917E-D94C-4721-8D3A-C3A2E46BA109}" srcOrd="2" destOrd="0" presId="urn:microsoft.com/office/officeart/2005/8/layout/hierarchy1"/>
    <dgm:cxn modelId="{F13F70CE-836A-4A1D-906F-F4C4158618E9}" type="presParOf" srcId="{869819CB-949C-4EE2-826F-E42DA6409ED8}" destId="{2AC67115-DBF6-4B74-A12D-F591F3F56ED1}" srcOrd="3" destOrd="0" presId="urn:microsoft.com/office/officeart/2005/8/layout/hierarchy1"/>
    <dgm:cxn modelId="{D0021C27-40E4-4214-A0AE-4680CE3572DC}" type="presParOf" srcId="{2AC67115-DBF6-4B74-A12D-F591F3F56ED1}" destId="{C7C3B907-8BF8-4CA9-98B5-0868454AC0F4}" srcOrd="0" destOrd="0" presId="urn:microsoft.com/office/officeart/2005/8/layout/hierarchy1"/>
    <dgm:cxn modelId="{CE36BF91-E679-4E05-ADA0-A4E488E15045}" type="presParOf" srcId="{C7C3B907-8BF8-4CA9-98B5-0868454AC0F4}" destId="{72C88577-649B-4A49-B6D4-7725FEA47B68}" srcOrd="0" destOrd="0" presId="urn:microsoft.com/office/officeart/2005/8/layout/hierarchy1"/>
    <dgm:cxn modelId="{77FE13FE-6296-420A-A971-F0E5C19CA47C}" type="presParOf" srcId="{C7C3B907-8BF8-4CA9-98B5-0868454AC0F4}" destId="{94C12076-FA8C-4E28-B476-9A1DED88F71B}" srcOrd="1" destOrd="0" presId="urn:microsoft.com/office/officeart/2005/8/layout/hierarchy1"/>
    <dgm:cxn modelId="{D794C406-BED4-401C-BE68-9325A31640CB}" type="presParOf" srcId="{2AC67115-DBF6-4B74-A12D-F591F3F56ED1}" destId="{5EB73D83-1540-42B4-A8CD-B33B59289C32}" srcOrd="1" destOrd="0" presId="urn:microsoft.com/office/officeart/2005/8/layout/hierarchy1"/>
    <dgm:cxn modelId="{C5EC7717-FAE3-4742-99E7-04895516259C}" type="presParOf" srcId="{869819CB-949C-4EE2-826F-E42DA6409ED8}" destId="{ED597074-3B85-472C-AE5B-60F6409FBEDF}" srcOrd="4" destOrd="0" presId="urn:microsoft.com/office/officeart/2005/8/layout/hierarchy1"/>
    <dgm:cxn modelId="{DB0A71F1-9193-4262-805B-32A150081896}" type="presParOf" srcId="{869819CB-949C-4EE2-826F-E42DA6409ED8}" destId="{F025F3B7-DA96-4E47-80D2-AC63CB1A5BD6}" srcOrd="5" destOrd="0" presId="urn:microsoft.com/office/officeart/2005/8/layout/hierarchy1"/>
    <dgm:cxn modelId="{299233D2-9989-4ED0-8BA7-8D73E8E006EA}" type="presParOf" srcId="{F025F3B7-DA96-4E47-80D2-AC63CB1A5BD6}" destId="{88A60E12-13EB-424B-AAC1-7910810031A0}" srcOrd="0" destOrd="0" presId="urn:microsoft.com/office/officeart/2005/8/layout/hierarchy1"/>
    <dgm:cxn modelId="{C8322942-7540-4176-A245-A65CDEA9F126}" type="presParOf" srcId="{88A60E12-13EB-424B-AAC1-7910810031A0}" destId="{BCDF6CF9-A38D-45C7-93F7-5BC167328C6C}" srcOrd="0" destOrd="0" presId="urn:microsoft.com/office/officeart/2005/8/layout/hierarchy1"/>
    <dgm:cxn modelId="{87C57AD9-F130-4303-A510-F04A30C7629C}" type="presParOf" srcId="{88A60E12-13EB-424B-AAC1-7910810031A0}" destId="{E91924C8-1552-4F94-9960-07FE9A9A1EE3}" srcOrd="1" destOrd="0" presId="urn:microsoft.com/office/officeart/2005/8/layout/hierarchy1"/>
    <dgm:cxn modelId="{5A65402A-C106-4B65-B713-F569C90DBD57}" type="presParOf" srcId="{F025F3B7-DA96-4E47-80D2-AC63CB1A5BD6}" destId="{77B75565-B563-405D-8154-E15EF43C1AD7}" srcOrd="1" destOrd="0" presId="urn:microsoft.com/office/officeart/2005/8/layout/hierarchy1"/>
    <dgm:cxn modelId="{F53B011C-E196-4685-B642-8FE34FEAD87B}" type="presParOf" srcId="{5A07AF12-7B81-433A-A9D6-8BBC324E15C7}" destId="{F3F3FD76-A671-4C82-AF4D-99775B38583C}" srcOrd="2" destOrd="0" presId="urn:microsoft.com/office/officeart/2005/8/layout/hierarchy1"/>
    <dgm:cxn modelId="{C3672DCA-1EA6-4F99-82A6-C7064D83736E}" type="presParOf" srcId="{5A07AF12-7B81-433A-A9D6-8BBC324E15C7}" destId="{2CB76276-675D-4E0E-8FD8-6A4CD4DFC269}" srcOrd="3" destOrd="0" presId="urn:microsoft.com/office/officeart/2005/8/layout/hierarchy1"/>
    <dgm:cxn modelId="{D343DB3A-7B2C-482C-9D7D-74F5F1B8FAEB}" type="presParOf" srcId="{2CB76276-675D-4E0E-8FD8-6A4CD4DFC269}" destId="{44FC2252-E339-4842-9ED1-8D1C445DD805}" srcOrd="0" destOrd="0" presId="urn:microsoft.com/office/officeart/2005/8/layout/hierarchy1"/>
    <dgm:cxn modelId="{79F7D012-56E9-41DD-B0B6-32BD9D2C91FA}" type="presParOf" srcId="{44FC2252-E339-4842-9ED1-8D1C445DD805}" destId="{75ED2287-08FC-4ABC-838B-57906F144477}" srcOrd="0" destOrd="0" presId="urn:microsoft.com/office/officeart/2005/8/layout/hierarchy1"/>
    <dgm:cxn modelId="{1B2098D5-2782-48A7-839A-693C76BFAA22}" type="presParOf" srcId="{44FC2252-E339-4842-9ED1-8D1C445DD805}" destId="{A4DEE7B7-88BE-4199-B163-C96995F73065}" srcOrd="1" destOrd="0" presId="urn:microsoft.com/office/officeart/2005/8/layout/hierarchy1"/>
    <dgm:cxn modelId="{CEDF5419-D138-4B94-B5D9-00E20D39AE85}" type="presParOf" srcId="{2CB76276-675D-4E0E-8FD8-6A4CD4DFC269}" destId="{35AFC5DD-F366-463A-88D5-AF953DC65EFB}" srcOrd="1" destOrd="0" presId="urn:microsoft.com/office/officeart/2005/8/layout/hierarchy1"/>
    <dgm:cxn modelId="{9C9A538B-24A3-4F3B-B9B8-FCF7AC740CDF}" type="presParOf" srcId="{5A07AF12-7B81-433A-A9D6-8BBC324E15C7}" destId="{7552BDA1-82BA-4F8B-A29C-EFA33A3CDDC8}" srcOrd="4" destOrd="0" presId="urn:microsoft.com/office/officeart/2005/8/layout/hierarchy1"/>
    <dgm:cxn modelId="{90DBAED0-A290-492A-9878-37D6745359FE}" type="presParOf" srcId="{5A07AF12-7B81-433A-A9D6-8BBC324E15C7}" destId="{7A3BEAC7-FF9C-4250-9041-9B6333AB1F95}" srcOrd="5" destOrd="0" presId="urn:microsoft.com/office/officeart/2005/8/layout/hierarchy1"/>
    <dgm:cxn modelId="{A19EA4B1-64F1-48D7-A465-0672F9EF126B}" type="presParOf" srcId="{7A3BEAC7-FF9C-4250-9041-9B6333AB1F95}" destId="{AA4F4919-D71A-49F3-BDB6-F6C96817EEB1}" srcOrd="0" destOrd="0" presId="urn:microsoft.com/office/officeart/2005/8/layout/hierarchy1"/>
    <dgm:cxn modelId="{36D5971D-C37A-4B72-9CA1-5A9AB11B9D65}" type="presParOf" srcId="{AA4F4919-D71A-49F3-BDB6-F6C96817EEB1}" destId="{C4A91496-9DCC-4F89-80D4-B8D285A35157}" srcOrd="0" destOrd="0" presId="urn:microsoft.com/office/officeart/2005/8/layout/hierarchy1"/>
    <dgm:cxn modelId="{90B29FA9-C0CF-4E8A-AABC-F80F9632141D}" type="presParOf" srcId="{AA4F4919-D71A-49F3-BDB6-F6C96817EEB1}" destId="{E3F4AABD-3E57-4002-8D8E-DCCB2A0AA1E0}" srcOrd="1" destOrd="0" presId="urn:microsoft.com/office/officeart/2005/8/layout/hierarchy1"/>
    <dgm:cxn modelId="{A8CEFA43-A7FF-443D-B651-04914726203A}" type="presParOf" srcId="{7A3BEAC7-FF9C-4250-9041-9B6333AB1F95}" destId="{E93004F0-7CA4-4739-95AA-484E7248FAFB}" srcOrd="1" destOrd="0" presId="urn:microsoft.com/office/officeart/2005/8/layout/hierarchy1"/>
    <dgm:cxn modelId="{C672FF1A-A039-4C3F-A72B-9B68AE55833C}" type="presParOf" srcId="{E93004F0-7CA4-4739-95AA-484E7248FAFB}" destId="{BFCFA1A7-5800-4B6C-BDF7-936CCE2B664D}" srcOrd="0" destOrd="0" presId="urn:microsoft.com/office/officeart/2005/8/layout/hierarchy1"/>
    <dgm:cxn modelId="{74C49585-3554-4D9C-A49C-3991AC53C89E}" type="presParOf" srcId="{E93004F0-7CA4-4739-95AA-484E7248FAFB}" destId="{B890A0C0-D8D1-4EA9-8E6F-6A6E7513BF65}" srcOrd="1" destOrd="0" presId="urn:microsoft.com/office/officeart/2005/8/layout/hierarchy1"/>
    <dgm:cxn modelId="{14B6500C-6FD5-4EA2-A97C-4BE16867DA6A}" type="presParOf" srcId="{B890A0C0-D8D1-4EA9-8E6F-6A6E7513BF65}" destId="{3B3FDE92-F91E-4457-8D30-D3377CADCA87}" srcOrd="0" destOrd="0" presId="urn:microsoft.com/office/officeart/2005/8/layout/hierarchy1"/>
    <dgm:cxn modelId="{98CCA4A9-92B0-42BA-8F57-39DC849C8EDB}" type="presParOf" srcId="{3B3FDE92-F91E-4457-8D30-D3377CADCA87}" destId="{EB37C074-07BA-4A17-9839-F560F32925B8}" srcOrd="0" destOrd="0" presId="urn:microsoft.com/office/officeart/2005/8/layout/hierarchy1"/>
    <dgm:cxn modelId="{B4934C0F-D914-432C-A205-52D13E94896B}" type="presParOf" srcId="{3B3FDE92-F91E-4457-8D30-D3377CADCA87}" destId="{DB6830EF-F120-4CFC-8E58-EE1ECDD74130}" srcOrd="1" destOrd="0" presId="urn:microsoft.com/office/officeart/2005/8/layout/hierarchy1"/>
    <dgm:cxn modelId="{885A1EBB-2E27-4EDB-B118-63E7C61B238C}" type="presParOf" srcId="{B890A0C0-D8D1-4EA9-8E6F-6A6E7513BF65}" destId="{9B472E9E-7BB8-46D4-9954-D39D5C726563}" srcOrd="1" destOrd="0" presId="urn:microsoft.com/office/officeart/2005/8/layout/hierarchy1"/>
    <dgm:cxn modelId="{4DFB38BA-B466-4117-94A5-4C5430CB574E}" type="presParOf" srcId="{5A07AF12-7B81-433A-A9D6-8BBC324E15C7}" destId="{A5B0F2D3-B86D-45FD-BCF5-09D1F44B4C2A}" srcOrd="6" destOrd="0" presId="urn:microsoft.com/office/officeart/2005/8/layout/hierarchy1"/>
    <dgm:cxn modelId="{578F027D-B154-4E66-B94C-793049E46C57}" type="presParOf" srcId="{5A07AF12-7B81-433A-A9D6-8BBC324E15C7}" destId="{93325EC8-8129-47A6-A370-80CADBBCC1D9}" srcOrd="7" destOrd="0" presId="urn:microsoft.com/office/officeart/2005/8/layout/hierarchy1"/>
    <dgm:cxn modelId="{2281C4C1-21F0-486A-8501-8B46E1B15FB6}" type="presParOf" srcId="{93325EC8-8129-47A6-A370-80CADBBCC1D9}" destId="{87385EA6-00F9-4DA3-B0D0-5DCF8A121256}" srcOrd="0" destOrd="0" presId="urn:microsoft.com/office/officeart/2005/8/layout/hierarchy1"/>
    <dgm:cxn modelId="{73612D65-8A07-4305-AC4C-6C86059B14C7}" type="presParOf" srcId="{87385EA6-00F9-4DA3-B0D0-5DCF8A121256}" destId="{C00F1AB3-FD1E-4A58-8AB2-91174991F666}" srcOrd="0" destOrd="0" presId="urn:microsoft.com/office/officeart/2005/8/layout/hierarchy1"/>
    <dgm:cxn modelId="{35DA05F1-71C6-4336-855E-033A8DF953E5}" type="presParOf" srcId="{87385EA6-00F9-4DA3-B0D0-5DCF8A121256}" destId="{5C5B8A1F-24E2-4FE4-83AE-CD0E3DE86C34}" srcOrd="1" destOrd="0" presId="urn:microsoft.com/office/officeart/2005/8/layout/hierarchy1"/>
    <dgm:cxn modelId="{6548B91C-0517-491A-8084-697A046E0F08}" type="presParOf" srcId="{93325EC8-8129-47A6-A370-80CADBBCC1D9}" destId="{C282B359-B448-4ED5-B4F9-12EAD4B7A20F}" srcOrd="1" destOrd="0" presId="urn:microsoft.com/office/officeart/2005/8/layout/hierarchy1"/>
    <dgm:cxn modelId="{8C132540-0F84-4B85-A30F-9350172BE617}" type="presParOf" srcId="{C282B359-B448-4ED5-B4F9-12EAD4B7A20F}" destId="{FD304CBC-095F-4019-8670-7AACACE420DE}" srcOrd="0" destOrd="0" presId="urn:microsoft.com/office/officeart/2005/8/layout/hierarchy1"/>
    <dgm:cxn modelId="{914A1489-00EC-4BC0-83BB-32737E3CCA46}" type="presParOf" srcId="{C282B359-B448-4ED5-B4F9-12EAD4B7A20F}" destId="{37A2D0AB-6BAE-48BE-9994-0DF7AE5FF550}" srcOrd="1" destOrd="0" presId="urn:microsoft.com/office/officeart/2005/8/layout/hierarchy1"/>
    <dgm:cxn modelId="{3E3FB4A8-85EC-4B19-BAD4-B47767D8644A}" type="presParOf" srcId="{37A2D0AB-6BAE-48BE-9994-0DF7AE5FF550}" destId="{B71E347C-7A96-463E-8FD6-8E9B0C48482A}" srcOrd="0" destOrd="0" presId="urn:microsoft.com/office/officeart/2005/8/layout/hierarchy1"/>
    <dgm:cxn modelId="{D7E5564D-29F3-42B8-AF06-B5478A1EFD6E}" type="presParOf" srcId="{B71E347C-7A96-463E-8FD6-8E9B0C48482A}" destId="{6ED87670-613E-4E06-B3FB-657C63FF16A5}" srcOrd="0" destOrd="0" presId="urn:microsoft.com/office/officeart/2005/8/layout/hierarchy1"/>
    <dgm:cxn modelId="{B8904063-05D5-4836-B5BB-38A299EEF1FB}" type="presParOf" srcId="{B71E347C-7A96-463E-8FD6-8E9B0C48482A}" destId="{7183A324-7507-4DBB-98E7-3B2930F4BC61}" srcOrd="1" destOrd="0" presId="urn:microsoft.com/office/officeart/2005/8/layout/hierarchy1"/>
    <dgm:cxn modelId="{E41757A3-6EC6-4551-84D7-812FA1B3037B}" type="presParOf" srcId="{37A2D0AB-6BAE-48BE-9994-0DF7AE5FF550}" destId="{5F673BA9-8D83-458B-BD40-9D364D5F5953}" srcOrd="1" destOrd="0" presId="urn:microsoft.com/office/officeart/2005/8/layout/hierarchy1"/>
    <dgm:cxn modelId="{58238E04-58A2-42B0-BA53-92EF2B7278D2}" type="presParOf" srcId="{5F673BA9-8D83-458B-BD40-9D364D5F5953}" destId="{40BEF7BF-2476-4DA9-A1E5-57A30BDF7520}" srcOrd="0" destOrd="0" presId="urn:microsoft.com/office/officeart/2005/8/layout/hierarchy1"/>
    <dgm:cxn modelId="{7FD7155A-ECC2-48F0-86C7-40E09B315898}" type="presParOf" srcId="{5F673BA9-8D83-458B-BD40-9D364D5F5953}" destId="{E426BC87-6A50-461F-9639-92E3BDEBC447}" srcOrd="1" destOrd="0" presId="urn:microsoft.com/office/officeart/2005/8/layout/hierarchy1"/>
    <dgm:cxn modelId="{2B6D76F9-FB31-44C1-875D-8462C311A7FC}" type="presParOf" srcId="{E426BC87-6A50-461F-9639-92E3BDEBC447}" destId="{3A1BC27B-FD6F-4873-9A17-90525D9A8BB4}" srcOrd="0" destOrd="0" presId="urn:microsoft.com/office/officeart/2005/8/layout/hierarchy1"/>
    <dgm:cxn modelId="{32E63559-3C81-48A5-95A5-ED95EB21C867}" type="presParOf" srcId="{3A1BC27B-FD6F-4873-9A17-90525D9A8BB4}" destId="{FBFE2F98-93B1-4E9A-9A21-ED1D36132466}" srcOrd="0" destOrd="0" presId="urn:microsoft.com/office/officeart/2005/8/layout/hierarchy1"/>
    <dgm:cxn modelId="{08813E0E-8793-40D8-91D2-7ACAED348CCD}" type="presParOf" srcId="{3A1BC27B-FD6F-4873-9A17-90525D9A8BB4}" destId="{DF6C16D6-FA33-4D95-8312-6B2AEEBFA2E8}" srcOrd="1" destOrd="0" presId="urn:microsoft.com/office/officeart/2005/8/layout/hierarchy1"/>
    <dgm:cxn modelId="{70F0F252-17FB-4EA5-9B11-BE7F0E6C16F1}" type="presParOf" srcId="{E426BC87-6A50-461F-9639-92E3BDEBC447}" destId="{F8FADF5B-FFDA-4276-A6E8-19358CB3F0AC}" srcOrd="1" destOrd="0" presId="urn:microsoft.com/office/officeart/2005/8/layout/hierarchy1"/>
    <dgm:cxn modelId="{ACD7E0FF-45BB-485B-A2C1-4A895224202E}" type="presParOf" srcId="{5A07AF12-7B81-433A-A9D6-8BBC324E15C7}" destId="{805A2C05-E498-46F0-9A34-2E810C9D8A50}" srcOrd="8" destOrd="0" presId="urn:microsoft.com/office/officeart/2005/8/layout/hierarchy1"/>
    <dgm:cxn modelId="{EC3B3190-7226-49AF-9883-D3CDE020A02D}" type="presParOf" srcId="{5A07AF12-7B81-433A-A9D6-8BBC324E15C7}" destId="{922C6826-B1D9-407B-A011-117505668F56}" srcOrd="9" destOrd="0" presId="urn:microsoft.com/office/officeart/2005/8/layout/hierarchy1"/>
    <dgm:cxn modelId="{0FF92101-1494-407D-9666-D466CDE3789E}" type="presParOf" srcId="{922C6826-B1D9-407B-A011-117505668F56}" destId="{7A8331B9-86B7-4091-A803-D5B4593E0900}" srcOrd="0" destOrd="0" presId="urn:microsoft.com/office/officeart/2005/8/layout/hierarchy1"/>
    <dgm:cxn modelId="{F5274C5C-4F97-4CAD-A1D7-11E528C60615}" type="presParOf" srcId="{7A8331B9-86B7-4091-A803-D5B4593E0900}" destId="{5EA8079A-37C7-4D3D-BD15-2B008DCED96A}" srcOrd="0" destOrd="0" presId="urn:microsoft.com/office/officeart/2005/8/layout/hierarchy1"/>
    <dgm:cxn modelId="{A98DE9C9-EB19-4EDF-A4DC-204ED981951C}" type="presParOf" srcId="{7A8331B9-86B7-4091-A803-D5B4593E0900}" destId="{26E1FA5E-932C-4FA7-B8E3-BC1D493BE032}" srcOrd="1" destOrd="0" presId="urn:microsoft.com/office/officeart/2005/8/layout/hierarchy1"/>
    <dgm:cxn modelId="{B77D3C4A-D898-4287-ADE4-C81310014085}" type="presParOf" srcId="{922C6826-B1D9-407B-A011-117505668F56}" destId="{B5EE9690-F012-4C45-936C-791C54432C2D}" srcOrd="1" destOrd="0" presId="urn:microsoft.com/office/officeart/2005/8/layout/hierarchy1"/>
    <dgm:cxn modelId="{21C9CBCC-DF8F-4097-A93D-C29A4B7482FD}" type="presParOf" srcId="{B5EE9690-F012-4C45-936C-791C54432C2D}" destId="{0C074257-7034-40E1-8A41-63EE868F0CCF}" srcOrd="0" destOrd="0" presId="urn:microsoft.com/office/officeart/2005/8/layout/hierarchy1"/>
    <dgm:cxn modelId="{45496B99-5F3E-439E-90EA-1F28AD0340EE}" type="presParOf" srcId="{B5EE9690-F012-4C45-936C-791C54432C2D}" destId="{C3BFFFC1-8BD5-4E13-B60B-6936F384EE03}" srcOrd="1" destOrd="0" presId="urn:microsoft.com/office/officeart/2005/8/layout/hierarchy1"/>
    <dgm:cxn modelId="{52B45568-E85F-4CD3-BBAF-89858D3E0780}" type="presParOf" srcId="{C3BFFFC1-8BD5-4E13-B60B-6936F384EE03}" destId="{1126F6D2-5D77-4E35-86A0-1426156B44C0}" srcOrd="0" destOrd="0" presId="urn:microsoft.com/office/officeart/2005/8/layout/hierarchy1"/>
    <dgm:cxn modelId="{D2A0ECA2-C63D-44BE-B947-B8D3E1979FAB}" type="presParOf" srcId="{1126F6D2-5D77-4E35-86A0-1426156B44C0}" destId="{A6F84F4D-581A-4BB7-9C45-45D9E53CC642}" srcOrd="0" destOrd="0" presId="urn:microsoft.com/office/officeart/2005/8/layout/hierarchy1"/>
    <dgm:cxn modelId="{9EB6022A-7FEC-41AA-A7CC-020EB508B514}" type="presParOf" srcId="{1126F6D2-5D77-4E35-86A0-1426156B44C0}" destId="{FA465204-736C-454A-8C70-24C0ABB592CB}" srcOrd="1" destOrd="0" presId="urn:microsoft.com/office/officeart/2005/8/layout/hierarchy1"/>
    <dgm:cxn modelId="{CF6402A4-EAA4-4D12-8DD9-22DA28BC3609}" type="presParOf" srcId="{C3BFFFC1-8BD5-4E13-B60B-6936F384EE03}" destId="{41F71303-A671-45B1-B4A9-7DCBF9AC248A}" srcOrd="1" destOrd="0" presId="urn:microsoft.com/office/officeart/2005/8/layout/hierarchy1"/>
    <dgm:cxn modelId="{54D3047E-FA4E-4226-A4AA-BD20BBDF8FBE}" type="presParOf" srcId="{41F71303-A671-45B1-B4A9-7DCBF9AC248A}" destId="{F43DD2A9-1530-4FAD-A79B-266F90E6B15A}" srcOrd="0" destOrd="0" presId="urn:microsoft.com/office/officeart/2005/8/layout/hierarchy1"/>
    <dgm:cxn modelId="{55BCB3CD-2536-4720-B7F4-F0CDF64FEB29}" type="presParOf" srcId="{41F71303-A671-45B1-B4A9-7DCBF9AC248A}" destId="{925F5491-DC8B-4263-BA60-AF4D39AA3351}" srcOrd="1" destOrd="0" presId="urn:microsoft.com/office/officeart/2005/8/layout/hierarchy1"/>
    <dgm:cxn modelId="{69ECF616-6A31-4BA9-82B2-8E8413C4F7A4}" type="presParOf" srcId="{925F5491-DC8B-4263-BA60-AF4D39AA3351}" destId="{BC86C6A8-5C36-4EAD-A1AA-CAD761D9A5BE}" srcOrd="0" destOrd="0" presId="urn:microsoft.com/office/officeart/2005/8/layout/hierarchy1"/>
    <dgm:cxn modelId="{E3D6863C-B42E-4892-AA89-981B335E0C6E}" type="presParOf" srcId="{BC86C6A8-5C36-4EAD-A1AA-CAD761D9A5BE}" destId="{7B83D918-D114-455C-AAAD-069F8364016D}" srcOrd="0" destOrd="0" presId="urn:microsoft.com/office/officeart/2005/8/layout/hierarchy1"/>
    <dgm:cxn modelId="{53861603-AE48-44EE-9CB1-0172AA0D4759}" type="presParOf" srcId="{BC86C6A8-5C36-4EAD-A1AA-CAD761D9A5BE}" destId="{BEDB8809-0998-4A57-927C-C60100C8DB7F}" srcOrd="1" destOrd="0" presId="urn:microsoft.com/office/officeart/2005/8/layout/hierarchy1"/>
    <dgm:cxn modelId="{482D0461-84CA-418C-BF92-D3170851550F}" type="presParOf" srcId="{925F5491-DC8B-4263-BA60-AF4D39AA3351}" destId="{F9D423E5-DCB1-490F-BA05-9BCCC1E1DBF9}" srcOrd="1" destOrd="0" presId="urn:microsoft.com/office/officeart/2005/8/layout/hierarchy1"/>
    <dgm:cxn modelId="{98D6F1AE-2378-48B7-B463-5A3EB8928C3D}" type="presParOf" srcId="{70DF4D28-94CE-40D1-91CA-2E3C649798EA}" destId="{D59FC5B8-D916-4DD1-9D11-AAADA3D69703}" srcOrd="1" destOrd="0" presId="urn:microsoft.com/office/officeart/2005/8/layout/hierarchy1"/>
    <dgm:cxn modelId="{D18774E2-345A-49E5-A90E-5FAB4193A79A}" type="presParOf" srcId="{D59FC5B8-D916-4DD1-9D11-AAADA3D69703}" destId="{753E3E60-96B7-40E9-82EE-21691251100F}" srcOrd="0" destOrd="0" presId="urn:microsoft.com/office/officeart/2005/8/layout/hierarchy1"/>
    <dgm:cxn modelId="{9665C52B-2115-44FB-B020-36E55F34A75C}" type="presParOf" srcId="{753E3E60-96B7-40E9-82EE-21691251100F}" destId="{3472438F-B628-4B90-8E89-43408429826E}" srcOrd="0" destOrd="0" presId="urn:microsoft.com/office/officeart/2005/8/layout/hierarchy1"/>
    <dgm:cxn modelId="{349A8104-B702-4F49-9A20-B3D1606F3A42}" type="presParOf" srcId="{753E3E60-96B7-40E9-82EE-21691251100F}" destId="{1F0A6C8D-36EF-4709-A372-84CC0832ED5B}" srcOrd="1" destOrd="0" presId="urn:microsoft.com/office/officeart/2005/8/layout/hierarchy1"/>
    <dgm:cxn modelId="{E5C6158F-D6ED-4EDC-AD9E-94BF25708EE9}" type="presParOf" srcId="{D59FC5B8-D916-4DD1-9D11-AAADA3D69703}" destId="{32A8FE3D-3599-4191-8315-2C5EA4D7C3D6}" srcOrd="1" destOrd="0" presId="urn:microsoft.com/office/officeart/2005/8/layout/hierarchy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2CB06A-1326-4E6E-840A-552B0F9386B0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886884-A2A7-403E-802E-95FB4AB2718C}">
      <dgm:prSet phldrT="[Текст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r>
            <a:rPr lang="ru-RU" sz="2800" b="1" dirty="0" smtClean="0">
              <a:solidFill>
                <a:schemeClr val="tx1"/>
              </a:solidFill>
            </a:rPr>
            <a:t>ООО «</a:t>
          </a:r>
          <a:r>
            <a:rPr lang="en-US" sz="2800" b="1" dirty="0" err="1" smtClean="0">
              <a:solidFill>
                <a:schemeClr val="tx1"/>
              </a:solidFill>
            </a:rPr>
            <a:t>Uzvig</a:t>
          </a:r>
          <a:r>
            <a:rPr lang="en-US" sz="2800" b="1" dirty="0" smtClean="0">
              <a:solidFill>
                <a:schemeClr val="tx1"/>
              </a:solidFill>
            </a:rPr>
            <a:t>-Com</a:t>
          </a:r>
          <a:r>
            <a:rPr lang="ru-RU" sz="2800" b="1" dirty="0" smtClean="0">
              <a:solidFill>
                <a:schemeClr val="tx1"/>
              </a:solidFill>
            </a:rPr>
            <a:t>»</a:t>
          </a:r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</dgm:t>
    </dgm:pt>
    <dgm:pt modelId="{6B8B31E6-733A-437C-91E0-CBA10E01A55A}" type="parTrans" cxnId="{4D12D1BB-0C51-4A95-8D85-47D624F3E859}">
      <dgm:prSet/>
      <dgm:spPr/>
      <dgm:t>
        <a:bodyPr/>
        <a:lstStyle/>
        <a:p>
          <a:pPr algn="ctr"/>
          <a:endParaRPr lang="ru-RU"/>
        </a:p>
      </dgm:t>
    </dgm:pt>
    <dgm:pt modelId="{E267B489-C7B6-45FD-8D25-85267974A279}" type="sibTrans" cxnId="{4D12D1BB-0C51-4A95-8D85-47D624F3E859}">
      <dgm:prSet/>
      <dgm:spPr/>
      <dgm:t>
        <a:bodyPr/>
        <a:lstStyle/>
        <a:p>
          <a:pPr algn="ctr"/>
          <a:endParaRPr lang="ru-RU"/>
        </a:p>
      </dgm:t>
    </dgm:pt>
    <dgm:pt modelId="{1583ADC6-E527-44CF-9821-6A26ECA74A4D}">
      <dgm:prSet phldrT="[Текст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pPr algn="ctr"/>
          <a:r>
            <a:rPr lang="ru-RU" sz="2400" b="1" i="1" dirty="0" smtClean="0">
              <a:solidFill>
                <a:schemeClr val="tx1"/>
              </a:solidFill>
            </a:rPr>
            <a:t>ООО «</a:t>
          </a:r>
          <a:r>
            <a:rPr lang="en-US" sz="2400" b="1" i="1" dirty="0" err="1" smtClean="0">
              <a:solidFill>
                <a:schemeClr val="tx1"/>
              </a:solidFill>
            </a:rPr>
            <a:t>Topal-Bereket</a:t>
          </a:r>
          <a:r>
            <a:rPr lang="ru-RU" sz="2400" b="1" i="1" dirty="0" smtClean="0">
              <a:solidFill>
                <a:schemeClr val="tx1"/>
              </a:solidFill>
            </a:rPr>
            <a:t>»</a:t>
          </a:r>
          <a:endParaRPr lang="ru-RU" sz="2400" b="1" i="1" dirty="0">
            <a:solidFill>
              <a:schemeClr val="tx1"/>
            </a:solidFill>
          </a:endParaRPr>
        </a:p>
      </dgm:t>
    </dgm:pt>
    <dgm:pt modelId="{5DD5A03A-808B-4D67-8282-B37A20FE2480}" type="parTrans" cxnId="{2E76F1A4-3970-4A48-9CC9-5A8D7B4D330C}">
      <dgm:prSet/>
      <dgm:spPr/>
      <dgm:t>
        <a:bodyPr/>
        <a:lstStyle/>
        <a:p>
          <a:pPr algn="ctr"/>
          <a:endParaRPr lang="ru-RU"/>
        </a:p>
      </dgm:t>
    </dgm:pt>
    <dgm:pt modelId="{1A5288C5-EFF3-4608-88AD-46EC776C740B}" type="sibTrans" cxnId="{2E76F1A4-3970-4A48-9CC9-5A8D7B4D330C}">
      <dgm:prSet/>
      <dgm:spPr/>
      <dgm:t>
        <a:bodyPr/>
        <a:lstStyle/>
        <a:p>
          <a:pPr algn="ctr"/>
          <a:endParaRPr lang="ru-RU"/>
        </a:p>
      </dgm:t>
    </dgm:pt>
    <dgm:pt modelId="{965A473C-1A9B-445B-A143-D488FC07D814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pPr algn="ctr"/>
          <a:r>
            <a:rPr lang="ru-RU" sz="2400" b="1" dirty="0" smtClean="0">
              <a:solidFill>
                <a:schemeClr val="tx1"/>
              </a:solidFill>
            </a:rPr>
            <a:t>КХ «Узун Виктор»</a:t>
          </a:r>
          <a:endParaRPr lang="ru-RU" sz="2400" b="1" dirty="0">
            <a:solidFill>
              <a:schemeClr val="tx1"/>
            </a:solidFill>
          </a:endParaRPr>
        </a:p>
      </dgm:t>
    </dgm:pt>
    <dgm:pt modelId="{C48ACADA-CA17-40E0-A461-CA25F7528CC9}" type="parTrans" cxnId="{89379F3D-4148-4F37-8A0A-9993CF875265}">
      <dgm:prSet/>
      <dgm:spPr/>
      <dgm:t>
        <a:bodyPr/>
        <a:lstStyle/>
        <a:p>
          <a:pPr algn="ctr"/>
          <a:endParaRPr lang="ru-RU"/>
        </a:p>
      </dgm:t>
    </dgm:pt>
    <dgm:pt modelId="{7FFAE467-D9AD-4D7F-AE3F-677B366E8A84}" type="sibTrans" cxnId="{89379F3D-4148-4F37-8A0A-9993CF875265}">
      <dgm:prSet/>
      <dgm:spPr/>
      <dgm:t>
        <a:bodyPr/>
        <a:lstStyle/>
        <a:p>
          <a:pPr algn="ctr"/>
          <a:endParaRPr lang="ru-RU"/>
        </a:p>
      </dgm:t>
    </dgm:pt>
    <dgm:pt modelId="{028BE860-BA9A-4F25-A350-8A5E8987364C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pPr algn="ctr"/>
          <a:r>
            <a:rPr lang="ru-RU" sz="2000" b="1" dirty="0" smtClean="0"/>
            <a:t>КХ «</a:t>
          </a:r>
          <a:r>
            <a:rPr lang="ru-RU" sz="2000" b="1" dirty="0" err="1" smtClean="0"/>
            <a:t>Капсамун</a:t>
          </a:r>
          <a:r>
            <a:rPr lang="ru-RU" sz="2000" b="1" dirty="0" smtClean="0"/>
            <a:t> Георгий </a:t>
          </a:r>
          <a:r>
            <a:rPr lang="ru-RU" sz="2000" b="1" dirty="0" err="1" smtClean="0"/>
            <a:t>Авр</a:t>
          </a:r>
          <a:r>
            <a:rPr lang="ru-RU" sz="2000" b="1" dirty="0" smtClean="0"/>
            <a:t>.»</a:t>
          </a:r>
          <a:endParaRPr lang="ru-RU" sz="2000" b="1" dirty="0"/>
        </a:p>
      </dgm:t>
    </dgm:pt>
    <dgm:pt modelId="{4B12B67A-FC86-47D9-901E-9665DB379B63}" type="parTrans" cxnId="{2AFBFDDD-2E1E-4750-9E05-C360D45F66AD}">
      <dgm:prSet/>
      <dgm:spPr/>
      <dgm:t>
        <a:bodyPr/>
        <a:lstStyle/>
        <a:p>
          <a:pPr algn="ctr"/>
          <a:endParaRPr lang="ru-RU"/>
        </a:p>
      </dgm:t>
    </dgm:pt>
    <dgm:pt modelId="{6B4D0468-4111-40C4-87A5-9EA24C1E98C7}" type="sibTrans" cxnId="{2AFBFDDD-2E1E-4750-9E05-C360D45F66AD}">
      <dgm:prSet/>
      <dgm:spPr/>
      <dgm:t>
        <a:bodyPr/>
        <a:lstStyle/>
        <a:p>
          <a:pPr algn="ctr"/>
          <a:endParaRPr lang="ru-RU"/>
        </a:p>
      </dgm:t>
    </dgm:pt>
    <dgm:pt modelId="{784017BC-5D79-4F37-8F6D-DF367CE6E096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400" b="1" dirty="0" smtClean="0"/>
            <a:t>OOO </a:t>
          </a:r>
          <a:r>
            <a:rPr lang="ru-RU" sz="2400" b="1" dirty="0" smtClean="0"/>
            <a:t>«</a:t>
          </a:r>
          <a:r>
            <a:rPr lang="en-US" sz="2400" b="1" dirty="0" err="1" smtClean="0"/>
            <a:t>Mesut</a:t>
          </a:r>
          <a:r>
            <a:rPr lang="en-US" sz="2400" b="1" dirty="0" smtClean="0"/>
            <a:t>-Agro</a:t>
          </a:r>
          <a:r>
            <a:rPr lang="ru-RU" sz="2400" b="1" dirty="0" smtClean="0"/>
            <a:t>»</a:t>
          </a:r>
          <a:endParaRPr lang="ru-RU" sz="2400" b="1" dirty="0"/>
        </a:p>
      </dgm:t>
    </dgm:pt>
    <dgm:pt modelId="{094F5235-89C5-4C0A-921F-962A68622D09}" type="parTrans" cxnId="{E2C593A4-377A-46BD-82BC-7F4F39DD114B}">
      <dgm:prSet/>
      <dgm:spPr/>
      <dgm:t>
        <a:bodyPr/>
        <a:lstStyle/>
        <a:p>
          <a:pPr algn="ctr"/>
          <a:endParaRPr lang="ru-RU"/>
        </a:p>
      </dgm:t>
    </dgm:pt>
    <dgm:pt modelId="{780A6AC6-2B70-4BD2-8784-0EC1538670D7}" type="sibTrans" cxnId="{E2C593A4-377A-46BD-82BC-7F4F39DD114B}">
      <dgm:prSet/>
      <dgm:spPr/>
      <dgm:t>
        <a:bodyPr/>
        <a:lstStyle/>
        <a:p>
          <a:pPr algn="ctr"/>
          <a:endParaRPr lang="ru-RU"/>
        </a:p>
      </dgm:t>
    </dgm:pt>
    <dgm:pt modelId="{9853F056-8237-4AC5-B04B-81F8B8541D6B}" type="pres">
      <dgm:prSet presAssocID="{BB2CB06A-1326-4E6E-840A-552B0F9386B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C01BB5-C2AF-46AC-97E9-C527FF6A6C8C}" type="pres">
      <dgm:prSet presAssocID="{BB2CB06A-1326-4E6E-840A-552B0F9386B0}" presName="wedge1" presStyleLbl="node1" presStyleIdx="0" presStyleCnt="5"/>
      <dgm:spPr/>
      <dgm:t>
        <a:bodyPr/>
        <a:lstStyle/>
        <a:p>
          <a:endParaRPr lang="ru-RU"/>
        </a:p>
      </dgm:t>
    </dgm:pt>
    <dgm:pt modelId="{05684BCD-5BCE-4EC6-BE4E-7B447F0C076A}" type="pres">
      <dgm:prSet presAssocID="{BB2CB06A-1326-4E6E-840A-552B0F9386B0}" presName="dummy1a" presStyleCnt="0"/>
      <dgm:spPr/>
    </dgm:pt>
    <dgm:pt modelId="{C8937EC4-B4E4-4A10-AA76-975BCAE241FD}" type="pres">
      <dgm:prSet presAssocID="{BB2CB06A-1326-4E6E-840A-552B0F9386B0}" presName="dummy1b" presStyleCnt="0"/>
      <dgm:spPr/>
    </dgm:pt>
    <dgm:pt modelId="{51E127AC-0914-44ED-A78A-C36C364109D5}" type="pres">
      <dgm:prSet presAssocID="{BB2CB06A-1326-4E6E-840A-552B0F9386B0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07D83E-25B9-481C-ABAD-DA91A6A95007}" type="pres">
      <dgm:prSet presAssocID="{BB2CB06A-1326-4E6E-840A-552B0F9386B0}" presName="wedge2" presStyleLbl="node1" presStyleIdx="1" presStyleCnt="5"/>
      <dgm:spPr/>
      <dgm:t>
        <a:bodyPr/>
        <a:lstStyle/>
        <a:p>
          <a:endParaRPr lang="ru-RU"/>
        </a:p>
      </dgm:t>
    </dgm:pt>
    <dgm:pt modelId="{B60F1E25-32A6-470A-9C17-5CA2078BA41A}" type="pres">
      <dgm:prSet presAssocID="{BB2CB06A-1326-4E6E-840A-552B0F9386B0}" presName="dummy2a" presStyleCnt="0"/>
      <dgm:spPr/>
    </dgm:pt>
    <dgm:pt modelId="{4545FB81-7412-4665-AF0B-19B99D047E4D}" type="pres">
      <dgm:prSet presAssocID="{BB2CB06A-1326-4E6E-840A-552B0F9386B0}" presName="dummy2b" presStyleCnt="0"/>
      <dgm:spPr/>
    </dgm:pt>
    <dgm:pt modelId="{56DC57FA-E70E-4C5B-8787-D7832225C557}" type="pres">
      <dgm:prSet presAssocID="{BB2CB06A-1326-4E6E-840A-552B0F9386B0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F00699-6274-4BFC-87AB-592B3355DD06}" type="pres">
      <dgm:prSet presAssocID="{BB2CB06A-1326-4E6E-840A-552B0F9386B0}" presName="wedge3" presStyleLbl="node1" presStyleIdx="2" presStyleCnt="5"/>
      <dgm:spPr/>
      <dgm:t>
        <a:bodyPr/>
        <a:lstStyle/>
        <a:p>
          <a:endParaRPr lang="ru-RU"/>
        </a:p>
      </dgm:t>
    </dgm:pt>
    <dgm:pt modelId="{258F3D92-862B-4D9C-9967-A789DDDCEEFE}" type="pres">
      <dgm:prSet presAssocID="{BB2CB06A-1326-4E6E-840A-552B0F9386B0}" presName="dummy3a" presStyleCnt="0"/>
      <dgm:spPr/>
    </dgm:pt>
    <dgm:pt modelId="{7CFEDBE0-D094-40F0-AD83-78D38BAB2895}" type="pres">
      <dgm:prSet presAssocID="{BB2CB06A-1326-4E6E-840A-552B0F9386B0}" presName="dummy3b" presStyleCnt="0"/>
      <dgm:spPr/>
    </dgm:pt>
    <dgm:pt modelId="{7FF99036-C612-492F-9AAA-B27C2B8E0E19}" type="pres">
      <dgm:prSet presAssocID="{BB2CB06A-1326-4E6E-840A-552B0F9386B0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59EF70-8409-4D9F-9B39-986A49333CAE}" type="pres">
      <dgm:prSet presAssocID="{BB2CB06A-1326-4E6E-840A-552B0F9386B0}" presName="wedge4" presStyleLbl="node1" presStyleIdx="3" presStyleCnt="5" custScaleX="109016"/>
      <dgm:spPr/>
      <dgm:t>
        <a:bodyPr/>
        <a:lstStyle/>
        <a:p>
          <a:endParaRPr lang="ru-RU"/>
        </a:p>
      </dgm:t>
    </dgm:pt>
    <dgm:pt modelId="{DC110704-F31C-4649-9B28-77C338F3BDCA}" type="pres">
      <dgm:prSet presAssocID="{BB2CB06A-1326-4E6E-840A-552B0F9386B0}" presName="dummy4a" presStyleCnt="0"/>
      <dgm:spPr/>
    </dgm:pt>
    <dgm:pt modelId="{0BDE5456-343E-4DA6-8F3D-B2B72A05A648}" type="pres">
      <dgm:prSet presAssocID="{BB2CB06A-1326-4E6E-840A-552B0F9386B0}" presName="dummy4b" presStyleCnt="0"/>
      <dgm:spPr/>
    </dgm:pt>
    <dgm:pt modelId="{169E5C99-A05E-4288-9815-C9B40BB97B39}" type="pres">
      <dgm:prSet presAssocID="{BB2CB06A-1326-4E6E-840A-552B0F9386B0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92F871-50F6-4E6C-9C48-ACB96E9F0748}" type="pres">
      <dgm:prSet presAssocID="{BB2CB06A-1326-4E6E-840A-552B0F9386B0}" presName="wedge5" presStyleLbl="node1" presStyleIdx="4" presStyleCnt="5" custScaleX="104501" custScaleY="101324"/>
      <dgm:spPr/>
      <dgm:t>
        <a:bodyPr/>
        <a:lstStyle/>
        <a:p>
          <a:endParaRPr lang="ru-RU"/>
        </a:p>
      </dgm:t>
    </dgm:pt>
    <dgm:pt modelId="{4682B8EA-0A5F-46BD-81F8-53703D8B9525}" type="pres">
      <dgm:prSet presAssocID="{BB2CB06A-1326-4E6E-840A-552B0F9386B0}" presName="dummy5a" presStyleCnt="0"/>
      <dgm:spPr/>
    </dgm:pt>
    <dgm:pt modelId="{9532BF08-A5AC-4DD0-818C-7EBE04C09876}" type="pres">
      <dgm:prSet presAssocID="{BB2CB06A-1326-4E6E-840A-552B0F9386B0}" presName="dummy5b" presStyleCnt="0"/>
      <dgm:spPr/>
    </dgm:pt>
    <dgm:pt modelId="{24DE3C66-1B7F-4072-A607-E5EC8690D969}" type="pres">
      <dgm:prSet presAssocID="{BB2CB06A-1326-4E6E-840A-552B0F9386B0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879E60-1E0B-415C-A2F5-8A409D18C07F}" type="pres">
      <dgm:prSet presAssocID="{E267B489-C7B6-45FD-8D25-85267974A279}" presName="arrowWedge1" presStyleLbl="fgSibTrans2D1" presStyleIdx="0" presStyleCnt="5" custLinFactNeighborX="-77" custLinFactNeighborY="-2879"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A96A0345-A403-46DC-A295-65E6F6EE74B9}" type="pres">
      <dgm:prSet presAssocID="{1A5288C5-EFF3-4608-88AD-46EC776C740B}" presName="arrowWedge2" presStyleLbl="fgSibTrans2D1" presStyleIdx="1" presStyleCnt="5" custLinFactNeighborX="686" custLinFactNeighborY="-645"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FE12C565-6944-4265-9AD4-184322E68822}" type="pres">
      <dgm:prSet presAssocID="{7FFAE467-D9AD-4D7F-AE3F-677B366E8A84}" presName="arrowWedge3" presStyleLbl="fgSibTrans2D1" presStyleIdx="2" presStyleCnt="5"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98D20FC9-2C0F-48B5-A7F1-F5C6171DF8C6}" type="pres">
      <dgm:prSet presAssocID="{6B4D0468-4111-40C4-87A5-9EA24C1E98C7}" presName="arrowWedge4" presStyleLbl="fgSibTrans2D1" presStyleIdx="3" presStyleCnt="5" custLinFactNeighborX="-2915" custLinFactNeighborY="890"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B914BFDD-3513-419B-8B97-DED9B2DD3838}" type="pres">
      <dgm:prSet presAssocID="{780A6AC6-2B70-4BD2-8784-0EC1538670D7}" presName="arrowWedge5" presStyleLbl="fgSibTrans2D1" presStyleIdx="4" presStyleCnt="5" custLinFactNeighborX="-2173" custLinFactNeighborY="-1338"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</dgm:ptLst>
  <dgm:cxnLst>
    <dgm:cxn modelId="{2CAD8C9C-DBFC-48F0-847D-8101C4C40066}" type="presOf" srcId="{028BE860-BA9A-4F25-A350-8A5E8987364C}" destId="{169E5C99-A05E-4288-9815-C9B40BB97B39}" srcOrd="1" destOrd="0" presId="urn:microsoft.com/office/officeart/2005/8/layout/cycle8"/>
    <dgm:cxn modelId="{3110DB68-E5DA-47DB-BEFE-5268EF16007A}" type="presOf" srcId="{965A473C-1A9B-445B-A143-D488FC07D814}" destId="{7FF99036-C612-492F-9AAA-B27C2B8E0E19}" srcOrd="1" destOrd="0" presId="urn:microsoft.com/office/officeart/2005/8/layout/cycle8"/>
    <dgm:cxn modelId="{133E64FA-3822-401F-8138-6BCA6751F0F2}" type="presOf" srcId="{028BE860-BA9A-4F25-A350-8A5E8987364C}" destId="{D159EF70-8409-4D9F-9B39-986A49333CAE}" srcOrd="0" destOrd="0" presId="urn:microsoft.com/office/officeart/2005/8/layout/cycle8"/>
    <dgm:cxn modelId="{012BB735-CABF-4EBF-8A08-1CD38417D27C}" type="presOf" srcId="{F2886884-A2A7-403E-802E-95FB4AB2718C}" destId="{51E127AC-0914-44ED-A78A-C36C364109D5}" srcOrd="1" destOrd="0" presId="urn:microsoft.com/office/officeart/2005/8/layout/cycle8"/>
    <dgm:cxn modelId="{C71CCF4A-DB6C-4E4E-BA1D-99325E8D5FD1}" type="presOf" srcId="{BB2CB06A-1326-4E6E-840A-552B0F9386B0}" destId="{9853F056-8237-4AC5-B04B-81F8B8541D6B}" srcOrd="0" destOrd="0" presId="urn:microsoft.com/office/officeart/2005/8/layout/cycle8"/>
    <dgm:cxn modelId="{4D12D1BB-0C51-4A95-8D85-47D624F3E859}" srcId="{BB2CB06A-1326-4E6E-840A-552B0F9386B0}" destId="{F2886884-A2A7-403E-802E-95FB4AB2718C}" srcOrd="0" destOrd="0" parTransId="{6B8B31E6-733A-437C-91E0-CBA10E01A55A}" sibTransId="{E267B489-C7B6-45FD-8D25-85267974A279}"/>
    <dgm:cxn modelId="{FF9FF750-7953-431C-8361-F98D5964DE52}" type="presOf" srcId="{784017BC-5D79-4F37-8F6D-DF367CE6E096}" destId="{24DE3C66-1B7F-4072-A607-E5EC8690D969}" srcOrd="1" destOrd="0" presId="urn:microsoft.com/office/officeart/2005/8/layout/cycle8"/>
    <dgm:cxn modelId="{E2C593A4-377A-46BD-82BC-7F4F39DD114B}" srcId="{BB2CB06A-1326-4E6E-840A-552B0F9386B0}" destId="{784017BC-5D79-4F37-8F6D-DF367CE6E096}" srcOrd="4" destOrd="0" parTransId="{094F5235-89C5-4C0A-921F-962A68622D09}" sibTransId="{780A6AC6-2B70-4BD2-8784-0EC1538670D7}"/>
    <dgm:cxn modelId="{2E76F1A4-3970-4A48-9CC9-5A8D7B4D330C}" srcId="{BB2CB06A-1326-4E6E-840A-552B0F9386B0}" destId="{1583ADC6-E527-44CF-9821-6A26ECA74A4D}" srcOrd="1" destOrd="0" parTransId="{5DD5A03A-808B-4D67-8282-B37A20FE2480}" sibTransId="{1A5288C5-EFF3-4608-88AD-46EC776C740B}"/>
    <dgm:cxn modelId="{2AFBFDDD-2E1E-4750-9E05-C360D45F66AD}" srcId="{BB2CB06A-1326-4E6E-840A-552B0F9386B0}" destId="{028BE860-BA9A-4F25-A350-8A5E8987364C}" srcOrd="3" destOrd="0" parTransId="{4B12B67A-FC86-47D9-901E-9665DB379B63}" sibTransId="{6B4D0468-4111-40C4-87A5-9EA24C1E98C7}"/>
    <dgm:cxn modelId="{7EF39E60-9DD6-41F9-867B-FC3C15D385C9}" type="presOf" srcId="{F2886884-A2A7-403E-802E-95FB4AB2718C}" destId="{7FC01BB5-C2AF-46AC-97E9-C527FF6A6C8C}" srcOrd="0" destOrd="0" presId="urn:microsoft.com/office/officeart/2005/8/layout/cycle8"/>
    <dgm:cxn modelId="{F77CEB6B-B88B-49E2-B711-B42A42381F8D}" type="presOf" srcId="{965A473C-1A9B-445B-A143-D488FC07D814}" destId="{66F00699-6274-4BFC-87AB-592B3355DD06}" srcOrd="0" destOrd="0" presId="urn:microsoft.com/office/officeart/2005/8/layout/cycle8"/>
    <dgm:cxn modelId="{B3CC393D-3ED3-4CA7-A36D-B94940FB71A6}" type="presOf" srcId="{1583ADC6-E527-44CF-9821-6A26ECA74A4D}" destId="{3C07D83E-25B9-481C-ABAD-DA91A6A95007}" srcOrd="0" destOrd="0" presId="urn:microsoft.com/office/officeart/2005/8/layout/cycle8"/>
    <dgm:cxn modelId="{89379F3D-4148-4F37-8A0A-9993CF875265}" srcId="{BB2CB06A-1326-4E6E-840A-552B0F9386B0}" destId="{965A473C-1A9B-445B-A143-D488FC07D814}" srcOrd="2" destOrd="0" parTransId="{C48ACADA-CA17-40E0-A461-CA25F7528CC9}" sibTransId="{7FFAE467-D9AD-4D7F-AE3F-677B366E8A84}"/>
    <dgm:cxn modelId="{B5BC676E-E414-4D96-9766-FCD445E95AF0}" type="presOf" srcId="{784017BC-5D79-4F37-8F6D-DF367CE6E096}" destId="{5992F871-50F6-4E6C-9C48-ACB96E9F0748}" srcOrd="0" destOrd="0" presId="urn:microsoft.com/office/officeart/2005/8/layout/cycle8"/>
    <dgm:cxn modelId="{2D71E97A-6266-4A3A-B277-42DFE48832BC}" type="presOf" srcId="{1583ADC6-E527-44CF-9821-6A26ECA74A4D}" destId="{56DC57FA-E70E-4C5B-8787-D7832225C557}" srcOrd="1" destOrd="0" presId="urn:microsoft.com/office/officeart/2005/8/layout/cycle8"/>
    <dgm:cxn modelId="{2B4F372A-262D-498F-A54C-46D8003D1B8C}" type="presParOf" srcId="{9853F056-8237-4AC5-B04B-81F8B8541D6B}" destId="{7FC01BB5-C2AF-46AC-97E9-C527FF6A6C8C}" srcOrd="0" destOrd="0" presId="urn:microsoft.com/office/officeart/2005/8/layout/cycle8"/>
    <dgm:cxn modelId="{C35D1124-9264-48B4-BEDC-449E4E234E75}" type="presParOf" srcId="{9853F056-8237-4AC5-B04B-81F8B8541D6B}" destId="{05684BCD-5BCE-4EC6-BE4E-7B447F0C076A}" srcOrd="1" destOrd="0" presId="urn:microsoft.com/office/officeart/2005/8/layout/cycle8"/>
    <dgm:cxn modelId="{74F73B92-7C59-4734-887A-C076230AF76C}" type="presParOf" srcId="{9853F056-8237-4AC5-B04B-81F8B8541D6B}" destId="{C8937EC4-B4E4-4A10-AA76-975BCAE241FD}" srcOrd="2" destOrd="0" presId="urn:microsoft.com/office/officeart/2005/8/layout/cycle8"/>
    <dgm:cxn modelId="{D4ACCACC-755B-44E9-BF65-E503A7A5C5A6}" type="presParOf" srcId="{9853F056-8237-4AC5-B04B-81F8B8541D6B}" destId="{51E127AC-0914-44ED-A78A-C36C364109D5}" srcOrd="3" destOrd="0" presId="urn:microsoft.com/office/officeart/2005/8/layout/cycle8"/>
    <dgm:cxn modelId="{863C709E-2D19-4C90-833D-B26A3D0F6535}" type="presParOf" srcId="{9853F056-8237-4AC5-B04B-81F8B8541D6B}" destId="{3C07D83E-25B9-481C-ABAD-DA91A6A95007}" srcOrd="4" destOrd="0" presId="urn:microsoft.com/office/officeart/2005/8/layout/cycle8"/>
    <dgm:cxn modelId="{4F433E10-F1AB-452E-82ED-F3667F7775DD}" type="presParOf" srcId="{9853F056-8237-4AC5-B04B-81F8B8541D6B}" destId="{B60F1E25-32A6-470A-9C17-5CA2078BA41A}" srcOrd="5" destOrd="0" presId="urn:microsoft.com/office/officeart/2005/8/layout/cycle8"/>
    <dgm:cxn modelId="{B8C6A7C0-AF16-4E7A-ACEC-7789E54FD674}" type="presParOf" srcId="{9853F056-8237-4AC5-B04B-81F8B8541D6B}" destId="{4545FB81-7412-4665-AF0B-19B99D047E4D}" srcOrd="6" destOrd="0" presId="urn:microsoft.com/office/officeart/2005/8/layout/cycle8"/>
    <dgm:cxn modelId="{BCA17E9D-C7A1-490A-AF24-C213BE78078A}" type="presParOf" srcId="{9853F056-8237-4AC5-B04B-81F8B8541D6B}" destId="{56DC57FA-E70E-4C5B-8787-D7832225C557}" srcOrd="7" destOrd="0" presId="urn:microsoft.com/office/officeart/2005/8/layout/cycle8"/>
    <dgm:cxn modelId="{9806E35D-B921-4A25-A4B8-C4B2C0F5D459}" type="presParOf" srcId="{9853F056-8237-4AC5-B04B-81F8B8541D6B}" destId="{66F00699-6274-4BFC-87AB-592B3355DD06}" srcOrd="8" destOrd="0" presId="urn:microsoft.com/office/officeart/2005/8/layout/cycle8"/>
    <dgm:cxn modelId="{6CEEE5AE-5670-4922-A4D8-583115EB13C4}" type="presParOf" srcId="{9853F056-8237-4AC5-B04B-81F8B8541D6B}" destId="{258F3D92-862B-4D9C-9967-A789DDDCEEFE}" srcOrd="9" destOrd="0" presId="urn:microsoft.com/office/officeart/2005/8/layout/cycle8"/>
    <dgm:cxn modelId="{616AB4BC-0230-412D-9912-24A2EF99719B}" type="presParOf" srcId="{9853F056-8237-4AC5-B04B-81F8B8541D6B}" destId="{7CFEDBE0-D094-40F0-AD83-78D38BAB2895}" srcOrd="10" destOrd="0" presId="urn:microsoft.com/office/officeart/2005/8/layout/cycle8"/>
    <dgm:cxn modelId="{74ACE4D1-D9DC-45D5-9559-D170B289A97C}" type="presParOf" srcId="{9853F056-8237-4AC5-B04B-81F8B8541D6B}" destId="{7FF99036-C612-492F-9AAA-B27C2B8E0E19}" srcOrd="11" destOrd="0" presId="urn:microsoft.com/office/officeart/2005/8/layout/cycle8"/>
    <dgm:cxn modelId="{5F08BDA0-65C4-4F0B-87BD-FC53B82EFD7D}" type="presParOf" srcId="{9853F056-8237-4AC5-B04B-81F8B8541D6B}" destId="{D159EF70-8409-4D9F-9B39-986A49333CAE}" srcOrd="12" destOrd="0" presId="urn:microsoft.com/office/officeart/2005/8/layout/cycle8"/>
    <dgm:cxn modelId="{FFF41384-2151-45E6-BD9A-6BFFF134886C}" type="presParOf" srcId="{9853F056-8237-4AC5-B04B-81F8B8541D6B}" destId="{DC110704-F31C-4649-9B28-77C338F3BDCA}" srcOrd="13" destOrd="0" presId="urn:microsoft.com/office/officeart/2005/8/layout/cycle8"/>
    <dgm:cxn modelId="{D02939B6-98A8-4A63-B31A-555B03AF878D}" type="presParOf" srcId="{9853F056-8237-4AC5-B04B-81F8B8541D6B}" destId="{0BDE5456-343E-4DA6-8F3D-B2B72A05A648}" srcOrd="14" destOrd="0" presId="urn:microsoft.com/office/officeart/2005/8/layout/cycle8"/>
    <dgm:cxn modelId="{118769B9-9F64-41E0-8879-20DA6AB4C0BE}" type="presParOf" srcId="{9853F056-8237-4AC5-B04B-81F8B8541D6B}" destId="{169E5C99-A05E-4288-9815-C9B40BB97B39}" srcOrd="15" destOrd="0" presId="urn:microsoft.com/office/officeart/2005/8/layout/cycle8"/>
    <dgm:cxn modelId="{14FD7B76-054D-430A-A326-29CC09532278}" type="presParOf" srcId="{9853F056-8237-4AC5-B04B-81F8B8541D6B}" destId="{5992F871-50F6-4E6C-9C48-ACB96E9F0748}" srcOrd="16" destOrd="0" presId="urn:microsoft.com/office/officeart/2005/8/layout/cycle8"/>
    <dgm:cxn modelId="{4DAA37DA-467B-46B0-B3C9-25637E6211CB}" type="presParOf" srcId="{9853F056-8237-4AC5-B04B-81F8B8541D6B}" destId="{4682B8EA-0A5F-46BD-81F8-53703D8B9525}" srcOrd="17" destOrd="0" presId="urn:microsoft.com/office/officeart/2005/8/layout/cycle8"/>
    <dgm:cxn modelId="{012279D8-E2AB-481C-A359-B8944C2E18C5}" type="presParOf" srcId="{9853F056-8237-4AC5-B04B-81F8B8541D6B}" destId="{9532BF08-A5AC-4DD0-818C-7EBE04C09876}" srcOrd="18" destOrd="0" presId="urn:microsoft.com/office/officeart/2005/8/layout/cycle8"/>
    <dgm:cxn modelId="{10C7C1E9-87DD-43E2-A8E8-AEE306BA449B}" type="presParOf" srcId="{9853F056-8237-4AC5-B04B-81F8B8541D6B}" destId="{24DE3C66-1B7F-4072-A607-E5EC8690D969}" srcOrd="19" destOrd="0" presId="urn:microsoft.com/office/officeart/2005/8/layout/cycle8"/>
    <dgm:cxn modelId="{BDA89E4D-3D62-427A-B035-FB185A894B41}" type="presParOf" srcId="{9853F056-8237-4AC5-B04B-81F8B8541D6B}" destId="{35879E60-1E0B-415C-A2F5-8A409D18C07F}" srcOrd="20" destOrd="0" presId="urn:microsoft.com/office/officeart/2005/8/layout/cycle8"/>
    <dgm:cxn modelId="{F3540FDE-6274-47CE-98F0-E8F06E1A195E}" type="presParOf" srcId="{9853F056-8237-4AC5-B04B-81F8B8541D6B}" destId="{A96A0345-A403-46DC-A295-65E6F6EE74B9}" srcOrd="21" destOrd="0" presId="urn:microsoft.com/office/officeart/2005/8/layout/cycle8"/>
    <dgm:cxn modelId="{CAA3FF3C-3408-47DE-8104-D82242018FD5}" type="presParOf" srcId="{9853F056-8237-4AC5-B04B-81F8B8541D6B}" destId="{FE12C565-6944-4265-9AD4-184322E68822}" srcOrd="22" destOrd="0" presId="urn:microsoft.com/office/officeart/2005/8/layout/cycle8"/>
    <dgm:cxn modelId="{B9699598-6FCE-4643-AB9C-4C8929F4A1A7}" type="presParOf" srcId="{9853F056-8237-4AC5-B04B-81F8B8541D6B}" destId="{98D20FC9-2C0F-48B5-A7F1-F5C6171DF8C6}" srcOrd="23" destOrd="0" presId="urn:microsoft.com/office/officeart/2005/8/layout/cycle8"/>
    <dgm:cxn modelId="{279AFC1E-BE65-47F7-A4A9-608E51651DF7}" type="presParOf" srcId="{9853F056-8237-4AC5-B04B-81F8B8541D6B}" destId="{B914BFDD-3513-419B-8B97-DED9B2DD3838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9115" cy="513748"/>
          </a:xfrm>
          <a:prstGeom prst="rect">
            <a:avLst/>
          </a:prstGeom>
        </p:spPr>
        <p:txBody>
          <a:bodyPr vert="horz" lIns="99112" tIns="49556" rIns="99112" bIns="49556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4892" y="1"/>
            <a:ext cx="3079115" cy="513748"/>
          </a:xfrm>
          <a:prstGeom prst="rect">
            <a:avLst/>
          </a:prstGeom>
        </p:spPr>
        <p:txBody>
          <a:bodyPr vert="horz" lIns="99112" tIns="49556" rIns="99112" bIns="49556" rtlCol="0"/>
          <a:lstStyle>
            <a:lvl1pPr algn="r">
              <a:defRPr sz="1300"/>
            </a:lvl1pPr>
          </a:lstStyle>
          <a:p>
            <a:fld id="{4AD15A74-B32A-4B70-8DBB-0FA578CA6889}" type="datetimeFigureOut">
              <a:rPr lang="ru-RU" smtClean="0"/>
              <a:pPr/>
              <a:t>07.05.2019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725630"/>
            <a:ext cx="3079115" cy="513746"/>
          </a:xfrm>
          <a:prstGeom prst="rect">
            <a:avLst/>
          </a:prstGeom>
        </p:spPr>
        <p:txBody>
          <a:bodyPr vert="horz" lIns="99112" tIns="49556" rIns="99112" bIns="49556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4892" y="9725630"/>
            <a:ext cx="3079115" cy="513746"/>
          </a:xfrm>
          <a:prstGeom prst="rect">
            <a:avLst/>
          </a:prstGeom>
        </p:spPr>
        <p:txBody>
          <a:bodyPr vert="horz" lIns="99112" tIns="49556" rIns="99112" bIns="49556" rtlCol="0" anchor="b"/>
          <a:lstStyle>
            <a:lvl1pPr algn="r">
              <a:defRPr sz="1300"/>
            </a:lvl1pPr>
          </a:lstStyle>
          <a:p>
            <a:fld id="{05E02E9E-5071-4A0B-8714-862717059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91750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9115" cy="511969"/>
          </a:xfrm>
          <a:prstGeom prst="rect">
            <a:avLst/>
          </a:prstGeom>
        </p:spPr>
        <p:txBody>
          <a:bodyPr vert="horz" lIns="99112" tIns="49556" rIns="99112" bIns="49556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4892" y="1"/>
            <a:ext cx="3079115" cy="511969"/>
          </a:xfrm>
          <a:prstGeom prst="rect">
            <a:avLst/>
          </a:prstGeom>
        </p:spPr>
        <p:txBody>
          <a:bodyPr vert="horz" lIns="99112" tIns="49556" rIns="99112" bIns="49556" rtlCol="0"/>
          <a:lstStyle>
            <a:lvl1pPr algn="r">
              <a:defRPr sz="1300"/>
            </a:lvl1pPr>
          </a:lstStyle>
          <a:p>
            <a:fld id="{AD31386E-248E-48F7-B00A-670B6803CC8D}" type="datetimeFigureOut">
              <a:rPr lang="ru-RU" smtClean="0"/>
              <a:pPr/>
              <a:t>07.05.2019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8350"/>
            <a:ext cx="6829425" cy="384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112" tIns="49556" rIns="99112" bIns="49556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565" y="4863704"/>
            <a:ext cx="5684520" cy="4607719"/>
          </a:xfrm>
          <a:prstGeom prst="rect">
            <a:avLst/>
          </a:prstGeom>
        </p:spPr>
        <p:txBody>
          <a:bodyPr vert="horz" lIns="99112" tIns="49556" rIns="99112" bIns="4955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725630"/>
            <a:ext cx="3079115" cy="511969"/>
          </a:xfrm>
          <a:prstGeom prst="rect">
            <a:avLst/>
          </a:prstGeom>
        </p:spPr>
        <p:txBody>
          <a:bodyPr vert="horz" lIns="99112" tIns="49556" rIns="99112" bIns="49556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4892" y="9725630"/>
            <a:ext cx="3079115" cy="511969"/>
          </a:xfrm>
          <a:prstGeom prst="rect">
            <a:avLst/>
          </a:prstGeom>
        </p:spPr>
        <p:txBody>
          <a:bodyPr vert="horz" lIns="99112" tIns="49556" rIns="99112" bIns="49556" rtlCol="0" anchor="b"/>
          <a:lstStyle>
            <a:lvl1pPr algn="r">
              <a:defRPr sz="1300"/>
            </a:lvl1pPr>
          </a:lstStyle>
          <a:p>
            <a:fld id="{0E209531-B579-4CF9-A15F-3FF1420394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83440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9425" cy="384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3723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9425" cy="384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71910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9425" cy="384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81148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9425" cy="384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80754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9425" cy="384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27380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9425" cy="384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31891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9425" cy="384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79999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9425" cy="384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71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27539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9425" cy="384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74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640079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9425" cy="384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>
                <a:solidFill>
                  <a:prstClr val="black"/>
                </a:solidFill>
              </a:rPr>
              <a:pPr/>
              <a:t>80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1936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9425" cy="384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49700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9425" cy="384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8681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9425" cy="384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20608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9425" cy="384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58057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9425" cy="384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71463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9425" cy="384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41088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9425" cy="384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89118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9425" cy="384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3196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07.05.2019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/>
    </mc:Choice>
    <mc:Fallback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/>
    </mc:Choice>
    <mc:Fallback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07.05.2019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/>
    </mc:Choice>
    <mc:Fallback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/>
    </mc:Choice>
    <mc:Fallback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07.05.2019</a:t>
            </a:fld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/>
    </mc:Choice>
    <mc:Fallback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07.05.2019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/>
    </mc:Choice>
    <mc:Fallback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07.05.2019</a:t>
            </a:fld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/>
    </mc:Choice>
    <mc:Fallback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/>
    </mc:Choice>
    <mc:Fallback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/>
    </mc:Choice>
    <mc:Fallback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/>
    </mc:Choice>
    <mc:Fallback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5B106E36-FD25-4E2D-B0AA-010F637433A0}" type="datetimeFigureOut">
              <a:rPr lang="ru-RU" smtClean="0"/>
              <a:pPr/>
              <a:t>07.05.2019</a:t>
            </a:fld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/>
    </mc:Choice>
    <mc:Fallback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07.05.2019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 advClick="0"/>
    </mc:Choice>
    <mc:Fallback>
      <p:transition spd="slow" advClick="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openxmlformats.org/officeDocument/2006/relationships/image" Target="../media/image8.jpeg"/><Relationship Id="rId9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chart" Target="../charts/char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4.jpeg"/><Relationship Id="rId11" Type="http://schemas.openxmlformats.org/officeDocument/2006/relationships/image" Target="../media/image159.jpeg"/><Relationship Id="rId5" Type="http://schemas.openxmlformats.org/officeDocument/2006/relationships/image" Target="../media/image153.jpeg"/><Relationship Id="rId10" Type="http://schemas.openxmlformats.org/officeDocument/2006/relationships/image" Target="../media/image158.jpeg"/><Relationship Id="rId4" Type="http://schemas.openxmlformats.org/officeDocument/2006/relationships/image" Target="../media/image152.jpeg"/><Relationship Id="rId9" Type="http://schemas.openxmlformats.org/officeDocument/2006/relationships/image" Target="../media/image15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3" Type="http://schemas.openxmlformats.org/officeDocument/2006/relationships/image" Target="../media/image184.jpeg"/><Relationship Id="rId7" Type="http://schemas.openxmlformats.org/officeDocument/2006/relationships/image" Target="../media/image188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10" Type="http://schemas.openxmlformats.org/officeDocument/2006/relationships/image" Target="../media/image191.jpeg"/><Relationship Id="rId4" Type="http://schemas.openxmlformats.org/officeDocument/2006/relationships/image" Target="../media/image185.jpeg"/><Relationship Id="rId9" Type="http://schemas.openxmlformats.org/officeDocument/2006/relationships/image" Target="../media/image19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5.wmf"/><Relationship Id="rId5" Type="http://schemas.openxmlformats.org/officeDocument/2006/relationships/image" Target="../media/image194.wmf"/><Relationship Id="rId4" Type="http://schemas.openxmlformats.org/officeDocument/2006/relationships/image" Target="../media/image193.w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7" Type="http://schemas.openxmlformats.org/officeDocument/2006/relationships/image" Target="../media/image201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7" Type="http://schemas.openxmlformats.org/officeDocument/2006/relationships/image" Target="../media/image211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7" Type="http://schemas.openxmlformats.org/officeDocument/2006/relationships/image" Target="../media/image217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7" Type="http://schemas.openxmlformats.org/officeDocument/2006/relationships/image" Target="../media/image2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9536" y="3861048"/>
            <a:ext cx="8443664" cy="2006352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endParaRPr lang="ru-RU" sz="2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86200" y="6237312"/>
            <a:ext cx="6705600" cy="49852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mbria" pitchFamily="18" charset="0"/>
              </a:rPr>
              <a:t>Киося Илья Георгиевич, примар</a:t>
            </a:r>
            <a:endParaRPr lang="ru-RU" sz="2400" dirty="0">
              <a:solidFill>
                <a:srgbClr val="002060"/>
              </a:solidFill>
              <a:latin typeface="Cambria" pitchFamily="18" charset="0"/>
            </a:endParaRPr>
          </a:p>
          <a:p>
            <a:endParaRPr lang="ru-RU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19736" y="1184063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Cambria" pitchFamily="18" charset="0"/>
              </a:rPr>
              <a:t>Примэрия</a:t>
            </a:r>
            <a:r>
              <a:rPr lang="ru-RU" sz="2000" b="1" dirty="0">
                <a:latin typeface="Cambria" pitchFamily="18" charset="0"/>
              </a:rPr>
              <a:t> села Гайдар,</a:t>
            </a:r>
            <a:br>
              <a:rPr lang="ru-RU" sz="2000" b="1" dirty="0">
                <a:latin typeface="Cambria" pitchFamily="18" charset="0"/>
              </a:rPr>
            </a:br>
            <a:r>
              <a:rPr lang="ru-RU" sz="2000" b="1" dirty="0">
                <a:latin typeface="Cambria" pitchFamily="18" charset="0"/>
              </a:rPr>
              <a:t>АТО </a:t>
            </a:r>
            <a:r>
              <a:rPr lang="ru-RU" sz="2000" b="1" dirty="0" err="1">
                <a:latin typeface="Cambria" pitchFamily="18" charset="0"/>
              </a:rPr>
              <a:t>Гагаузия</a:t>
            </a:r>
            <a:r>
              <a:rPr lang="ru-RU" sz="2000" b="1" dirty="0">
                <a:latin typeface="Cambria" pitchFamily="18" charset="0"/>
              </a:rPr>
              <a:t>, Республика Молдова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87588" y="1938316"/>
            <a:ext cx="74168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Cambria" pitchFamily="18" charset="0"/>
              </a:rPr>
              <a:t>ОТЧЕТ</a:t>
            </a:r>
            <a:r>
              <a:rPr lang="ru-RU" dirty="0"/>
              <a:t/>
            </a:r>
            <a:br>
              <a:rPr lang="ru-RU" dirty="0"/>
            </a:b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О работе </a:t>
            </a:r>
            <a:r>
              <a:rPr lang="ru-RU" sz="2400" b="1" i="1" dirty="0" err="1">
                <a:solidFill>
                  <a:srgbClr val="C00000"/>
                </a:solidFill>
                <a:latin typeface="Cambria" pitchFamily="18" charset="0"/>
              </a:rPr>
              <a:t>примэрии</a:t>
            </a: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 села Гайдар по обеспечению социально-экономического развития на подведомственной территории за </a:t>
            </a:r>
            <a:b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 2011-2015 гг.</a:t>
            </a:r>
          </a:p>
        </p:txBody>
      </p:sp>
      <p:pic>
        <p:nvPicPr>
          <p:cNvPr id="1026" name="Picture 2" descr="D:\ДОСТОПРИМЕЧАТЕЛЬНОСТИ СЕЛА\дом работа\панорама сел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4146660"/>
            <a:ext cx="9032304" cy="1874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5440" y="8241"/>
            <a:ext cx="9144000" cy="12712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5881" y="980729"/>
            <a:ext cx="1524003" cy="338329"/>
          </a:xfrm>
          <a:prstGeom prst="rect">
            <a:avLst/>
          </a:prstGeom>
        </p:spPr>
      </p:pic>
      <p:pic>
        <p:nvPicPr>
          <p:cNvPr id="4" name="Гайдары песн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345158" y="618177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 advClick="0" advTm="19889">
        <p15:prstTrans prst="curtains"/>
      </p:transition>
    </mc:Choice>
    <mc:Fallback>
      <p:transition spd="slow" advClick="0" advTm="198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667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build="p"/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548680"/>
            <a:ext cx="8153400" cy="670520"/>
          </a:xfrm>
        </p:spPr>
        <p:txBody>
          <a:bodyPr>
            <a:noAutofit/>
          </a:bodyPr>
          <a:lstStyle/>
          <a:p>
            <a:pPr lvl="0" algn="ctr"/>
            <a:r>
              <a:rPr lang="en-US" sz="3600" b="1" i="1" dirty="0">
                <a:solidFill>
                  <a:srgbClr val="C00000"/>
                </a:solidFill>
                <a:latin typeface="Cambria" pitchFamily="18" charset="0"/>
              </a:rPr>
              <a:t>II. </a:t>
            </a:r>
            <a:r>
              <a:rPr lang="ru-RU" sz="3600" b="1" i="1" dirty="0">
                <a:solidFill>
                  <a:srgbClr val="C00000"/>
                </a:solidFill>
                <a:latin typeface="Cambria" pitchFamily="18" charset="0"/>
              </a:rPr>
              <a:t>Итоги основной деятельности</a:t>
            </a:r>
            <a:r>
              <a:rPr lang="ru-RU" sz="3600" i="1" dirty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sz="3600" i="1" dirty="0">
                <a:solidFill>
                  <a:srgbClr val="C00000"/>
                </a:solidFill>
                <a:latin typeface="Cambria" pitchFamily="18" charset="0"/>
              </a:rPr>
            </a:br>
            <a:endParaRPr lang="ru-RU" sz="3600" i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775520" y="1305359"/>
            <a:ext cx="8712968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 отчетный период  </a:t>
            </a:r>
            <a:r>
              <a:rPr lang="ru-RU" b="1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ежедневно</a:t>
            </a:r>
            <a:r>
              <a:rPr lang="ru-RU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b="1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по 2-3 человека  </a:t>
            </a:r>
            <a:r>
              <a:rPr lang="ru-RU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обращались  за решением общественных , а также  своих личных  проблем  к  </a:t>
            </a:r>
            <a:r>
              <a:rPr lang="ru-RU" dirty="0" err="1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примару</a:t>
            </a:r>
            <a:r>
              <a:rPr lang="ru-RU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.</a:t>
            </a:r>
            <a:endParaRPr lang="en-US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Спектр этих обращений - самый разнообразный. Но преобладают: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         Большинство обращений удовлетворены. Отрадно, что  эффективности такой мобильности в решении проблем села и его жителей служит четкое  взаимодействие сельского совета и </a:t>
            </a:r>
            <a:r>
              <a:rPr lang="ru-RU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примэрии</a:t>
            </a:r>
            <a:r>
              <a:rPr lang="ru-RU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.   </a:t>
            </a:r>
            <a:br>
              <a:rPr lang="ru-RU" dirty="0">
                <a:latin typeface="Cambr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600" dirty="0">
                <a:latin typeface="Cambria" pitchFamily="18" charset="0"/>
                <a:ea typeface="Times New Roman" pitchFamily="18" charset="0"/>
                <a:cs typeface="Arial" pitchFamily="34" charset="0"/>
              </a:rPr>
            </a:br>
            <a:endParaRPr lang="ru-RU" sz="1600" dirty="0">
              <a:latin typeface="Cambria" pitchFamily="18" charset="0"/>
              <a:cs typeface="Arial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847528" y="2636912"/>
            <a:ext cx="2448272" cy="120243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v"/>
            </a:pPr>
            <a:r>
              <a:rPr lang="ru-RU" b="1" dirty="0">
                <a:solidFill>
                  <a:schemeClr val="tx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просьбы о финансовой помощи</a:t>
            </a:r>
            <a:endParaRPr lang="ru-RU" b="1" dirty="0"/>
          </a:p>
        </p:txBody>
      </p:sp>
      <p:sp>
        <p:nvSpPr>
          <p:cNvPr id="8" name="Овал 7"/>
          <p:cNvSpPr/>
          <p:nvPr/>
        </p:nvSpPr>
        <p:spPr>
          <a:xfrm>
            <a:off x="4511824" y="4869160"/>
            <a:ext cx="3240360" cy="914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v"/>
            </a:pPr>
            <a:r>
              <a:rPr lang="ru-RU" b="1" dirty="0">
                <a:solidFill>
                  <a:schemeClr val="tx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проблемы социального характера и др.</a:t>
            </a:r>
            <a:endParaRPr lang="ru-RU" b="1" dirty="0"/>
          </a:p>
        </p:txBody>
      </p:sp>
      <p:sp>
        <p:nvSpPr>
          <p:cNvPr id="9" name="Овал 8"/>
          <p:cNvSpPr/>
          <p:nvPr/>
        </p:nvSpPr>
        <p:spPr>
          <a:xfrm>
            <a:off x="4655840" y="3717032"/>
            <a:ext cx="2592288" cy="1058416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v"/>
            </a:pPr>
            <a:r>
              <a:rPr lang="ru-RU" b="1" dirty="0">
                <a:solidFill>
                  <a:schemeClr val="tx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вывоз ядохимикатов</a:t>
            </a:r>
            <a:endParaRPr lang="ru-RU" b="1" dirty="0"/>
          </a:p>
        </p:txBody>
      </p:sp>
      <p:sp>
        <p:nvSpPr>
          <p:cNvPr id="10" name="Овал 9"/>
          <p:cNvSpPr/>
          <p:nvPr/>
        </p:nvSpPr>
        <p:spPr>
          <a:xfrm>
            <a:off x="4367808" y="2420888"/>
            <a:ext cx="2736304" cy="115212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v"/>
            </a:pPr>
            <a:r>
              <a:rPr lang="ru-RU" b="1" dirty="0">
                <a:solidFill>
                  <a:schemeClr val="tx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проблемы водоснабжения</a:t>
            </a:r>
            <a:endParaRPr lang="ru-RU" b="1" dirty="0"/>
          </a:p>
        </p:txBody>
      </p:sp>
      <p:sp>
        <p:nvSpPr>
          <p:cNvPr id="11" name="Овал 10"/>
          <p:cNvSpPr/>
          <p:nvPr/>
        </p:nvSpPr>
        <p:spPr>
          <a:xfrm>
            <a:off x="7248128" y="2780928"/>
            <a:ext cx="2592288" cy="115212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v"/>
            </a:pPr>
            <a:r>
              <a:rPr lang="ru-RU" b="1" dirty="0">
                <a:solidFill>
                  <a:schemeClr val="tx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освещение улиц</a:t>
            </a:r>
            <a:endParaRPr lang="ru-RU" b="1" dirty="0"/>
          </a:p>
        </p:txBody>
      </p:sp>
      <p:sp>
        <p:nvSpPr>
          <p:cNvPr id="12" name="Овал 11"/>
          <p:cNvSpPr/>
          <p:nvPr/>
        </p:nvSpPr>
        <p:spPr>
          <a:xfrm>
            <a:off x="1524000" y="4005064"/>
            <a:ext cx="3096344" cy="144016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v"/>
            </a:pPr>
            <a:r>
              <a:rPr lang="ru-RU" dirty="0">
                <a:solidFill>
                  <a:schemeClr val="tx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проблемы благоустройства, экологической обстановки</a:t>
            </a:r>
            <a:endParaRPr lang="ru-RU" b="1" dirty="0"/>
          </a:p>
        </p:txBody>
      </p:sp>
      <p:sp>
        <p:nvSpPr>
          <p:cNvPr id="13" name="Овал 12"/>
          <p:cNvSpPr/>
          <p:nvPr/>
        </p:nvSpPr>
        <p:spPr>
          <a:xfrm>
            <a:off x="7680176" y="4005064"/>
            <a:ext cx="2520280" cy="1058416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v"/>
            </a:pPr>
            <a:r>
              <a:rPr lang="ru-RU" dirty="0">
                <a:solidFill>
                  <a:schemeClr val="tx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спорно-земельные вопросы</a:t>
            </a:r>
            <a:endParaRPr lang="ru-RU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11732">
        <p:checker/>
      </p:transition>
    </mc:Choice>
    <mc:Fallback>
      <p:transition spd="slow" advClick="0" advTm="1173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4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Изданные документы</a:t>
            </a:r>
            <a:endParaRPr lang="ru-RU" b="1" i="1" dirty="0">
              <a:solidFill>
                <a:srgbClr val="00206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36131579"/>
              </p:ext>
            </p:extLst>
          </p:nvPr>
        </p:nvGraphicFramePr>
        <p:xfrm>
          <a:off x="1631504" y="1628802"/>
          <a:ext cx="9036497" cy="516468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90609"/>
                <a:gridCol w="1168514"/>
                <a:gridCol w="1250921"/>
                <a:gridCol w="1568317"/>
                <a:gridCol w="1224406"/>
                <a:gridCol w="1090730"/>
                <a:gridCol w="896182"/>
                <a:gridCol w="746818"/>
              </a:tblGrid>
              <a:tr h="1177914">
                <a:tc rowSpan="2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</a:rPr>
                        <a:t>Годы</a:t>
                      </a:r>
                      <a:endParaRPr lang="ru-RU" sz="2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</a:rPr>
                        <a:t>Обнародовано Распоряжений</a:t>
                      </a:r>
                      <a:endParaRPr lang="ru-RU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</a:rPr>
                        <a:t>Составлено </a:t>
                      </a:r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</a:rPr>
                        <a:t>нотариаль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  <a:p>
                      <a:pPr algn="ctr"/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</a:rPr>
                        <a:t>ных</a:t>
                      </a:r>
                      <a:r>
                        <a:rPr lang="ru-RU" sz="2000" b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</a:rPr>
                        <a:t>сделок</a:t>
                      </a:r>
                      <a:endParaRPr lang="ru-RU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</a:rPr>
                        <a:t>Рассмо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  <a:p>
                      <a:pPr algn="ctr"/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</a:rPr>
                        <a:t>трено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</a:rPr>
                        <a:t> петиций</a:t>
                      </a:r>
                      <a:endParaRPr lang="ru-RU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</a:rPr>
                        <a:t>Зарегистрировано актов гражданского состояния</a:t>
                      </a:r>
                      <a:endParaRPr lang="ru-RU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097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По личному составу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По основной </a:t>
                      </a:r>
                      <a:r>
                        <a:rPr lang="ru-RU" b="1" dirty="0" err="1" smtClean="0"/>
                        <a:t>деят-ти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/>
                        <a:t>Рожде-ний</a:t>
                      </a:r>
                      <a:endParaRPr lang="ru-RU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/>
                        <a:t>Смер-тей</a:t>
                      </a:r>
                      <a:endParaRPr lang="ru-RU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/>
                        <a:t>Бра-ков</a:t>
                      </a:r>
                      <a:endParaRPr lang="ru-RU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11667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2011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48</a:t>
                      </a:r>
                      <a:endParaRPr lang="ru-RU" sz="2800" b="1" dirty="0"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30</a:t>
                      </a:r>
                      <a:endParaRPr lang="ru-RU" sz="2800" b="1" dirty="0"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280</a:t>
                      </a:r>
                      <a:endParaRPr lang="ru-RU" sz="2800" b="1" dirty="0"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Cambria" pitchFamily="18" charset="0"/>
                        </a:rPr>
                        <a:t>97</a:t>
                      </a:r>
                      <a:endParaRPr lang="ru-RU" sz="2800" b="1" dirty="0"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62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25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33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667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2012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80</a:t>
                      </a:r>
                      <a:endParaRPr lang="ru-RU" sz="2800" b="1" dirty="0"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79</a:t>
                      </a:r>
                      <a:endParaRPr lang="ru-RU" sz="2800" b="1" dirty="0"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360</a:t>
                      </a:r>
                      <a:endParaRPr lang="ru-RU" sz="2800" b="1" dirty="0"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Cambria" pitchFamily="18" charset="0"/>
                        </a:rPr>
                        <a:t>71</a:t>
                      </a:r>
                      <a:endParaRPr lang="ru-RU" sz="2800" b="1" dirty="0"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60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/>
                        <a:t>48</a:t>
                      </a:r>
                      <a:endParaRPr lang="ru-RU" sz="2800" b="1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28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667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2013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57</a:t>
                      </a:r>
                      <a:endParaRPr lang="ru-RU" sz="2800" b="1" dirty="0"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78</a:t>
                      </a:r>
                      <a:endParaRPr lang="ru-RU" sz="2800" b="1" dirty="0"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372</a:t>
                      </a:r>
                      <a:endParaRPr lang="ru-RU" sz="2800" b="1" dirty="0"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Cambria" pitchFamily="18" charset="0"/>
                        </a:rPr>
                        <a:t>87</a:t>
                      </a:r>
                      <a:endParaRPr lang="ru-RU" sz="2800" b="1" dirty="0"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44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40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24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738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2014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49</a:t>
                      </a:r>
                      <a:endParaRPr lang="ru-RU" sz="2800" b="1" dirty="0"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80</a:t>
                      </a:r>
                      <a:endParaRPr lang="ru-RU" sz="2800" b="1" dirty="0"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362</a:t>
                      </a:r>
                      <a:endParaRPr lang="ru-RU" sz="2800" b="1" dirty="0"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Cambria" pitchFamily="18" charset="0"/>
                        </a:rPr>
                        <a:t>77</a:t>
                      </a:r>
                      <a:endParaRPr lang="ru-RU" sz="2800" b="1" dirty="0"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51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41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22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9157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Итого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Cambria" pitchFamily="18" charset="0"/>
                        </a:rPr>
                        <a:t>234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Cambria" pitchFamily="18" charset="0"/>
                        </a:rPr>
                        <a:t>267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Cambria" pitchFamily="18" charset="0"/>
                        </a:rPr>
                        <a:t>1374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Cambria" pitchFamily="18" charset="0"/>
                        </a:rPr>
                        <a:t>332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217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154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107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slow" advClick="0" advTm="1707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548680"/>
            <a:ext cx="8153400" cy="6705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1" dirty="0">
                <a:solidFill>
                  <a:srgbClr val="C00000"/>
                </a:solidFill>
                <a:latin typeface="Cambria" pitchFamily="18" charset="0"/>
              </a:rPr>
              <a:t>III</a:t>
            </a:r>
            <a:r>
              <a:rPr lang="ru-RU" sz="3600" b="1" i="1" dirty="0">
                <a:solidFill>
                  <a:srgbClr val="C00000"/>
                </a:solidFill>
                <a:latin typeface="Cambria" pitchFamily="18" charset="0"/>
              </a:rPr>
              <a:t>. Анализ исполнения бюджета за  период 2011-2014гг.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63552" y="1556793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Структура бюджета</a:t>
            </a:r>
            <a:endParaRPr lang="ru-RU" sz="2400" i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35700767"/>
              </p:ext>
            </p:extLst>
          </p:nvPr>
        </p:nvGraphicFramePr>
        <p:xfrm>
          <a:off x="1991545" y="2060849"/>
          <a:ext cx="7848872" cy="4791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563"/>
                <a:gridCol w="1946983"/>
                <a:gridCol w="927135"/>
                <a:gridCol w="2781406"/>
                <a:gridCol w="1080785"/>
              </a:tblGrid>
              <a:tr h="1805282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FF00"/>
                          </a:solidFill>
                        </a:rPr>
                        <a:t>Годы</a:t>
                      </a:r>
                      <a:endParaRPr lang="ru-RU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FF00"/>
                          </a:solidFill>
                        </a:rPr>
                        <a:t>Трансферты,</a:t>
                      </a: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FFFF00"/>
                          </a:solidFill>
                        </a:rPr>
                        <a:t>тыс. леев</a:t>
                      </a:r>
                      <a:endParaRPr lang="ru-RU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FF00"/>
                          </a:solidFill>
                        </a:rPr>
                        <a:t>%</a:t>
                      </a:r>
                      <a:endParaRPr lang="ru-RU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FF00"/>
                          </a:solidFill>
                        </a:rPr>
                        <a:t>Собственные доходы, </a:t>
                      </a: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FFFF00"/>
                          </a:solidFill>
                        </a:rPr>
                        <a:t>тыс. леев</a:t>
                      </a:r>
                      <a:endParaRPr lang="ru-RU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FF00"/>
                          </a:solidFill>
                        </a:rPr>
                        <a:t>%</a:t>
                      </a:r>
                      <a:endParaRPr lang="ru-RU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4537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2011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3968,5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81,4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905,1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18,6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785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2012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4838,6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85,2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843,3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14,8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1527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2013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2505,0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68,3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1160,6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31,7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1527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2014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2386,2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69,1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1065,4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30,9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1987">
        <p15:prstTrans prst="fallOver"/>
      </p:transition>
    </mc:Choice>
    <mc:Fallback>
      <p:transition spd="slow" advClick="0" advTm="219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Структура бюджета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775520" y="1556792"/>
          <a:ext cx="8640960" cy="5128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 advClick="0" advTm="12117">
        <p15:prstTrans prst="origami"/>
      </p:transition>
    </mc:Choice>
    <mc:Fallback>
      <p:transition spd="slow" advClick="0" advTm="121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92696"/>
            <a:ext cx="8153400" cy="288032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Доли постатейных расходов</a:t>
            </a:r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</a:b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62167056"/>
              </p:ext>
            </p:extLst>
          </p:nvPr>
        </p:nvGraphicFramePr>
        <p:xfrm>
          <a:off x="1524001" y="1628799"/>
          <a:ext cx="9144000" cy="5200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939"/>
                <a:gridCol w="703424"/>
                <a:gridCol w="925559"/>
                <a:gridCol w="814492"/>
                <a:gridCol w="1036626"/>
                <a:gridCol w="1189026"/>
                <a:gridCol w="1106360"/>
                <a:gridCol w="888537"/>
                <a:gridCol w="925037"/>
              </a:tblGrid>
              <a:tr h="760497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FFFF00"/>
                          </a:solidFill>
                        </a:rPr>
                        <a:t>Годы</a:t>
                      </a:r>
                      <a:endParaRPr lang="ru-RU" sz="3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FFFF00"/>
                          </a:solidFill>
                        </a:rPr>
                        <a:t>2011</a:t>
                      </a:r>
                      <a:endParaRPr lang="ru-RU" sz="3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FF00"/>
                          </a:solidFill>
                        </a:rPr>
                        <a:t>2012</a:t>
                      </a:r>
                      <a:endParaRPr lang="ru-RU" sz="3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FF00"/>
                          </a:solidFill>
                        </a:rPr>
                        <a:t>2013</a:t>
                      </a:r>
                      <a:endParaRPr lang="ru-RU" sz="3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FF00"/>
                          </a:solidFill>
                        </a:rPr>
                        <a:t>2014</a:t>
                      </a:r>
                      <a:endParaRPr lang="ru-RU" sz="3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98468"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Заработная плата +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отчисл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., тыс. лей 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3630,0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72,9%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3901,3 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69,0%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1895,6 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51,5%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2146,3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64,6%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4285"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Питание, </a:t>
                      </a:r>
                    </a:p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тыс. лей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348,6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7,0%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542,0  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9,6%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381,9 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10,4%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345,5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10,4%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4285"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Энергоресурсы, тыс. лей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612,2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12,3%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599,7 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10,6%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152,8</a:t>
                      </a:r>
                    </a:p>
                    <a:p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4,2%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153,2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4,6%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4285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Кап. ремонт, тыс.</a:t>
                      </a:r>
                      <a:r>
                        <a:rPr lang="ru-RU" sz="1400" b="1" baseline="0" dirty="0" smtClean="0"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 smtClean="0"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лей 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-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-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8,7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0,2%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307,6 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8,4%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87,7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2,6%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8468"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Остальные расходы,</a:t>
                      </a:r>
                    </a:p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 тыс. лей 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389,7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7,8%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604,3 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10,7%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943,3 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25,6%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590,4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17,8%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40033">
        <p15:prstTrans prst="pageCurlDouble"/>
      </p:transition>
    </mc:Choice>
    <mc:Fallback>
      <p:transition spd="slow" advClick="0" advTm="400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5560" y="620688"/>
            <a:ext cx="8153400" cy="598512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Структура доходных статей бюджета за 2011-2014 гг.</a:t>
            </a:r>
            <a:r>
              <a:rPr lang="ru-RU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</a:b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97301898"/>
              </p:ext>
            </p:extLst>
          </p:nvPr>
        </p:nvGraphicFramePr>
        <p:xfrm>
          <a:off x="1524001" y="1628803"/>
          <a:ext cx="9143999" cy="521913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611560"/>
                <a:gridCol w="1403335"/>
                <a:gridCol w="869411"/>
                <a:gridCol w="1027486"/>
                <a:gridCol w="948448"/>
                <a:gridCol w="1027486"/>
                <a:gridCol w="790373"/>
                <a:gridCol w="846229"/>
                <a:gridCol w="792088"/>
                <a:gridCol w="827583"/>
              </a:tblGrid>
              <a:tr h="450456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№</a:t>
                      </a:r>
                      <a:endParaRPr lang="ru-RU" sz="2000" b="1" dirty="0">
                        <a:solidFill>
                          <a:srgbClr val="7030A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Статья</a:t>
                      </a:r>
                      <a:endParaRPr lang="ru-RU" sz="2000" b="1" dirty="0">
                        <a:solidFill>
                          <a:srgbClr val="7030A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2011г.</a:t>
                      </a:r>
                      <a:endParaRPr lang="ru-RU" sz="24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2012г.</a:t>
                      </a:r>
                      <a:endParaRPr lang="ru-RU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7030A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2013г.</a:t>
                      </a:r>
                      <a:endParaRPr lang="ru-RU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7030A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2014г.</a:t>
                      </a:r>
                      <a:endParaRPr lang="ru-RU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7030A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504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План </a:t>
                      </a:r>
                      <a:endParaRPr lang="ru-RU" sz="2000" b="1" dirty="0">
                        <a:solidFill>
                          <a:srgbClr val="7030A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% </a:t>
                      </a:r>
                      <a:endParaRPr lang="ru-RU" sz="2000" b="1" dirty="0" smtClean="0">
                        <a:solidFill>
                          <a:srgbClr val="7030A0"/>
                        </a:solidFill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solidFill>
                            <a:srgbClr val="7030A0"/>
                          </a:solidFill>
                        </a:rPr>
                        <a:t>вып</a:t>
                      </a:r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.</a:t>
                      </a:r>
                      <a:endParaRPr lang="ru-RU" sz="2000" b="1" dirty="0">
                        <a:solidFill>
                          <a:srgbClr val="7030A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План </a:t>
                      </a:r>
                      <a:endParaRPr lang="ru-RU" sz="2000" b="1" dirty="0">
                        <a:solidFill>
                          <a:srgbClr val="7030A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% </a:t>
                      </a:r>
                      <a:endParaRPr lang="ru-RU" sz="2000" b="1" dirty="0" smtClean="0">
                        <a:solidFill>
                          <a:srgbClr val="7030A0"/>
                        </a:solidFill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solidFill>
                            <a:srgbClr val="7030A0"/>
                          </a:solidFill>
                        </a:rPr>
                        <a:t>вып</a:t>
                      </a:r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.</a:t>
                      </a:r>
                      <a:endParaRPr lang="ru-RU" sz="2000" b="1" dirty="0">
                        <a:solidFill>
                          <a:srgbClr val="7030A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План </a:t>
                      </a:r>
                      <a:endParaRPr lang="ru-RU" sz="2000" b="1" dirty="0">
                        <a:solidFill>
                          <a:srgbClr val="7030A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% </a:t>
                      </a:r>
                      <a:r>
                        <a:rPr lang="ru-RU" sz="2000" b="1" dirty="0" err="1" smtClean="0">
                          <a:solidFill>
                            <a:srgbClr val="7030A0"/>
                          </a:solidFill>
                        </a:rPr>
                        <a:t>вып</a:t>
                      </a:r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.</a:t>
                      </a:r>
                      <a:endParaRPr lang="ru-RU" sz="2000" b="1" dirty="0">
                        <a:solidFill>
                          <a:srgbClr val="7030A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План </a:t>
                      </a:r>
                      <a:endParaRPr lang="ru-RU" sz="2000" b="1" dirty="0">
                        <a:solidFill>
                          <a:srgbClr val="7030A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7030A0"/>
                          </a:solidFill>
                        </a:rPr>
                        <a:t>% </a:t>
                      </a:r>
                      <a:r>
                        <a:rPr lang="ru-RU" sz="2000" b="1" dirty="0" err="1" smtClean="0">
                          <a:solidFill>
                            <a:srgbClr val="7030A0"/>
                          </a:solidFill>
                        </a:rPr>
                        <a:t>вып</a:t>
                      </a:r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.</a:t>
                      </a:r>
                      <a:endParaRPr lang="ru-RU" sz="2000" b="1" dirty="0">
                        <a:solidFill>
                          <a:srgbClr val="7030A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44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111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Подоходный налог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191,3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n-lt"/>
                          <a:ea typeface="+mn-ea"/>
                          <a:cs typeface="+mn-cs"/>
                        </a:rPr>
                        <a:t>90,5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195,4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102,7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238,2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62,3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itchFamily="18" charset="0"/>
                        </a:rPr>
                        <a:t>224,0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109,6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114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Земельный налог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n-lt"/>
                          <a:ea typeface="+mn-ea"/>
                          <a:cs typeface="+mn-cs"/>
                        </a:rPr>
                        <a:t>350,2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45,7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319,6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51,9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427,7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100,0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itchFamily="18" charset="0"/>
                        </a:rPr>
                        <a:t>341,9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95,1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8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121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Аренда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35,8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353,1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55,0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111,7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85,2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100,0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itchFamily="18" charset="0"/>
                        </a:rPr>
                        <a:t>129,5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90,3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8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122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Прочие сборы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63,0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104,8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74,6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106,2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75,9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102,1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80,5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119,9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8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151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Спец. счета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346,9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106,6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320,0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164,6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208,4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104,4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036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Cambria" pitchFamily="18" charset="0"/>
                        </a:rPr>
                        <a:t>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Cambria" pitchFamily="18" charset="0"/>
                        </a:rPr>
                        <a:t>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Cambria" pitchFamily="18" charset="0"/>
                        </a:rPr>
                        <a:t>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mbria" pitchFamily="18" charset="0"/>
                        </a:rPr>
                        <a:t>Г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mbria" pitchFamily="18" charset="0"/>
                        </a:rPr>
                        <a:t>О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Cambria" pitchFamily="18" charset="0"/>
                        </a:rPr>
                        <a:t>        </a:t>
                      </a:r>
                      <a:r>
                        <a:rPr lang="ru-RU" sz="1400" b="1" dirty="0" smtClean="0">
                          <a:latin typeface="Cambria" pitchFamily="18" charset="0"/>
                        </a:rPr>
                        <a:t>          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Собственные доходы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995,0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91,0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965,9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87,3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1239,1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93,65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167, 7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116,7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0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Трансферты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3968,5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100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4838,6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100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2182,9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100,0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963,6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102,0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0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Всего доходы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4963,5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98,0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5804,5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97,9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3663,7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100,3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2204,4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100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524000" y="1828887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24201">
        <p:checker/>
      </p:transition>
    </mc:Choice>
    <mc:Fallback>
      <p:transition spd="slow" advClick="0" advTm="24201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8153400" cy="1184176"/>
          </a:xfrm>
        </p:spPr>
        <p:txBody>
          <a:bodyPr>
            <a:no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  <a:latin typeface="Cambria" pitchFamily="18" charset="0"/>
              </a:rPr>
              <a:t>IV. </a:t>
            </a:r>
            <a:r>
              <a:rPr lang="ru-RU" sz="2800" b="1" i="1" dirty="0">
                <a:solidFill>
                  <a:srgbClr val="C00000"/>
                </a:solidFill>
                <a:latin typeface="Cambria" pitchFamily="18" charset="0"/>
              </a:rPr>
              <a:t>Достижения </a:t>
            </a:r>
            <a:r>
              <a:rPr lang="ru-RU" sz="2800" b="1" i="1" dirty="0" err="1">
                <a:solidFill>
                  <a:srgbClr val="C00000"/>
                </a:solidFill>
                <a:latin typeface="Cambria" pitchFamily="18" charset="0"/>
              </a:rPr>
              <a:t>примэрии</a:t>
            </a:r>
            <a:r>
              <a:rPr lang="ru-RU" sz="2800" b="1" i="1" dirty="0">
                <a:solidFill>
                  <a:srgbClr val="C00000"/>
                </a:solidFill>
                <a:latin typeface="Cambria" pitchFamily="18" charset="0"/>
              </a:rPr>
              <a:t> на протяжении 2011-2014гг. в области генеральной инфраструктуры.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550965" y="1359059"/>
            <a:ext cx="911703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АДМИНЗДАНИЕ ПРИМЭРИИ</a:t>
            </a:r>
            <a:endParaRPr lang="ru-RU" sz="2400" b="1" u="sng" dirty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itchFamily="18" charset="0"/>
                <a:cs typeface="Times New Roman" pitchFamily="18" charset="0"/>
              </a:rPr>
              <a:t> 2011 год</a:t>
            </a:r>
            <a:endParaRPr lang="ru-RU" sz="2000" b="1" dirty="0">
              <a:solidFill>
                <a:srgbClr val="002060"/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Строительство и газификация   автономной  котельной; </a:t>
            </a:r>
            <a:endParaRPr lang="ru-RU" sz="1400" dirty="0">
              <a:latin typeface="Cambria" pitchFamily="18" charset="0"/>
              <a:cs typeface="Arial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строительство туалета;</a:t>
            </a:r>
            <a:endParaRPr lang="ru-RU" sz="1400" dirty="0">
              <a:latin typeface="Cambria" pitchFamily="18" charset="0"/>
              <a:cs typeface="Arial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приобретение и установка окон  (13 штук) двери  - 1 шт. капитальный  ремонт  внутренних  помещений</a:t>
            </a:r>
            <a:endParaRPr lang="ru-RU" sz="1400" dirty="0">
              <a:latin typeface="Cambria" pitchFamily="18" charset="0"/>
              <a:cs typeface="Arial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открытие  нового  кабинета  (бухгалтерия); </a:t>
            </a:r>
            <a:endParaRPr lang="ru-RU" sz="1400" dirty="0">
              <a:latin typeface="Cambria" pitchFamily="18" charset="0"/>
              <a:cs typeface="Arial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ремонт  крыши здания;</a:t>
            </a:r>
            <a:endParaRPr lang="ru-RU" sz="1400" dirty="0">
              <a:latin typeface="Cambria" pitchFamily="18" charset="0"/>
              <a:cs typeface="Arial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усиление   дверного проема  актового  зала;</a:t>
            </a:r>
            <a:endParaRPr lang="ru-RU" sz="1400" dirty="0">
              <a:latin typeface="Cambria" pitchFamily="18" charset="0"/>
              <a:cs typeface="Arial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приобретение  стульев, факса;</a:t>
            </a:r>
            <a:endParaRPr lang="ru-RU" sz="1400" dirty="0">
              <a:latin typeface="Cambria" pitchFamily="18" charset="0"/>
              <a:cs typeface="Arial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демонтаж старого  и монтаж  нового   водяного отопления.</a:t>
            </a:r>
            <a:r>
              <a:rPr lang="ru-RU" sz="1400" dirty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lang="ru-RU" sz="1400" dirty="0">
              <a:latin typeface="Cambria" pitchFamily="18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50965" y="4144438"/>
            <a:ext cx="911703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    2012 год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Полное завершение внутреннего ремонта здания;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Приобретение компьютерной техники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prstClr val="black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00206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1550965" y="4954730"/>
            <a:ext cx="911703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    2013 год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600" b="1" dirty="0">
              <a:solidFill>
                <a:srgbClr val="0070C0"/>
              </a:solidFill>
              <a:latin typeface="Cambria" pitchFamily="18" charset="0"/>
              <a:cs typeface="Arial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открытие комнаты отдыха;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штукатурка гаража;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приобретение компьютерной техники;</a:t>
            </a:r>
            <a:r>
              <a:rPr lang="ru-RU" sz="1600" dirty="0">
                <a:solidFill>
                  <a:srgbClr val="0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установка сигнализации здания;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приобретение легкового автомобиля.</a:t>
            </a:r>
            <a:endParaRPr lang="ru-RU" sz="1600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2356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6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6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6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6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6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6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6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6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6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6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err="1" smtClean="0">
                <a:solidFill>
                  <a:srgbClr val="002060"/>
                </a:solidFill>
              </a:rPr>
              <a:t>Примэрия</a:t>
            </a:r>
            <a:r>
              <a:rPr lang="ru-RU" b="1" i="1" dirty="0" smtClean="0">
                <a:solidFill>
                  <a:srgbClr val="002060"/>
                </a:solidFill>
              </a:rPr>
              <a:t> «до»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001\Desktop\фото до и после\примэрия\Фото0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8439" y="1588486"/>
            <a:ext cx="2808312" cy="2106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001\Desktop\фото до и после\примэрия\Фото03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15880" y="3933057"/>
            <a:ext cx="1944216" cy="2592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001\Desktop\фото до и после\примэрия\Фото02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04483" y="3837044"/>
            <a:ext cx="2016224" cy="2688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C:\Users\001\Desktop\фото до и после\примэрия\Фото022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54083" y="1606487"/>
            <a:ext cx="2867810" cy="2150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1" name="Picture 7" descr="C:\Users\001\Desktop\фото до и после\примэрия\Изображение 00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12224" y="3933056"/>
            <a:ext cx="1944216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C:\Users\001\Desktop\фото до и после\примэрия\Фото0379 (2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77402" y="1588487"/>
            <a:ext cx="2915816" cy="2186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844">
        <p:split orient="vert"/>
      </p:transition>
    </mc:Choice>
    <mc:Fallback>
      <p:transition spd="slow" advClick="0" advTm="3084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err="1" smtClean="0">
                <a:solidFill>
                  <a:srgbClr val="002060"/>
                </a:solidFill>
              </a:rPr>
              <a:t>Примэрия</a:t>
            </a:r>
            <a:r>
              <a:rPr lang="ru-RU" b="1" i="1" dirty="0" smtClean="0">
                <a:solidFill>
                  <a:srgbClr val="002060"/>
                </a:solidFill>
              </a:rPr>
              <a:t> «после»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001\Desktop\фото до и после\примэрия\Изображение 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43" y="1736204"/>
            <a:ext cx="2815861" cy="2111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12" descr="100_1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5377" y="1770904"/>
            <a:ext cx="3176410" cy="2182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15" descr="100_140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24042" y="4365104"/>
            <a:ext cx="2820672" cy="2088232"/>
          </a:xfrm>
          <a:prstGeom prst="rect">
            <a:avLst/>
          </a:prstGeom>
          <a:noFill/>
        </p:spPr>
      </p:pic>
      <p:pic>
        <p:nvPicPr>
          <p:cNvPr id="6" name="Рисунок 21" descr="101_400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2143" y="4318524"/>
            <a:ext cx="3131187" cy="2110149"/>
          </a:xfrm>
          <a:prstGeom prst="rect">
            <a:avLst/>
          </a:prstGeom>
          <a:noFill/>
        </p:spPr>
      </p:pic>
      <p:pic>
        <p:nvPicPr>
          <p:cNvPr id="8" name="Picture 2" descr="D:\ФОТКИ ОБЪЕКТОВ\100_1330.JPG"/>
          <p:cNvPicPr>
            <a:picLocks noChangeAspect="1" noChangeArrowheads="1"/>
          </p:cNvPicPr>
          <p:nvPr/>
        </p:nvPicPr>
        <p:blipFill>
          <a:blip r:embed="rId7" cstate="print"/>
          <a:srcRect t="11316" r="20158"/>
          <a:stretch>
            <a:fillRect/>
          </a:stretch>
        </p:blipFill>
        <p:spPr bwMode="auto">
          <a:xfrm>
            <a:off x="4694353" y="4343878"/>
            <a:ext cx="2448150" cy="2088232"/>
          </a:xfrm>
          <a:prstGeom prst="rect">
            <a:avLst/>
          </a:prstGeom>
          <a:noFill/>
        </p:spPr>
      </p:pic>
      <p:pic>
        <p:nvPicPr>
          <p:cNvPr id="9" name="Рисунок 8" descr="C:\Users\Илья\Desktop\прим фото\100_140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6516" y="1760061"/>
            <a:ext cx="2232248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slow" advClick="0" advTm="3151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2700" b="1" u="sng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ДЕТСКИЙ САД</a:t>
            </a:r>
            <a:r>
              <a:rPr lang="ru-RU" sz="2700" u="sng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Arial" pitchFamily="34" charset="0"/>
              </a:rPr>
              <a:t/>
            </a:r>
            <a:br>
              <a:rPr lang="ru-RU" sz="2700" u="sng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Arial" pitchFamily="34" charset="0"/>
              </a:rPr>
            </a:br>
            <a:endParaRPr lang="ru-RU" sz="27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584040" y="1111676"/>
            <a:ext cx="897645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2011 год</a:t>
            </a:r>
            <a:r>
              <a:rPr lang="ru-RU" sz="4000" b="1" dirty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Внутренний  ремонт  здания, внутренние    отделочные работы   и открытие пищеблока,</a:t>
            </a:r>
            <a:endParaRPr lang="ru-RU" sz="1600" dirty="0">
              <a:latin typeface="Cambria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ремонт подвалов (очистка от мусора, штукатурка, устройство крыши), приобретение  и замена дверей – 2 шт.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з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амена   кровли   левого крыла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г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азификация  пищеблока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п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риобретение газовых плит  -2  шт. и газовой  колонки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>
              <a:latin typeface="Cambria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Cambria" pitchFamily="18" charset="0"/>
                <a:cs typeface="Arial" pitchFamily="34" charset="0"/>
              </a:rPr>
              <a:t>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03512" y="2639616"/>
            <a:ext cx="8856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2012 год</a:t>
            </a:r>
            <a:r>
              <a:rPr lang="ru-RU" sz="2000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</a:b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84040" y="2953503"/>
            <a:ext cx="8976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Реализация проекта(Исполком </a:t>
            </a:r>
            <a:r>
              <a:rPr lang="ru-RU" sz="1600" dirty="0" err="1">
                <a:latin typeface="Cambria" pitchFamily="18" charset="0"/>
                <a:ea typeface="Calibri" pitchFamily="34" charset="0"/>
                <a:cs typeface="Times New Roman" pitchFamily="18" charset="0"/>
              </a:rPr>
              <a:t>Гагаузии</a:t>
            </a:r>
            <a:r>
              <a:rPr lang="ru-RU" sz="16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) по замене всех наружных</a:t>
            </a:r>
            <a:endParaRPr lang="ru-RU" sz="1600" dirty="0">
              <a:latin typeface="Cambr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окон и дверей, прокладка канализации и водопровода.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Строительство выгребной ямы, внутренний ремонт здания, ремонт и функционирование подвала, прием гуманитарного груза (мебель).</a:t>
            </a:r>
            <a:endParaRPr lang="ru-RU" sz="1600" dirty="0">
              <a:latin typeface="Cambria" pitchFamily="18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84040" y="3913639"/>
            <a:ext cx="8976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2013 год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1524000" y="416566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Внутренний ремонт здания, приобретение электроплиты, стиральных машин и спортинвентаря, устройство бассейна запаса воды  на 12 кубов, прием гуманитарного груза, проведение мероприятий.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Исполкомом </a:t>
            </a:r>
            <a:r>
              <a:rPr lang="ru-RU" sz="1600" dirty="0" err="1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Гагаузии</a:t>
            </a:r>
            <a:r>
              <a:rPr lang="ru-RU" sz="1600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 было выделено 322100 леев на кап. ремонт д/с и приобретение электроплиты на сумму 17000 леев.</a:t>
            </a:r>
            <a:endParaRPr lang="ru-RU" sz="1600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24000" y="5357826"/>
            <a:ext cx="8976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2014 год 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0" y="5641164"/>
            <a:ext cx="8976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  <a:latin typeface="Cambria" pitchFamily="18" charset="0"/>
                <a:cs typeface="Arial" pitchFamily="34" charset="0"/>
              </a:rPr>
              <a:t>Румынским Правительством было выделено на безвозмездной основе 538 000 леев на замену внутренней системы отопления, с заменой газовых котлов и 71000 леев на дополнительные работы по котельной.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Cambria" pitchFamily="18" charset="0"/>
                <a:cs typeface="Arial" pitchFamily="34" charset="0"/>
              </a:rPr>
              <a:t>На 190987 леев  подписан договор по приобретению спортинвентаря и мебели.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37971">
        <p:circle/>
      </p:transition>
    </mc:Choice>
    <mc:Fallback>
      <p:transition spd="slow" advClick="0" advTm="3797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26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latin typeface="Cambria" pitchFamily="18" charset="0"/>
              </a:rPr>
              <a:t/>
            </a:r>
            <a:br>
              <a:rPr lang="ru-RU" sz="2200" b="1" dirty="0">
                <a:latin typeface="Cambria" pitchFamily="18" charset="0"/>
              </a:rPr>
            </a:br>
            <a:r>
              <a:rPr lang="ru-RU" sz="2200" b="1" dirty="0">
                <a:latin typeface="Cambria" pitchFamily="18" charset="0"/>
              </a:rPr>
              <a:t/>
            </a:r>
            <a:br>
              <a:rPr lang="ru-RU" sz="2200" b="1" dirty="0">
                <a:latin typeface="Cambria" pitchFamily="18" charset="0"/>
              </a:rPr>
            </a:br>
            <a:r>
              <a:rPr lang="ru-RU" sz="2200" b="1" dirty="0">
                <a:latin typeface="Cambria" pitchFamily="18" charset="0"/>
              </a:rPr>
              <a:t/>
            </a:r>
            <a:br>
              <a:rPr lang="ru-RU" sz="2200" b="1" dirty="0">
                <a:latin typeface="Cambria" pitchFamily="18" charset="0"/>
              </a:rPr>
            </a:br>
            <a:r>
              <a:rPr lang="ru-RU" sz="2200" b="1" i="1" dirty="0">
                <a:solidFill>
                  <a:srgbClr val="C00000"/>
                </a:solidFill>
                <a:latin typeface="Cambria" pitchFamily="18" charset="0"/>
              </a:rPr>
              <a:t>УВАЖАЕМЫЕ ЖИТЕЛИ СЕЛА ГАЙДАР!</a:t>
            </a:r>
            <a:r>
              <a:rPr lang="ru-RU" i="1" dirty="0" smtClean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i="1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sz="2200" b="1" i="1" dirty="0">
                <a:solidFill>
                  <a:srgbClr val="C00000"/>
                </a:solidFill>
                <a:latin typeface="Cambria" pitchFamily="18" charset="0"/>
              </a:rPr>
              <a:t>УВАЖАЕМЫЕ СОВЕТНИКИ, КОЛЛЕГИ, ДРУЗЬЯ!</a:t>
            </a:r>
            <a:r>
              <a:rPr lang="ru-RU" i="1" dirty="0" smtClean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i="1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i="1" dirty="0" smtClean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i="1" dirty="0" smtClean="0">
                <a:solidFill>
                  <a:srgbClr val="C00000"/>
                </a:solidFill>
                <a:latin typeface="Cambria" pitchFamily="18" charset="0"/>
              </a:rPr>
            </a:br>
            <a:endParaRPr lang="ru-RU" i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703512" y="1430116"/>
            <a:ext cx="8784976" cy="54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      </a:t>
            </a:r>
            <a: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Согласно Закона « О местном публичном управлении» представляю Вам отчет </a:t>
            </a:r>
            <a:r>
              <a:rPr lang="ru-RU" sz="1400" b="1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примэрии</a:t>
            </a:r>
            <a: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села Гайдар о проделанной работе за  период 2011-2015гг.</a:t>
            </a:r>
            <a:b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      Главной своей задачей  считаю работу, направленную на  повышение  уровня жизни нашего села, улучшение социально-экономического развития.  Постараюсь подвести итоги, останавливаясь на главных делах и проектах, над которыми работала  наша </a:t>
            </a:r>
            <a:r>
              <a:rPr lang="ru-RU" sz="1400" b="1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Примэрия</a:t>
            </a:r>
            <a: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и проанализировать, что нам удалось сделать и над чем надо ещё поработать.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          Весь отчетный период  был сложным по всем  параметрам.  Экономический кризис, который  проник в каждую сферу жизнедеятельности, политический кризис, который возник  в нашей стране после  выборов, смена власти в  республике, которая  всегда сопровождается  новыми требованиями и условиями, наши местные  проблемы – ничто не помешало  нам   выполнить задачи, поставленные  перед собой  в начале отчетного  года.</a:t>
            </a:r>
            <a:b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     Хочу  отметить, что наш  Совет -  это  слаженный механизм, в  котором в единстве и добром согласии  работают  Совет и </a:t>
            </a:r>
            <a:r>
              <a:rPr lang="ru-RU" sz="1400" b="1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примэрия</a:t>
            </a:r>
            <a: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,  в котором  стал обязательным добросовестный повседневный труд всех  работников . </a:t>
            </a:r>
            <a:b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    Несмотря на то, что за эти годы наблюдалось много серьёзных проблем, бюджет исполнялся при различных трудностях, корректировках, оптимизации. На протяжении всего этого периода команда  </a:t>
            </a:r>
            <a:r>
              <a:rPr lang="ru-RU" sz="1400" b="1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примэрии</a:t>
            </a:r>
            <a: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 Гайдар с честью выполняла взятые обязательства. Благодаря правильной  стратегии и тактике.</a:t>
            </a:r>
            <a:b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    </a:t>
            </a:r>
            <a:r>
              <a:rPr lang="ru-RU" sz="1400" b="1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Примэрия</a:t>
            </a:r>
            <a: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и Совет провели значительную работу в том, что касается антикризисных мероприятий и  формирования бюджета. И благодаря этому,  нам  удалось избежать больших  потрясений. Мы вовремя платили заработную плату бюджетным  организациям, сохранили все социальные программы, мы старались благоустраивать село, мы проводили общественно – полезные мероприятия.  </a:t>
            </a:r>
            <a:b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    Обо всем этом хочу отчитаться, представив факты, что было сделано за это время, избрав </a:t>
            </a:r>
            <a:r>
              <a:rPr lang="ru-RU" sz="1400" b="1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транспарентность</a:t>
            </a:r>
            <a: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(прозрачность) основным условием деятельности любой структуры.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68117">
        <p15:prstTrans prst="fallOver"/>
      </p:transition>
    </mc:Choice>
    <mc:Fallback>
      <p:transition spd="slow" advClick="0" advTm="681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7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Детский сад «до» 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3075" name="Picture 3" descr="C:\Users\001\Desktop\фото до и после\ДС\CIMG19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7848" y="4365104"/>
            <a:ext cx="2880320" cy="2160240"/>
          </a:xfrm>
          <a:prstGeom prst="rect">
            <a:avLst/>
          </a:prstGeom>
          <a:noFill/>
        </p:spPr>
      </p:pic>
      <p:pic>
        <p:nvPicPr>
          <p:cNvPr id="3076" name="Picture 4" descr="C:\Users\001\Desktop\фото до и после\ДС\CIMG19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19086" y="1677717"/>
            <a:ext cx="2106488" cy="2592627"/>
          </a:xfrm>
          <a:prstGeom prst="rect">
            <a:avLst/>
          </a:prstGeom>
          <a:noFill/>
        </p:spPr>
      </p:pic>
      <p:pic>
        <p:nvPicPr>
          <p:cNvPr id="3077" name="Picture 5" descr="C:\Users\001\Desktop\фото до и после\ДС\Фото01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95528" y="1699626"/>
            <a:ext cx="2544961" cy="2520280"/>
          </a:xfrm>
          <a:prstGeom prst="rect">
            <a:avLst/>
          </a:prstGeom>
          <a:noFill/>
        </p:spPr>
      </p:pic>
      <p:pic>
        <p:nvPicPr>
          <p:cNvPr id="3078" name="Picture 6" descr="C:\Users\001\Desktop\фото до и после\ДС\Фото01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03513" y="4365104"/>
            <a:ext cx="2880321" cy="2160240"/>
          </a:xfrm>
          <a:prstGeom prst="rect">
            <a:avLst/>
          </a:prstGeom>
          <a:noFill/>
        </p:spPr>
      </p:pic>
      <p:pic>
        <p:nvPicPr>
          <p:cNvPr id="3079" name="Picture 7" descr="C:\Users\001\Desktop\фото до и после\ДС\Фото015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80177" y="4365105"/>
            <a:ext cx="2784309" cy="2088231"/>
          </a:xfrm>
          <a:prstGeom prst="rect">
            <a:avLst/>
          </a:prstGeom>
          <a:noFill/>
        </p:spPr>
      </p:pic>
      <p:pic>
        <p:nvPicPr>
          <p:cNvPr id="3080" name="Picture 8" descr="C:\Users\001\Desktop\фото до и после\ДС\CIMG195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35687" y="1615786"/>
            <a:ext cx="2015970" cy="268796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 advClick="0" advTm="3164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Детский сад «после»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098" name="Picture 2" descr="D:\ДЕТСКИЙ САД\101_5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4287" y="1606049"/>
            <a:ext cx="2895211" cy="2171078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56" r="44701" b="4725"/>
          <a:stretch/>
        </p:blipFill>
        <p:spPr>
          <a:xfrm>
            <a:off x="8112224" y="1594039"/>
            <a:ext cx="1989178" cy="2183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503"/>
          <a:stretch/>
        </p:blipFill>
        <p:spPr>
          <a:xfrm>
            <a:off x="4664341" y="1606049"/>
            <a:ext cx="3271030" cy="2171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1686" y="4084466"/>
            <a:ext cx="3054205" cy="22906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6204" y="4139282"/>
            <a:ext cx="2948192" cy="22111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3389" y="4139282"/>
            <a:ext cx="2768678" cy="22111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1392">
        <p14:flash/>
      </p:transition>
    </mc:Choice>
    <mc:Fallback>
      <p:transition spd="slow" advClick="0" advTm="313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20688"/>
            <a:ext cx="8153400" cy="5985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u="sng" dirty="0">
                <a:solidFill>
                  <a:srgbClr val="C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700" b="1" u="sng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ОТКРЫТИЕ ФИЛИАЛА ДЕТСКОГО  САДА</a:t>
            </a:r>
            <a:r>
              <a:rPr lang="ru-RU" sz="4000" u="sng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Arial" pitchFamily="34" charset="0"/>
              </a:rPr>
              <a:t/>
            </a:r>
            <a:br>
              <a:rPr lang="ru-RU" sz="4000" u="sng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Arial" pitchFamily="34" charset="0"/>
              </a:rPr>
            </a:br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21728" y="1102578"/>
            <a:ext cx="892899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Внутренний  ремонт  здания (реконструкция, штукатурка, шпаклевка, кладка стен,  покраска,  ремонт полов, остекление  окон)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д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емонтаж старого и монтаж нового  отопления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п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риобретение и замена   дверей – 1 шт.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п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рокладка   водопровода , канализации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</a:t>
            </a:r>
            <a:r>
              <a:rPr lang="ru-RU" sz="1600" dirty="0">
                <a:latin typeface="Cambria" pitchFamily="18" charset="0"/>
                <a:cs typeface="Times New Roman" pitchFamily="18" charset="0"/>
              </a:rPr>
              <a:t> с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троительство выгребной  ямы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у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становка ворот  и ограждений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у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стройство  внутреннего  туалета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р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емонт   электропроводки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п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риобретение   посуды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п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рием  гуманитарного  груза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( водоэмульсионная краска, ковры,  компьютера, мебель, постельные      принадлежности) </a:t>
            </a:r>
            <a:endParaRPr lang="ru-RU" sz="1600" dirty="0">
              <a:latin typeface="Cambr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2012 год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Открытие двух подготовительных групп, </a:t>
            </a:r>
            <a:r>
              <a:rPr lang="ru-RU" sz="1600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 открытие дополнительных рабочих мест,</a:t>
            </a:r>
            <a:r>
              <a:rPr lang="ru-RU" sz="16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замена парадной двери,  окон спальных и групповых, прокладка канализации и водопровода, замена внутреннего и наружного отопления, строительство выгребной ямы, устройство двух внутренних туалетов, внутренний косметический ремонт , прием гуманитарного груза, реализация проекта «Энергия и биомасса» на сумму 1872,8 тыс. леев.</a:t>
            </a:r>
            <a:endParaRPr lang="ru-RU" sz="1600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  <a:p>
            <a:pPr lvl="0" algn="ctr"/>
            <a:r>
              <a:rPr lang="ru-RU" sz="2000" dirty="0">
                <a:solidFill>
                  <a:srgbClr val="646B86"/>
                </a:solidFill>
                <a:ea typeface="+mj-ea"/>
                <a:cs typeface="+mj-cs"/>
              </a:rPr>
              <a:t/>
            </a:r>
            <a:br>
              <a:rPr lang="ru-RU" sz="2000" dirty="0">
                <a:solidFill>
                  <a:srgbClr val="646B86"/>
                </a:solidFill>
                <a:ea typeface="+mj-ea"/>
                <a:cs typeface="+mj-cs"/>
              </a:rPr>
            </a:br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2013 год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Замена  отопительных приборов (стальные батареи), окон и парадной двери, устройство бассейна на 4 куба воды,  заливка </a:t>
            </a:r>
            <a:r>
              <a:rPr lang="ru-RU" sz="1600" dirty="0" err="1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отмостков</a:t>
            </a:r>
            <a:r>
              <a:rPr lang="ru-RU" sz="16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, внутренний косметический ремонт , приобретение спортинвентаря , прием гуманитарного груза, замена наружной системы отопления , реализация проекта «Энергия и биомасса». Всего затраты составляют по Детскому Саду 2165,5 тыс. леев.</a:t>
            </a:r>
            <a:endParaRPr lang="ru-RU" sz="1600" dirty="0">
              <a:latin typeface="Cambria" pitchFamily="18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35860" y="1412777"/>
            <a:ext cx="25922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2011 год</a:t>
            </a:r>
          </a:p>
          <a:p>
            <a:pPr algn="ctr"/>
            <a:endParaRPr lang="ru-RU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36299">
        <p15:prstTrans prst="wind"/>
      </p:transition>
    </mc:Choice>
    <mc:Fallback>
      <p:transition spd="slow" advClick="0" advTm="362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Филиал детского сада «до»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Users\001\Desktop\фото до и после\ДС\Фото03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3593" y="1628801"/>
            <a:ext cx="2975951" cy="2231963"/>
          </a:xfrm>
          <a:prstGeom prst="rect">
            <a:avLst/>
          </a:prstGeom>
          <a:noFill/>
        </p:spPr>
      </p:pic>
      <p:pic>
        <p:nvPicPr>
          <p:cNvPr id="5123" name="Picture 3" descr="C:\Users\001\Desktop\фото до и после\ДС\Фото03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2024" y="1628800"/>
            <a:ext cx="2880320" cy="2160240"/>
          </a:xfrm>
          <a:prstGeom prst="rect">
            <a:avLst/>
          </a:prstGeom>
          <a:noFill/>
        </p:spPr>
      </p:pic>
      <p:pic>
        <p:nvPicPr>
          <p:cNvPr id="5124" name="Picture 4" descr="C:\Users\001\Desktop\фото до и после\ДС\Фото03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3593" y="4136065"/>
            <a:ext cx="2975951" cy="2538282"/>
          </a:xfrm>
          <a:prstGeom prst="rect">
            <a:avLst/>
          </a:prstGeom>
          <a:noFill/>
        </p:spPr>
      </p:pic>
      <p:pic>
        <p:nvPicPr>
          <p:cNvPr id="5125" name="Picture 5" descr="C:\Users\001\Desktop\фото до и после\ДС\IMG_22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12025" y="4198641"/>
            <a:ext cx="2938974" cy="247570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6512">
        <p15:prstTrans prst="fallOver"/>
      </p:transition>
    </mc:Choice>
    <mc:Fallback>
      <p:transition spd="slow" advClick="0" advTm="265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Филиал детского сада «после»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146" name="Picture 2" descr="C:\Users\001\Desktop\фото до и после\ДС\DSC_05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1772816"/>
            <a:ext cx="2880320" cy="1915226"/>
          </a:xfrm>
          <a:prstGeom prst="rect">
            <a:avLst/>
          </a:prstGeom>
          <a:noFill/>
        </p:spPr>
      </p:pic>
      <p:pic>
        <p:nvPicPr>
          <p:cNvPr id="4" name="Рисунок 2" descr="P10201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24193" y="1772817"/>
            <a:ext cx="2552659" cy="1917944"/>
          </a:xfrm>
          <a:prstGeom prst="rect">
            <a:avLst/>
          </a:prstGeom>
          <a:noFill/>
        </p:spPr>
      </p:pic>
      <p:pic>
        <p:nvPicPr>
          <p:cNvPr id="5" name="Рисунок 3" descr="P102018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47529" y="4005064"/>
            <a:ext cx="2747503" cy="2087488"/>
          </a:xfrm>
          <a:prstGeom prst="rect">
            <a:avLst/>
          </a:prstGeom>
          <a:noFill/>
        </p:spPr>
      </p:pic>
      <p:pic>
        <p:nvPicPr>
          <p:cNvPr id="7" name="Рисунок 6" descr="C:\Users\Илья\Desktop\дс\101_312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24192" y="4077072"/>
            <a:ext cx="259228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Илья\Desktop\дс\101_367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43872" y="4005064"/>
            <a:ext cx="252028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Илья\Desktop\дс\101_312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4943872" y="1772816"/>
            <a:ext cx="25202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2080">
        <p14:flash/>
      </p:transition>
    </mc:Choice>
    <mc:Fallback>
      <p:transition spd="slow" advClick="0" advTm="320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332656"/>
            <a:ext cx="8153400" cy="792088"/>
          </a:xfrm>
        </p:spPr>
        <p:txBody>
          <a:bodyPr>
            <a:normAutofit fontScale="90000"/>
          </a:bodyPr>
          <a:lstStyle/>
          <a:p>
            <a:pPr lvl="0" algn="ctr" fontAlgn="base">
              <a:spcAft>
                <a:spcPct val="0"/>
              </a:spcAft>
            </a:pPr>
            <a:r>
              <a:rPr lang="ru-RU" sz="3100" b="1" dirty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Мероприятия в детском саду</a:t>
            </a:r>
            <a:r>
              <a:rPr lang="ru-RU" sz="4000" b="1" i="1" dirty="0">
                <a:solidFill>
                  <a:schemeClr val="tx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>
                <a:solidFill>
                  <a:schemeClr val="tx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3100" u="sng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Arial" pitchFamily="34" charset="0"/>
              </a:rPr>
              <a:t/>
            </a:r>
            <a:br>
              <a:rPr lang="ru-RU" sz="3100" u="sng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Arial" pitchFamily="34" charset="0"/>
              </a:rPr>
            </a:br>
            <a:endParaRPr lang="ru-RU" sz="3100" u="sng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524000" y="22416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Cambria" pitchFamily="18" charset="0"/>
              <a:cs typeface="Arial" pitchFamily="34" charset="0"/>
            </a:endParaRPr>
          </a:p>
        </p:txBody>
      </p:sp>
      <p:pic>
        <p:nvPicPr>
          <p:cNvPr id="4" name="Рисунок 3" descr="C:\Users\Илья\Desktop\дс\IMG_656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6208" y="1720704"/>
            <a:ext cx="266429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Илья\Desktop\дс\IMG_655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5512" y="1700808"/>
            <a:ext cx="244827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Илья\Desktop\дс\IMG_662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1844" y="1700808"/>
            <a:ext cx="295232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Илья\Desktop\дс\IMG_672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47528" y="4293096"/>
            <a:ext cx="273630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Илья\Desktop\дс\IMG_681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7848" y="4221088"/>
            <a:ext cx="288032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Илья\Desktop\дс\IMG_677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35512" y="4221088"/>
            <a:ext cx="245148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32018">
        <p14:prism isInverted="1"/>
      </p:transition>
    </mc:Choice>
    <mc:Fallback>
      <p:transition spd="slow" advClick="0" advTm="320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476672"/>
            <a:ext cx="9139735" cy="576064"/>
          </a:xfrm>
        </p:spPr>
        <p:txBody>
          <a:bodyPr>
            <a:normAutofit fontScale="90000"/>
          </a:bodyPr>
          <a:lstStyle/>
          <a:p>
            <a:pPr lvl="0" algn="ctr" fontAlgn="base">
              <a:spcAft>
                <a:spcPct val="0"/>
              </a:spcAft>
            </a:pPr>
            <a:r>
              <a:rPr lang="ru-RU" sz="27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2700" b="1" u="sng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ШКОЛА_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2011 год </a:t>
            </a:r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519734" y="1196752"/>
            <a:ext cx="9144000" cy="580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Times New Roman" pitchFamily="18" charset="0"/>
                <a:cs typeface="Times New Roman" pitchFamily="18" charset="0"/>
              </a:rPr>
              <a:t>Демонтаж старого и монтаж нового отопления (спортзал, столовая)</a:t>
            </a:r>
            <a:r>
              <a:rPr lang="ru-RU" sz="1600" dirty="0">
                <a:latin typeface="Cambria" panose="02040503050406030204" pitchFamily="18" charset="0"/>
                <a:cs typeface="Arial" pitchFamily="34" charset="0"/>
              </a:rPr>
              <a:t>, о</a:t>
            </a:r>
            <a:r>
              <a:rPr lang="ru-RU" sz="1600" dirty="0">
                <a:latin typeface="Cambria" panose="02040503050406030204" pitchFamily="18" charset="0"/>
                <a:ea typeface="Times New Roman" pitchFamily="18" charset="0"/>
                <a:cs typeface="Times New Roman" pitchFamily="18" charset="0"/>
              </a:rPr>
              <a:t>ткрытие спортивных секций ,приобретение   и замена   дверей – 2 шт.</a:t>
            </a:r>
            <a:r>
              <a:rPr lang="ru-RU" sz="1600" dirty="0">
                <a:latin typeface="Cambria" panose="02040503050406030204" pitchFamily="18" charset="0"/>
                <a:cs typeface="Arial" pitchFamily="34" charset="0"/>
              </a:rPr>
              <a:t>, н</a:t>
            </a:r>
            <a:r>
              <a:rPr lang="ru-RU" sz="1600" dirty="0">
                <a:latin typeface="Cambria" panose="02040503050406030204" pitchFamily="18" charset="0"/>
                <a:ea typeface="Times New Roman" pitchFamily="18" charset="0"/>
                <a:cs typeface="Times New Roman" pitchFamily="18" charset="0"/>
              </a:rPr>
              <a:t>ачало реконструкции   внутренних  туалетов</a:t>
            </a:r>
            <a:r>
              <a:rPr lang="ru-RU" sz="1600" dirty="0">
                <a:latin typeface="Cambria" panose="02040503050406030204" pitchFamily="18" charset="0"/>
                <a:cs typeface="Arial" pitchFamily="34" charset="0"/>
              </a:rPr>
              <a:t>, ч</a:t>
            </a:r>
            <a:r>
              <a:rPr lang="ru-RU" sz="1600" dirty="0">
                <a:latin typeface="Cambria" panose="02040503050406030204" pitchFamily="18" charset="0"/>
                <a:ea typeface="Times New Roman" pitchFamily="18" charset="0"/>
                <a:cs typeface="Times New Roman" pitchFamily="18" charset="0"/>
              </a:rPr>
              <a:t>астичный ремонт отопления (коридор)</a:t>
            </a:r>
            <a:r>
              <a:rPr lang="ru-RU" sz="1600" dirty="0">
                <a:latin typeface="Cambria" panose="02040503050406030204" pitchFamily="18" charset="0"/>
                <a:cs typeface="Arial" pitchFamily="34" charset="0"/>
              </a:rPr>
              <a:t>, пр</a:t>
            </a:r>
            <a:r>
              <a:rPr lang="ru-RU" sz="1600" dirty="0">
                <a:latin typeface="Cambria" panose="02040503050406030204" pitchFamily="18" charset="0"/>
                <a:ea typeface="Times New Roman" pitchFamily="18" charset="0"/>
                <a:cs typeface="Times New Roman" pitchFamily="18" charset="0"/>
              </a:rPr>
              <a:t>окладка водопроводной  сети</a:t>
            </a:r>
            <a:r>
              <a:rPr lang="ru-RU" sz="1600" dirty="0">
                <a:latin typeface="Cambria" panose="02040503050406030204" pitchFamily="18" charset="0"/>
                <a:cs typeface="Arial" pitchFamily="34" charset="0"/>
              </a:rPr>
              <a:t>, в</a:t>
            </a:r>
            <a:r>
              <a:rPr lang="ru-RU" sz="1600" dirty="0">
                <a:latin typeface="Cambria" panose="02040503050406030204" pitchFamily="18" charset="0"/>
                <a:ea typeface="Times New Roman" pitchFamily="18" charset="0"/>
                <a:cs typeface="Times New Roman" pitchFamily="18" charset="0"/>
              </a:rPr>
              <a:t>нутренний   ремонт здания </a:t>
            </a:r>
            <a:r>
              <a:rPr lang="ru-RU" sz="1600" dirty="0">
                <a:latin typeface="Cambria" panose="02040503050406030204" pitchFamily="18" charset="0"/>
                <a:cs typeface="Arial" pitchFamily="34" charset="0"/>
              </a:rPr>
              <a:t>, т</a:t>
            </a:r>
            <a:r>
              <a:rPr lang="ru-RU" sz="1600" dirty="0">
                <a:latin typeface="Cambria" panose="02040503050406030204" pitchFamily="18" charset="0"/>
                <a:ea typeface="Times New Roman" pitchFamily="18" charset="0"/>
                <a:cs typeface="Times New Roman" pitchFamily="18" charset="0"/>
              </a:rPr>
              <a:t>екущий   ремонт  столовой</a:t>
            </a:r>
            <a:r>
              <a:rPr lang="ru-RU" sz="1600" dirty="0">
                <a:latin typeface="Cambria" panose="02040503050406030204" pitchFamily="18" charset="0"/>
                <a:cs typeface="Arial" pitchFamily="34" charset="0"/>
              </a:rPr>
              <a:t>, и</a:t>
            </a:r>
            <a:r>
              <a:rPr lang="ru-RU" sz="1600" dirty="0">
                <a:latin typeface="Cambria" panose="02040503050406030204" pitchFamily="18" charset="0"/>
                <a:ea typeface="Times New Roman" pitchFamily="18" charset="0"/>
                <a:cs typeface="Times New Roman" pitchFamily="18" charset="0"/>
              </a:rPr>
              <a:t>зготовление и установка решетки на окна   приемной.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>
                <a:solidFill>
                  <a:srgbClr val="CCB400">
                    <a:lumMod val="75000"/>
                  </a:srgbClr>
                </a:solidFill>
                <a:latin typeface="Cambria" pitchFamily="18" charset="0"/>
                <a:ea typeface="+mj-ea"/>
                <a:cs typeface="+mj-cs"/>
              </a:rPr>
              <a:t>ГИМНАЗИЯ</a:t>
            </a:r>
            <a:br>
              <a:rPr lang="ru-RU" sz="2700" b="1" u="sng" dirty="0">
                <a:solidFill>
                  <a:srgbClr val="CCB400">
                    <a:lumMod val="75000"/>
                  </a:srgbClr>
                </a:solidFill>
                <a:latin typeface="Cambria" pitchFamily="18" charset="0"/>
                <a:ea typeface="+mj-ea"/>
                <a:cs typeface="+mj-cs"/>
              </a:rPr>
            </a:b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+mj-ea"/>
                <a:cs typeface="+mj-cs"/>
              </a:rPr>
              <a:t>2012 год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Реализация двух проектов, замена  окон и дверей, реконструкция туалетов, прокладка наружных сетей водопровода и канализации. Строительство выгребной ямы. Реализация проекта «Энергия и биомасса». Устройство кровли, замена и утепление внутренней теплотрассы и котлов.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2013 год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С 1 января 2013 г. гимназия перешла на самофинансирование.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Ремонт кровли склада на биомассе, проектирование, демонтаж и монтаж наружных сетей теплотрассы, приобретение и монтаж  узла учета тепла, приемка и пуск котельной на биомассе. Всего затраты по гимназии составляет 61206 леев.</a:t>
            </a:r>
            <a:r>
              <a:rPr lang="ru-RU" sz="1600" dirty="0">
                <a:solidFill>
                  <a:srgbClr val="00000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2014 год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Cambria" pitchFamily="18" charset="0"/>
              </a:rPr>
              <a:t>Приобретение электроплиты, строительство резервуара для воды, приобретение  и установка плитки для  крыльца и лестничной площадки у входа , установка решеток в библиотеке и в кабинете бухгалтерии, капитальный ремонт кухни, пункта питания, капитальный ремонт наружных туалетов.</a:t>
            </a:r>
          </a:p>
          <a:p>
            <a:pPr lvl="0"/>
            <a:r>
              <a:rPr lang="ru-RU" sz="1400" b="1" u="sng" dirty="0">
                <a:solidFill>
                  <a:prstClr val="black"/>
                </a:solidFill>
                <a:latin typeface="Cambria" pitchFamily="18" charset="0"/>
              </a:rPr>
              <a:t>Присвоение  гимназии  им. Ф.А. </a:t>
            </a:r>
            <a:r>
              <a:rPr lang="ru-RU" sz="1400" b="1" u="sng" dirty="0" err="1">
                <a:solidFill>
                  <a:prstClr val="black"/>
                </a:solidFill>
                <a:latin typeface="Cambria" pitchFamily="18" charset="0"/>
              </a:rPr>
              <a:t>Ангели</a:t>
            </a:r>
            <a:r>
              <a:rPr lang="ru-RU" sz="1400" b="1" dirty="0">
                <a:solidFill>
                  <a:prstClr val="black"/>
                </a:solidFill>
                <a:latin typeface="Cambria" pitchFamily="18" charset="0"/>
              </a:rPr>
              <a:t>   Постановление Исполкома №17/9 от 29.09.2014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33080">
        <p14:vortex dir="r"/>
      </p:transition>
    </mc:Choice>
    <mc:Fallback>
      <p:transition spd="slow" advClick="0" advTm="330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Количество учащихся в 2009-2015 гг.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919536" y="1556792"/>
          <a:ext cx="8424936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2086">
        <p15:prstTrans prst="peelOff"/>
      </p:transition>
    </mc:Choice>
    <mc:Fallback>
      <p:transition spd="slow" advClick="0" advTm="120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Гимназия «до»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001\Desktop\фото до и после\гимназия\Фото0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4332538"/>
            <a:ext cx="2304256" cy="2160240"/>
          </a:xfrm>
          <a:prstGeom prst="rect">
            <a:avLst/>
          </a:prstGeom>
          <a:noFill/>
        </p:spPr>
      </p:pic>
      <p:pic>
        <p:nvPicPr>
          <p:cNvPr id="1027" name="Picture 3" descr="C:\Users\001\Desktop\фото до и после\гимназия\Фото0214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0895" y="1587737"/>
            <a:ext cx="2160240" cy="2376264"/>
          </a:xfrm>
          <a:prstGeom prst="rect">
            <a:avLst/>
          </a:prstGeom>
          <a:noFill/>
        </p:spPr>
      </p:pic>
      <p:pic>
        <p:nvPicPr>
          <p:cNvPr id="1028" name="Picture 4" descr="C:\Users\001\Desktop\фото до и после\гимназия\Фото0216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7604" y="4332539"/>
            <a:ext cx="2373728" cy="2204865"/>
          </a:xfrm>
          <a:prstGeom prst="rect">
            <a:avLst/>
          </a:prstGeom>
          <a:noFill/>
        </p:spPr>
      </p:pic>
      <p:pic>
        <p:nvPicPr>
          <p:cNvPr id="3074" name="Picture 2" descr="C:\Users\001\Desktop\фото до и после\гимназия\Фото0207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4104" y="4332539"/>
            <a:ext cx="2808312" cy="2106233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0618" y="1512242"/>
            <a:ext cx="3466332" cy="24654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22984" y="1619099"/>
            <a:ext cx="3162968" cy="23722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3507">
        <p15:prstTrans prst="fallOver"/>
      </p:transition>
    </mc:Choice>
    <mc:Fallback>
      <p:transition spd="slow" advClick="0" advTm="235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Гимназия «после»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Picture 2" descr="F:\P1040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1844824"/>
            <a:ext cx="2232248" cy="2448272"/>
          </a:xfrm>
          <a:prstGeom prst="rect">
            <a:avLst/>
          </a:prstGeom>
          <a:noFill/>
        </p:spPr>
      </p:pic>
      <p:pic>
        <p:nvPicPr>
          <p:cNvPr id="4" name="Picture 3" descr="F:\P10402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1914" y="1844824"/>
            <a:ext cx="3264363" cy="2448272"/>
          </a:xfrm>
          <a:prstGeom prst="rect">
            <a:avLst/>
          </a:prstGeom>
          <a:noFill/>
        </p:spPr>
      </p:pic>
      <p:pic>
        <p:nvPicPr>
          <p:cNvPr id="5" name="Picture 2" descr="F:\P10402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5337" y="4509120"/>
            <a:ext cx="2750077" cy="2062558"/>
          </a:xfrm>
          <a:prstGeom prst="rect">
            <a:avLst/>
          </a:prstGeom>
          <a:noFill/>
        </p:spPr>
      </p:pic>
      <p:pic>
        <p:nvPicPr>
          <p:cNvPr id="6" name="Picture 6" descr="C:\Users\daf\Documents\фото\DSCN06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4153" y="1844824"/>
            <a:ext cx="309634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F:\P10402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55840" y="4509120"/>
            <a:ext cx="2808312" cy="2106234"/>
          </a:xfrm>
          <a:prstGeom prst="rect">
            <a:avLst/>
          </a:prstGeom>
          <a:noFill/>
        </p:spPr>
      </p:pic>
      <p:pic>
        <p:nvPicPr>
          <p:cNvPr id="8" name="Picture 4" descr="F:\P10402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24580" y="4552796"/>
            <a:ext cx="2750077" cy="20625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22696">
        <p14:flash/>
      </p:transition>
    </mc:Choice>
    <mc:Fallback>
      <p:transition spd="slow" advClick="0" advTm="226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3359696" y="0"/>
            <a:ext cx="5688632" cy="1268760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20688"/>
            <a:ext cx="81534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Структура отчета: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 flipH="1">
            <a:off x="1524000" y="1769152"/>
            <a:ext cx="9144000" cy="493981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Основные показатели социально-экономического развития и демографическая ситуация с. Гайдар, динамика за 2011-2014 гг.</a:t>
            </a:r>
            <a:endParaRPr lang="ru-RU" sz="2100" b="1" i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Итоги основной деятельности</a:t>
            </a:r>
            <a:endParaRPr lang="ru-RU" sz="2100" b="1" i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III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Анализ исполнения бюджета за отчетный  период.</a:t>
            </a:r>
            <a:endParaRPr lang="ru-RU" sz="2100" b="1" i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IV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Достижения </a:t>
            </a:r>
            <a:r>
              <a:rPr lang="ru-RU" sz="2100" b="1" i="1" dirty="0" err="1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примэрии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на протяжении 2011-2014гг в области генеральной инфраструктуры.</a:t>
            </a:r>
            <a:endParaRPr lang="ru-RU" sz="2100" b="1" i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.Социальная политика</a:t>
            </a:r>
            <a:endParaRPr lang="ru-RU" sz="2100" b="1" i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VI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Землеустройство</a:t>
            </a:r>
            <a:endParaRPr lang="ru-RU" sz="2100" b="1" i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VII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Налоги и сборы</a:t>
            </a:r>
            <a:endParaRPr lang="ru-RU" sz="2100" b="1" i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VIII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Коммунальное хозяйство</a:t>
            </a:r>
            <a:endParaRPr lang="ru-RU" sz="2100" b="1" i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IX.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Деятельность местного совета за  отчетный период.</a:t>
            </a:r>
            <a:endParaRPr lang="ru-RU" sz="2100" b="1" i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X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Поощрения и награды</a:t>
            </a:r>
            <a:endParaRPr lang="ru-RU" sz="2100" b="1" i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XI. 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Культура и спорт</a:t>
            </a:r>
            <a:endParaRPr lang="ru-RU" sz="2100" b="1" i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XII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Реализация инвестиционных проектов</a:t>
            </a:r>
            <a:endParaRPr lang="ru-RU" sz="2100" b="1" i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XIII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Экология и благоустройство</a:t>
            </a:r>
            <a:endParaRPr lang="ru-RU" sz="2100" b="1" i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23843">
        <p15:prstTrans prst="peelOff"/>
      </p:transition>
    </mc:Choice>
    <mc:Fallback>
      <p:transition spd="slow" advClick="0" advTm="238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40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i="1" dirty="0">
                <a:solidFill>
                  <a:srgbClr val="002060"/>
                </a:solidFill>
              </a:rPr>
              <a:t>Котельная на газе </a:t>
            </a:r>
          </a:p>
        </p:txBody>
      </p:sp>
      <p:pic>
        <p:nvPicPr>
          <p:cNvPr id="3" name="Рисунок 19" descr="100_14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4032" y="4221089"/>
            <a:ext cx="2592288" cy="2167323"/>
          </a:xfrm>
          <a:prstGeom prst="rect">
            <a:avLst/>
          </a:prstGeom>
          <a:noFill/>
        </p:spPr>
      </p:pic>
      <p:pic>
        <p:nvPicPr>
          <p:cNvPr id="4" name="Рисунок 24" descr="100_14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8208" y="1772816"/>
            <a:ext cx="2448272" cy="1987088"/>
          </a:xfrm>
          <a:prstGeom prst="rect">
            <a:avLst/>
          </a:prstGeom>
          <a:noFill/>
        </p:spPr>
      </p:pic>
      <p:pic>
        <p:nvPicPr>
          <p:cNvPr id="1026" name="Picture 2" descr="C:\Users\001\Desktop\фото до и после\котельная\100_05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3553" y="1772816"/>
            <a:ext cx="2682949" cy="2011906"/>
          </a:xfrm>
          <a:prstGeom prst="rect">
            <a:avLst/>
          </a:prstGeom>
          <a:noFill/>
        </p:spPr>
      </p:pic>
      <p:pic>
        <p:nvPicPr>
          <p:cNvPr id="1027" name="Picture 3" descr="C:\Users\001\Desktop\фото до и после\котельная\100_05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5880" y="1772816"/>
            <a:ext cx="2592682" cy="1944216"/>
          </a:xfrm>
          <a:prstGeom prst="rect">
            <a:avLst/>
          </a:prstGeom>
          <a:noFill/>
        </p:spPr>
      </p:pic>
      <p:pic>
        <p:nvPicPr>
          <p:cNvPr id="1028" name="Picture 4" descr="D:\ПРИМЭРИЯ\прим фото\100_14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7648" y="4221089"/>
            <a:ext cx="2874780" cy="215575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 rot="10800000" flipV="1">
            <a:off x="1847516" y="523248"/>
            <a:ext cx="8820471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Cambr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Cambr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Cambr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Cambr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Cambr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Cambr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Cambr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Cambr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Cambr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Cambr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Cambr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Cambr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1481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i="1" dirty="0">
                <a:solidFill>
                  <a:srgbClr val="002060"/>
                </a:solidFill>
              </a:rPr>
              <a:t>Котельная на </a:t>
            </a:r>
            <a:r>
              <a:rPr lang="ru-RU" sz="4000" b="1" i="1" dirty="0" err="1">
                <a:solidFill>
                  <a:srgbClr val="002060"/>
                </a:solidFill>
              </a:rPr>
              <a:t>биотопливе</a:t>
            </a:r>
            <a:r>
              <a:rPr lang="ru-RU" sz="4000" b="1" i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2050" name="Picture 2" descr="C:\Users\001\Desktop\фото до и после\котельная\101_328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5640" y="1556792"/>
            <a:ext cx="2592288" cy="2784310"/>
          </a:xfrm>
          <a:prstGeom prst="rect">
            <a:avLst/>
          </a:prstGeom>
          <a:noFill/>
        </p:spPr>
      </p:pic>
      <p:pic>
        <p:nvPicPr>
          <p:cNvPr id="5" name="Picture 2" descr="F:\P1040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4032" y="1916832"/>
            <a:ext cx="3131872" cy="2348904"/>
          </a:xfrm>
          <a:prstGeom prst="rect">
            <a:avLst/>
          </a:prstGeom>
          <a:noFill/>
        </p:spPr>
      </p:pic>
      <p:pic>
        <p:nvPicPr>
          <p:cNvPr id="6" name="Picture 2" descr="D:\Фото Гайдар\IMG_20130920_1544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2065" y="4580472"/>
            <a:ext cx="2664296" cy="1997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Илья\Desktop\кот биом\101_328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9616" y="4581129"/>
            <a:ext cx="3168352" cy="200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20928">
        <p:dissolve/>
      </p:transition>
    </mc:Choice>
    <mc:Fallback>
      <p:transition spd="slow" advClick="0" advTm="2092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8153400" cy="896144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Мероприятия в гимназии</a:t>
            </a:r>
            <a:endParaRPr lang="ru-RU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6870" name="Рисунок 68" descr="100_1888"/>
          <p:cNvPicPr>
            <a:picLocks noChangeAspect="1" noChangeArrowheads="1"/>
          </p:cNvPicPr>
          <p:nvPr/>
        </p:nvPicPr>
        <p:blipFill>
          <a:blip r:embed="rId2" cstate="print"/>
          <a:srcRect t="14874" b="2287"/>
          <a:stretch>
            <a:fillRect/>
          </a:stretch>
        </p:blipFill>
        <p:spPr bwMode="auto">
          <a:xfrm>
            <a:off x="1703512" y="1628202"/>
            <a:ext cx="2880320" cy="2088232"/>
          </a:xfrm>
          <a:prstGeom prst="rect">
            <a:avLst/>
          </a:prstGeom>
          <a:noFill/>
        </p:spPr>
      </p:pic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1524000" y="1594259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Cambria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1524000" y="4292084"/>
            <a:ext cx="248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1524000" y="7282934"/>
            <a:ext cx="248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1524000" y="8721953"/>
            <a:ext cx="21352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C:\Users\Илья\Desktop\презент книг\101_32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4128" y="1628201"/>
            <a:ext cx="2772943" cy="212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Илья\Desktop\презент книг\101_32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7848" y="1628201"/>
            <a:ext cx="273630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 rotWithShape="1">
          <a:blip r:embed="rId5" cstate="print">
            <a:lum bright="-20000" contrast="20000"/>
          </a:blip>
          <a:srcRect r="16628"/>
          <a:stretch/>
        </p:blipFill>
        <p:spPr bwMode="auto">
          <a:xfrm>
            <a:off x="1703512" y="4149081"/>
            <a:ext cx="2398866" cy="215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C:\Users\DoxyTerra\Downloads\IMG_7422.JP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42930" y="4213923"/>
            <a:ext cx="3043397" cy="2028454"/>
          </a:xfrm>
          <a:prstGeom prst="rect">
            <a:avLst/>
          </a:prstGeom>
          <a:noFill/>
        </p:spPr>
      </p:pic>
      <p:pic>
        <p:nvPicPr>
          <p:cNvPr id="14" name="Picture 3" descr="C:\Users\DoxyTerra\Downloads\IMG_7477.JP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0448" y="4392894"/>
            <a:ext cx="3173536" cy="1800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21079">
        <p14:prism/>
      </p:transition>
    </mc:Choice>
    <mc:Fallback>
      <p:transition spd="slow" advClick="0" advTm="210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i="1" dirty="0">
                <a:solidFill>
                  <a:srgbClr val="002060"/>
                </a:solidFill>
              </a:rPr>
              <a:t>Свято-Успенский православный приходской храм села Гайдар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06966" y="400983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5360" y="1563013"/>
            <a:ext cx="115932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80"/>
                </a:solidFill>
                <a:latin typeface="Cambria" panose="02040503050406030204" pitchFamily="18" charset="0"/>
              </a:rPr>
              <a:t>Исполкомом </a:t>
            </a:r>
            <a:r>
              <a:rPr lang="ru-RU" sz="2000" dirty="0" err="1">
                <a:solidFill>
                  <a:srgbClr val="000080"/>
                </a:solidFill>
                <a:latin typeface="Cambria" panose="02040503050406030204" pitchFamily="18" charset="0"/>
              </a:rPr>
              <a:t>Гагаузии</a:t>
            </a:r>
            <a:r>
              <a:rPr lang="ru-RU" sz="2000" dirty="0">
                <a:solidFill>
                  <a:srgbClr val="000080"/>
                </a:solidFill>
                <a:latin typeface="Cambria" panose="02040503050406030204" pitchFamily="18" charset="0"/>
              </a:rPr>
              <a:t> было выделено дизельное топливо, которое было использовано на следующие цели: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Cambria" panose="02040503050406030204" pitchFamily="18" charset="0"/>
              </a:rPr>
              <a:t>Приобретение престола, </a:t>
            </a:r>
            <a:r>
              <a:rPr lang="ru-RU" sz="2000" dirty="0" err="1">
                <a:latin typeface="Cambria" panose="02040503050406030204" pitchFamily="18" charset="0"/>
              </a:rPr>
              <a:t>облочения</a:t>
            </a:r>
            <a:r>
              <a:rPr lang="ru-RU" sz="2000" dirty="0">
                <a:latin typeface="Cambria" panose="02040503050406030204" pitchFamily="18" charset="0"/>
              </a:rPr>
              <a:t> и покрывала на общую сумму 38360 леев.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Cambria" panose="02040503050406030204" pitchFamily="18" charset="0"/>
              </a:rPr>
              <a:t>строительство притвор на сумму 75181 леев.</a:t>
            </a:r>
          </a:p>
          <a:p>
            <a:r>
              <a:rPr lang="ru-RU" sz="2000" dirty="0">
                <a:latin typeface="Cambria" panose="02040503050406030204" pitchFamily="18" charset="0"/>
              </a:rPr>
              <a:t> Также для обустройства престола использовали сумму, внесенную в виде  пожертвования от семьи </a:t>
            </a:r>
            <a:r>
              <a:rPr lang="ru-RU" sz="2000" dirty="0" err="1">
                <a:latin typeface="Cambria" panose="02040503050406030204" pitchFamily="18" charset="0"/>
              </a:rPr>
              <a:t>Георгановых</a:t>
            </a:r>
            <a:r>
              <a:rPr lang="ru-RU" sz="2000" dirty="0">
                <a:latin typeface="Cambria" panose="02040503050406030204" pitchFamily="18" charset="0"/>
              </a:rPr>
              <a:t>- 55000 леев.</a:t>
            </a:r>
          </a:p>
          <a:p>
            <a:r>
              <a:rPr lang="ru-RU" sz="2000" dirty="0">
                <a:latin typeface="Cambria" panose="02040503050406030204" pitchFamily="18" charset="0"/>
              </a:rPr>
              <a:t>      Замену парадных дверей произвели за счет собранных средств пожертвований жителей села , а также работников бюджетной сферы в  сумме 5100 леев </a:t>
            </a:r>
          </a:p>
          <a:p>
            <a:r>
              <a:rPr lang="ru-RU" sz="2000" dirty="0">
                <a:latin typeface="Cambria" panose="02040503050406030204" pitchFamily="18" charset="0"/>
              </a:rPr>
              <a:t>     Кроме этого, произведена полная реставрация здания, крыши, монтаж отопления(теплые полы) храма.</a:t>
            </a:r>
          </a:p>
          <a:p>
            <a:endParaRPr lang="ru-RU" sz="2400" b="1" dirty="0">
              <a:latin typeface="Cambria" panose="02040503050406030204" pitchFamily="18" charset="0"/>
            </a:endParaRPr>
          </a:p>
        </p:txBody>
      </p:sp>
      <p:pic>
        <p:nvPicPr>
          <p:cNvPr id="6" name="Picture 2" descr="D:\церковь\фото церковь\101_32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7072" y="4672219"/>
            <a:ext cx="2659488" cy="1994312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7232" y="4667452"/>
            <a:ext cx="2627784" cy="1970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 advClick="0" advTm="21780">
        <p15:prstTrans prst="origami"/>
      </p:transition>
    </mc:Choice>
    <mc:Fallback>
      <p:transition spd="slow" advClick="0" advTm="217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Служение церкви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Picture 2" descr="D:\храм2014фото видео1\101_5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024" y="4297700"/>
            <a:ext cx="2901232" cy="2175924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4070" y="4326738"/>
            <a:ext cx="2901232" cy="21759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4232" y="1686032"/>
            <a:ext cx="1958752" cy="2611669"/>
          </a:xfrm>
          <a:prstGeom prst="rect">
            <a:avLst/>
          </a:prstGeom>
        </p:spPr>
      </p:pic>
      <p:pic>
        <p:nvPicPr>
          <p:cNvPr id="1026" name="Picture 2" descr="s-1431 &amp;TScy;&amp;IEcy;&amp;Rcy;&amp;Kcy;&amp;Ocy;&amp;Vcy;&amp;SOFT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4575" y="1765960"/>
            <a:ext cx="2981325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6117" y="4470078"/>
            <a:ext cx="2671395" cy="20035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3503" y="1755632"/>
            <a:ext cx="2998274" cy="224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1216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21467">
        <p:checker/>
      </p:transition>
    </mc:Choice>
    <mc:Fallback>
      <p:transition spd="slow" advClick="0" advTm="21467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Офис семейных врачей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1344" y="1412776"/>
            <a:ext cx="117373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Офис семейных врачей </a:t>
            </a: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расположен в  центре села. Здание центра приспособленное, одноэтажное. Система павильонная. Центр занимает 3 домика. Имеется автономное отопление. Вода поступает постоянно, т.к. подключен </a:t>
            </a:r>
            <a:r>
              <a:rPr lang="ru-RU" sz="1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гидрофор</a:t>
            </a: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 Крыша перекрыта шифером, а снаружи домики отделаны наружным покрытием. Подъезд к офису не асфальтирован. В плохую погоду невозможно подъехать к больнице.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Прием в центре ведется по графику  утвержденный Директором ПМСУ ЦСВ. Прием с 8-00 до 18-00ч.  По четвергам ведется прием здоровых детей и беременных женщин. По субботам работает процедурный кабинет с 8-00 до 13-00ч. По будням  с 18-00 до 8-00ч утра и в выходные дни вызова обслуживает скорая помощь с </a:t>
            </a:r>
            <a:r>
              <a:rPr lang="ru-RU" sz="1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Томая</a:t>
            </a: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В центре имеется: 3 кабинета семейных врачей, лаборатория, кабинет акушерки, прививочный кабинет, дневной стационар на 5 коек, кабинет </a:t>
            </a:r>
            <a:r>
              <a:rPr lang="ru-RU" sz="1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триаж</a:t>
            </a: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кабинет старшей медсестры, кабинет </a:t>
            </a:r>
            <a:r>
              <a:rPr lang="ru-RU" sz="1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физиопроцедур</a:t>
            </a: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3 котельные и уголок ОРТ.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Село поделено на 3 </a:t>
            </a:r>
            <a:r>
              <a:rPr lang="ru-RU" sz="1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макроучастка</a:t>
            </a: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они соответственно еще на 3 </a:t>
            </a:r>
            <a:r>
              <a:rPr lang="ru-RU" sz="1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микроучастка</a:t>
            </a: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 На одного врача приходится в среднем 1500 пациентов, а на м/с семейного врача  по 500 чел.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 отчетный период были проведены следующие основные мероприятия:</a:t>
            </a:r>
            <a:br>
              <a:rPr lang="ru-RU" sz="16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Трижды приезжала Армия спасения. Где были получены продуктовые пакеты, медикаменты, очки , детское питание и </a:t>
            </a:r>
            <a:r>
              <a:rPr lang="ru-RU" sz="1600" dirty="0" err="1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тд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на сумму около 150 </a:t>
            </a:r>
            <a:r>
              <a:rPr lang="ru-RU" sz="1600" dirty="0" err="1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тыс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лей..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47700" algn="l"/>
              </a:tabLst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Написан проект по энергосбережению.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47700" algn="l"/>
              </a:tabLst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Произведена реконструкция третьего домика.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47700" algn="l"/>
              </a:tabLst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Благоустройство и ограждение территории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47700" algn="l"/>
              </a:tabLst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Приобретение </a:t>
            </a:r>
            <a:r>
              <a:rPr lang="ru-RU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мед.приборов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47700" algn="l"/>
              </a:tabLst>
            </a:pPr>
            <a:r>
              <a:rPr lang="ru-RU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Примэрией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было в</a:t>
            </a:r>
            <a:r>
              <a:rPr lang="ru-RU" sz="1600" dirty="0">
                <a:solidFill>
                  <a:prstClr val="black"/>
                </a:solidFill>
              </a:rPr>
              <a:t>ыделено 20м</a:t>
            </a:r>
            <a:r>
              <a:rPr lang="ru-RU" sz="1600" baseline="30000" dirty="0">
                <a:solidFill>
                  <a:prstClr val="black"/>
                </a:solidFill>
              </a:rPr>
              <a:t>3 </a:t>
            </a:r>
            <a:r>
              <a:rPr lang="ru-RU" sz="1600" dirty="0">
                <a:solidFill>
                  <a:prstClr val="black"/>
                </a:solidFill>
              </a:rPr>
              <a:t>камня- </a:t>
            </a:r>
            <a:r>
              <a:rPr lang="ru-RU" sz="1600" dirty="0" err="1">
                <a:solidFill>
                  <a:prstClr val="black"/>
                </a:solidFill>
              </a:rPr>
              <a:t>котелец</a:t>
            </a:r>
            <a:r>
              <a:rPr lang="ru-RU" sz="1600" dirty="0">
                <a:solidFill>
                  <a:prstClr val="black"/>
                </a:solidFill>
              </a:rPr>
              <a:t>  для строительства гаража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47700" algn="l"/>
              </a:tabLst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Курсы усовершенствования и специализации для среднего мед персонала и семейных врачей на уровне ЦСВ.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329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1586"/>
    </mc:Choice>
    <mc:Fallback>
      <p:transition spd="slow" advClick="0" advTm="51586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Коллектив ОСВ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9576" y="1678556"/>
            <a:ext cx="2784309" cy="2088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9332" y="1700808"/>
            <a:ext cx="2754640" cy="20659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4376" y="4069718"/>
            <a:ext cx="3696345" cy="27722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5976" y="4061048"/>
            <a:ext cx="4171391" cy="2780928"/>
          </a:xfrm>
          <a:prstGeom prst="rect">
            <a:avLst/>
          </a:prstGeom>
        </p:spPr>
      </p:pic>
      <p:sp>
        <p:nvSpPr>
          <p:cNvPr id="7" name="AutoShape 2" descr="C:\Users\001\Desktop\%D1%84%D0%BE%D1%82%D0%BE %D0%B1%D0%BE%D0%BB%D1%8C%D0%BD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9420" y="1678557"/>
            <a:ext cx="2784309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16022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21020">
        <p15:prstTrans prst="airplane" invX="1"/>
      </p:transition>
    </mc:Choice>
    <mc:Fallback>
      <p:transition spd="slow" advClick="0" advTm="210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C00000"/>
                </a:solidFill>
                <a:latin typeface="Cambria" pitchFamily="18" charset="0"/>
              </a:rPr>
              <a:t>V. </a:t>
            </a:r>
            <a:r>
              <a:rPr lang="ru-RU" sz="4000" b="1" i="1" dirty="0">
                <a:solidFill>
                  <a:srgbClr val="C00000"/>
                </a:solidFill>
                <a:latin typeface="Cambria" pitchFamily="18" charset="0"/>
              </a:rPr>
              <a:t>Социальная политика</a:t>
            </a:r>
            <a:r>
              <a:rPr lang="en-US" sz="4000" b="1" i="1" dirty="0">
                <a:solidFill>
                  <a:srgbClr val="C00000"/>
                </a:solidFill>
                <a:latin typeface="Cambria" pitchFamily="18" charset="0"/>
              </a:rPr>
              <a:t> </a:t>
            </a:r>
            <a:endParaRPr lang="ru-RU" sz="4000" b="1" i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524000" y="1454008"/>
            <a:ext cx="91440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 </a:t>
            </a:r>
            <a:r>
              <a:rPr lang="ru-RU" sz="20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Важнейшим приоритетом  в своей работе </a:t>
            </a:r>
            <a:r>
              <a:rPr lang="ru-RU" sz="2000" dirty="0" err="1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примэрия</a:t>
            </a:r>
            <a:r>
              <a:rPr lang="ru-RU" sz="20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определила оказание социальной  помощи малоимущему населению, многодетным семьям, пенсионерам и инвалидам.   </a:t>
            </a:r>
            <a:br>
              <a:rPr lang="ru-RU" sz="20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Cambria" pitchFamily="18" charset="0"/>
              <a:cs typeface="Arial" pitchFamily="34" charset="0"/>
            </a:endParaRPr>
          </a:p>
        </p:txBody>
      </p:sp>
      <p:sp>
        <p:nvSpPr>
          <p:cNvPr id="5" name="Табличка 4"/>
          <p:cNvSpPr/>
          <p:nvPr/>
        </p:nvSpPr>
        <p:spPr>
          <a:xfrm>
            <a:off x="2351584" y="3068960"/>
            <a:ext cx="3240360" cy="1728192"/>
          </a:xfrm>
          <a:prstGeom prst="plaqu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Cambria" pitchFamily="18" charset="0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Cambria" pitchFamily="18" charset="0"/>
              </a:rPr>
              <a:t>из ФСПН АТО </a:t>
            </a:r>
            <a:r>
              <a:rPr lang="ru-RU" sz="2400" b="1" dirty="0" err="1">
                <a:solidFill>
                  <a:srgbClr val="002060"/>
                </a:solidFill>
                <a:latin typeface="Cambria" pitchFamily="18" charset="0"/>
              </a:rPr>
              <a:t>Гагаузия</a:t>
            </a:r>
            <a:endParaRPr lang="ru-RU" sz="2400" b="1" dirty="0">
              <a:solidFill>
                <a:srgbClr val="002060"/>
              </a:solidFill>
              <a:latin typeface="Cambria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6" name="Табличка 5"/>
          <p:cNvSpPr/>
          <p:nvPr/>
        </p:nvSpPr>
        <p:spPr>
          <a:xfrm>
            <a:off x="5735960" y="3068960"/>
            <a:ext cx="3528392" cy="1728192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С бюджета </a:t>
            </a:r>
            <a:r>
              <a:rPr lang="ru-RU" sz="2400" b="1" dirty="0" err="1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примэрии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3431704" y="2564904"/>
            <a:ext cx="4968552" cy="432048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Материальная помощь</a:t>
            </a:r>
            <a:endParaRPr lang="ru-RU" sz="2800" dirty="0"/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1703512" y="5229200"/>
            <a:ext cx="2160240" cy="1412776"/>
          </a:xfrm>
          <a:prstGeom prst="flowChartAlternateProcess">
            <a:avLst/>
          </a:prstGeom>
          <a:solidFill>
            <a:srgbClr val="92D05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инвалиды</a:t>
            </a:r>
            <a:endParaRPr lang="ru-RU" sz="2000" dirty="0"/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4007768" y="5301208"/>
            <a:ext cx="1944216" cy="1296144"/>
          </a:xfrm>
          <a:prstGeom prst="flowChartAlternateProcess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малоимущие</a:t>
            </a:r>
            <a:endParaRPr lang="ru-RU" sz="2000" dirty="0"/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6096000" y="5301208"/>
            <a:ext cx="2016224" cy="1368152"/>
          </a:xfrm>
          <a:prstGeom prst="flowChartAlternateProcess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многодетные</a:t>
            </a:r>
            <a:endParaRPr lang="ru-RU" sz="2000" dirty="0"/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8328248" y="5229200"/>
            <a:ext cx="1944216" cy="1412776"/>
          </a:xfrm>
          <a:prstGeom prst="flowChartAlternateProcess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пенсионеры</a:t>
            </a:r>
            <a:endParaRPr lang="ru-RU" sz="2000" dirty="0"/>
          </a:p>
        </p:txBody>
      </p:sp>
      <p:sp>
        <p:nvSpPr>
          <p:cNvPr id="12" name="Стрелка вниз 11"/>
          <p:cNvSpPr/>
          <p:nvPr/>
        </p:nvSpPr>
        <p:spPr>
          <a:xfrm>
            <a:off x="2855640" y="4797152"/>
            <a:ext cx="484632" cy="50405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5375920" y="4725144"/>
            <a:ext cx="484632" cy="50405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744072" y="4797152"/>
            <a:ext cx="484632" cy="50405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8400256" y="4797152"/>
            <a:ext cx="484632" cy="50405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1753">
        <p15:prstTrans prst="pageCurlDouble"/>
      </p:transition>
    </mc:Choice>
    <mc:Fallback>
      <p:transition spd="slow" advClick="0" advTm="117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</a:rPr>
              <a:t>Деятельность социальной службы</a:t>
            </a: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4511824" y="1556792"/>
            <a:ext cx="3456384" cy="1368152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Социальные ассистенты-2 чел. Соц.работники-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 чел.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Табличка 4"/>
          <p:cNvSpPr/>
          <p:nvPr/>
        </p:nvSpPr>
        <p:spPr>
          <a:xfrm>
            <a:off x="4655840" y="3212976"/>
            <a:ext cx="3240360" cy="1368152"/>
          </a:xfrm>
          <a:prstGeom prst="plaqu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На обслуживании 16 одиноких пенсионеров и инвалидов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207568" y="2492896"/>
            <a:ext cx="2088232" cy="1728192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регулярно посещают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495600" y="4509120"/>
            <a:ext cx="2160240" cy="1872208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приобретают медикаменты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8040216" y="4653136"/>
            <a:ext cx="2304256" cy="1728192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раз в год получают матер. помощь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8328248" y="2564904"/>
            <a:ext cx="2016224" cy="1728192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оформили всех  на получение компенсации на отопительный сезон по 250 лей в месяц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5231904" y="5085184"/>
            <a:ext cx="2088232" cy="1584176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Получают по 4 с/м </a:t>
            </a:r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дров по льготной цене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6096000" y="2924944"/>
            <a:ext cx="36004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верх 11"/>
          <p:cNvSpPr/>
          <p:nvPr/>
        </p:nvSpPr>
        <p:spPr>
          <a:xfrm>
            <a:off x="6096000" y="4653136"/>
            <a:ext cx="360040" cy="4320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верх 12"/>
          <p:cNvSpPr/>
          <p:nvPr/>
        </p:nvSpPr>
        <p:spPr>
          <a:xfrm rot="18987048">
            <a:off x="7722356" y="4444578"/>
            <a:ext cx="432048" cy="50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18315025">
            <a:off x="8113703" y="2046015"/>
            <a:ext cx="401454" cy="5439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2948838">
            <a:off x="3945122" y="1954911"/>
            <a:ext cx="432048" cy="5031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3287688" y="4221088"/>
            <a:ext cx="36004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131686" y="3212976"/>
            <a:ext cx="1931865" cy="17543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  <a:cs typeface="Times New Roman" pitchFamily="18" charset="0"/>
              </a:rPr>
              <a:t>За четыре года</a:t>
            </a:r>
            <a:r>
              <a:rPr lang="ru-RU" b="1" dirty="0">
                <a:solidFill>
                  <a:prstClr val="black"/>
                </a:solidFill>
                <a:cs typeface="Times New Roman" pitchFamily="18" charset="0"/>
              </a:rPr>
              <a:t> 290 семей</a:t>
            </a:r>
            <a:r>
              <a:rPr lang="ru-RU" b="1" dirty="0" smtClean="0">
                <a:solidFill>
                  <a:prstClr val="black"/>
                </a:solidFill>
                <a:cs typeface="Times New Roman" pitchFamily="18" charset="0"/>
              </a:rPr>
              <a:t> получили 1160 </a:t>
            </a:r>
            <a:r>
              <a:rPr lang="ru-RU" b="1" dirty="0">
                <a:solidFill>
                  <a:prstClr val="black"/>
                </a:solidFill>
                <a:cs typeface="Times New Roman" pitchFamily="18" charset="0"/>
              </a:rPr>
              <a:t>с/м </a:t>
            </a:r>
            <a:r>
              <a:rPr lang="ru-RU" b="1" dirty="0" smtClean="0">
                <a:solidFill>
                  <a:prstClr val="black"/>
                </a:solidFill>
                <a:cs typeface="Times New Roman" pitchFamily="18" charset="0"/>
              </a:rPr>
              <a:t>дров по льготной цене</a:t>
            </a:r>
          </a:p>
          <a:p>
            <a:pPr lvl="0" algn="ctr"/>
            <a:r>
              <a:rPr lang="ru-RU" b="1" dirty="0" smtClean="0">
                <a:solidFill>
                  <a:prstClr val="black"/>
                </a:solidFill>
                <a:cs typeface="Times New Roman" pitchFamily="18" charset="0"/>
              </a:rPr>
              <a:t>.</a:t>
            </a:r>
            <a:endParaRPr lang="ru-RU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Click="0" advTm="19719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228600"/>
            <a:ext cx="8892480" cy="990600"/>
          </a:xfrm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Динамика выдачи материальной помощи за 2012-2014 гг.</a:t>
            </a:r>
            <a:endParaRPr lang="ru-RU" sz="2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523999" y="1556792"/>
          <a:ext cx="9144000" cy="5480733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483769"/>
                <a:gridCol w="1008112"/>
                <a:gridCol w="1080120"/>
                <a:gridCol w="1080120"/>
                <a:gridCol w="1223023"/>
                <a:gridCol w="1009225"/>
                <a:gridCol w="1259631"/>
              </a:tblGrid>
              <a:tr h="41321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mbria" pitchFamily="18" charset="0"/>
                        </a:rPr>
                        <a:t>Наименование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2012 г.</a:t>
                      </a:r>
                      <a:endParaRPr lang="ru-RU" sz="20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2013 г.</a:t>
                      </a:r>
                      <a:endParaRPr lang="ru-RU" sz="20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2014 г.</a:t>
                      </a:r>
                      <a:endParaRPr lang="ru-RU" sz="20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698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</a:rPr>
                        <a:t>Кол-во </a:t>
                      </a:r>
                      <a:endParaRPr lang="ru-RU" sz="1400" b="1" dirty="0">
                        <a:latin typeface="Cambria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</a:rPr>
                        <a:t>чел.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mbria" pitchFamily="18" charset="0"/>
                        </a:rPr>
                        <a:t>Сумма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mbria" pitchFamily="18" charset="0"/>
                        </a:rPr>
                        <a:t>(лей)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</a:rPr>
                        <a:t>Кол-во </a:t>
                      </a:r>
                      <a:endParaRPr lang="ru-RU" sz="1400" b="1" dirty="0">
                        <a:latin typeface="Cambria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</a:rPr>
                        <a:t>чел.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mbria" pitchFamily="18" charset="0"/>
                        </a:rPr>
                        <a:t>Сумма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mbria" pitchFamily="18" charset="0"/>
                        </a:rPr>
                        <a:t>(лей)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</a:rPr>
                        <a:t>Кол-во </a:t>
                      </a:r>
                      <a:endParaRPr lang="ru-RU" sz="1400" b="1" dirty="0">
                        <a:latin typeface="Cambria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</a:rPr>
                        <a:t>чел.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mbria" pitchFamily="18" charset="0"/>
                        </a:rPr>
                        <a:t>Сумма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mbria" pitchFamily="18" charset="0"/>
                        </a:rPr>
                        <a:t>(лей)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369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Материальная помощь (</a:t>
                      </a:r>
                      <a:r>
                        <a:rPr lang="ru-RU" sz="1600" b="1" dirty="0" err="1">
                          <a:latin typeface="Cambria" pitchFamily="18" charset="0"/>
                        </a:rPr>
                        <a:t>примэрия</a:t>
                      </a:r>
                      <a:r>
                        <a:rPr lang="ru-RU" sz="1600" b="1" dirty="0">
                          <a:latin typeface="Cambria" pitchFamily="18" charset="0"/>
                        </a:rPr>
                        <a:t>)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20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8400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mbria" pitchFamily="18" charset="0"/>
                        </a:rPr>
                        <a:t>26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mbria" pitchFamily="18" charset="0"/>
                        </a:rPr>
                        <a:t>16000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144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</a:rPr>
                        <a:t>7220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73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Материальная помощь(по заявлениям)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82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44200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 pitchFamily="18" charset="0"/>
                        </a:rPr>
                        <a:t>78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 pitchFamily="18" charset="0"/>
                        </a:rPr>
                        <a:t>37400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63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46800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6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За проезд 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403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97300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 pitchFamily="18" charset="0"/>
                        </a:rPr>
                        <a:t>409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 pitchFamily="18" charset="0"/>
                        </a:rPr>
                        <a:t>107380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mbria" pitchFamily="18" charset="0"/>
                        </a:rPr>
                        <a:t>40</a:t>
                      </a:r>
                      <a:r>
                        <a:rPr lang="ru-RU" sz="1800" b="1" dirty="0" smtClean="0">
                          <a:latin typeface="Cambria" pitchFamily="18" charset="0"/>
                        </a:rPr>
                        <a:t>4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92628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6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День инвалидов 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38200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 pitchFamily="18" charset="0"/>
                        </a:rPr>
                        <a:t>108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 pitchFamily="18" charset="0"/>
                        </a:rPr>
                        <a:t>37000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mbria" pitchFamily="18" charset="0"/>
                        </a:rPr>
                        <a:t>1</a:t>
                      </a:r>
                      <a:r>
                        <a:rPr lang="ru-RU" sz="1800" b="1" dirty="0" smtClean="0">
                          <a:latin typeface="Cambria" pitchFamily="18" charset="0"/>
                        </a:rPr>
                        <a:t>16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40600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6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По </a:t>
                      </a:r>
                      <a:r>
                        <a:rPr lang="ru-RU" sz="1600" b="1" dirty="0" smtClean="0">
                          <a:latin typeface="Cambria" pitchFamily="18" charset="0"/>
                        </a:rPr>
                        <a:t>ходатайству 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9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16000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 pitchFamily="18" charset="0"/>
                        </a:rPr>
                        <a:t>4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 pitchFamily="18" charset="0"/>
                        </a:rPr>
                        <a:t>19300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13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29700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6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День защиты детей 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45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11600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 pitchFamily="18" charset="0"/>
                        </a:rPr>
                        <a:t>42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 pitchFamily="18" charset="0"/>
                        </a:rPr>
                        <a:t>12600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mbria" pitchFamily="18" charset="0"/>
                        </a:rPr>
                        <a:t>4</a:t>
                      </a:r>
                      <a:r>
                        <a:rPr lang="ru-RU" sz="1800" b="1" dirty="0" smtClean="0">
                          <a:latin typeface="Cambria" pitchFamily="18" charset="0"/>
                        </a:rPr>
                        <a:t>3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mbria" pitchFamily="18" charset="0"/>
                        </a:rPr>
                        <a:t>1</a:t>
                      </a:r>
                      <a:r>
                        <a:rPr lang="ru-RU" sz="1800" b="1" dirty="0" smtClean="0">
                          <a:latin typeface="Cambria" pitchFamily="18" charset="0"/>
                        </a:rPr>
                        <a:t>5300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9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День пожилого человека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15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4500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 pitchFamily="18" charset="0"/>
                        </a:rPr>
                        <a:t>20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 pitchFamily="18" charset="0"/>
                        </a:rPr>
                        <a:t>6000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16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5600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6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Школьники 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69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13600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 pitchFamily="18" charset="0"/>
                        </a:rPr>
                        <a:t>49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 pitchFamily="18" charset="0"/>
                        </a:rPr>
                        <a:t>14700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51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mbria" pitchFamily="18" charset="0"/>
                        </a:rPr>
                        <a:t>1</a:t>
                      </a:r>
                      <a:r>
                        <a:rPr lang="ru-RU" sz="1800" b="1" dirty="0" smtClean="0">
                          <a:latin typeface="Cambria" pitchFamily="18" charset="0"/>
                        </a:rPr>
                        <a:t>7850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9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Храм села, спорт мероприятия 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23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4600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mbria" pitchFamily="18" charset="0"/>
                        </a:rPr>
                        <a:t>83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mbria" pitchFamily="18" charset="0"/>
                        </a:rPr>
                        <a:t>37850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65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18800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Итого 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766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238400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819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288230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915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274498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1488">
        <p15:prstTrans prst="crush"/>
      </p:transition>
    </mc:Choice>
    <mc:Fallback>
      <p:transition spd="slow" advClick="0" advTm="214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 </a:t>
            </a:r>
            <a:br>
              <a:rPr lang="ru-RU" dirty="0" smtClean="0"/>
            </a:br>
            <a:r>
              <a:rPr lang="en-US" sz="3100" b="1" dirty="0">
                <a:solidFill>
                  <a:srgbClr val="C00000"/>
                </a:solidFill>
                <a:latin typeface="Cambria" pitchFamily="18" charset="0"/>
              </a:rPr>
              <a:t>I. </a:t>
            </a:r>
            <a:r>
              <a:rPr lang="ru-RU" sz="3100" b="1" i="1" dirty="0">
                <a:solidFill>
                  <a:srgbClr val="C00000"/>
                </a:solidFill>
                <a:latin typeface="Cambria" pitchFamily="18" charset="0"/>
              </a:rPr>
              <a:t>Основные показатели социально-экономического развития села Гайдар на 1.01.2015 г.</a:t>
            </a:r>
            <a:r>
              <a:rPr lang="ru-RU" sz="3100" b="1" i="1" dirty="0">
                <a:solidFill>
                  <a:srgbClr val="C00000"/>
                </a:solidFill>
              </a:rPr>
              <a:t/>
            </a:r>
            <a:br>
              <a:rPr lang="ru-RU" sz="3100" b="1" i="1" dirty="0">
                <a:solidFill>
                  <a:srgbClr val="C00000"/>
                </a:solidFill>
              </a:rPr>
            </a:br>
            <a:endParaRPr lang="ru-RU" sz="3100" b="1" i="1" dirty="0">
              <a:solidFill>
                <a:srgbClr val="C00000"/>
              </a:solidFill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524000" y="243550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prstClr val="black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000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3" y="2089598"/>
            <a:ext cx="8248533" cy="47094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63553" y="1559802"/>
            <a:ext cx="41044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Территория </a:t>
            </a:r>
            <a:r>
              <a:rPr lang="ru-RU" sz="28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-50 км</a:t>
            </a:r>
            <a:r>
              <a:rPr lang="ru-RU" sz="2800" baseline="300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2</a:t>
            </a:r>
            <a:endParaRPr lang="ru-RU" sz="2800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6875427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5666">
        <p15:prstTrans prst="airplane"/>
      </p:transition>
    </mc:Choice>
    <mc:Fallback>
      <p:transition spd="slow" advClick="0" advTm="156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00B050"/>
                </a:solidFill>
              </a:rPr>
              <a:t>Материальная помощь</a:t>
            </a:r>
            <a:endParaRPr lang="ru-RU" b="1" i="1" dirty="0">
              <a:solidFill>
                <a:srgbClr val="00B050"/>
              </a:solidFill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2567608" y="1397000"/>
          <a:ext cx="7056784" cy="5272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7377">
        <p14:flash/>
      </p:transition>
    </mc:Choice>
    <mc:Fallback>
      <p:transition spd="slow" advClick="0" advTm="73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528" y="228600"/>
            <a:ext cx="8439472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Гуманитарная помощь социально-уязвимым слоям населения</a:t>
            </a:r>
            <a:b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от Ирины Влах</a:t>
            </a:r>
          </a:p>
        </p:txBody>
      </p:sp>
      <p:pic>
        <p:nvPicPr>
          <p:cNvPr id="3" name="Рисунок 2" descr="C:\Users\Илья\Desktop\мат пом\getImage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1556792"/>
            <a:ext cx="4288888" cy="269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Мат пом\100_14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6040" y="1556792"/>
            <a:ext cx="367240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Мат пом\100_14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1784" y="4293096"/>
            <a:ext cx="345638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21597">
        <p:dissolve/>
      </p:transition>
    </mc:Choice>
    <mc:Fallback>
      <p:transition spd="slow" advClick="0" advTm="21597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228600"/>
            <a:ext cx="851148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Получатели пенсий и пособий на 01.01.2015 г.</a:t>
            </a:r>
          </a:p>
        </p:txBody>
      </p:sp>
      <p:sp>
        <p:nvSpPr>
          <p:cNvPr id="3" name="Овал 2"/>
          <p:cNvSpPr/>
          <p:nvPr/>
        </p:nvSpPr>
        <p:spPr>
          <a:xfrm>
            <a:off x="4151784" y="1700808"/>
            <a:ext cx="3816424" cy="129614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</a:rPr>
              <a:t>Получатели пенсий и пособий</a:t>
            </a:r>
          </a:p>
          <a:p>
            <a:pPr lvl="0" algn="ctr"/>
            <a:r>
              <a:rPr lang="ru-RU" sz="2400" b="1" dirty="0">
                <a:solidFill>
                  <a:srgbClr val="002060"/>
                </a:solidFill>
              </a:rPr>
              <a:t>864 чел.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423592" y="2996952"/>
            <a:ext cx="2520280" cy="136815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</a:rPr>
              <a:t>Инвалиды</a:t>
            </a:r>
          </a:p>
          <a:p>
            <a:pPr lvl="0" algn="ctr"/>
            <a:r>
              <a:rPr lang="ru-RU" sz="2400" b="1" dirty="0">
                <a:solidFill>
                  <a:srgbClr val="002060"/>
                </a:solidFill>
              </a:rPr>
              <a:t>434 чел.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608168" y="2924944"/>
            <a:ext cx="2376264" cy="136815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</a:rPr>
              <a:t>Пенсионеры по возрасту</a:t>
            </a:r>
          </a:p>
          <a:p>
            <a:pPr lvl="0" algn="ctr"/>
            <a:r>
              <a:rPr lang="ru-RU" sz="2400" b="1" dirty="0">
                <a:solidFill>
                  <a:srgbClr val="002060"/>
                </a:solidFill>
              </a:rPr>
              <a:t>430 чел.</a:t>
            </a: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1775520" y="4869160"/>
            <a:ext cx="1728192" cy="1512168"/>
          </a:xfrm>
          <a:prstGeom prst="round2Diag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инвалиды детства до 18 лет  -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13 чел.</a:t>
            </a:r>
            <a:endParaRPr lang="ru-RU" sz="2000" b="1" dirty="0"/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3719736" y="4869160"/>
            <a:ext cx="1656184" cy="1512168"/>
          </a:xfrm>
          <a:prstGeom prst="round2Diag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Инвалиды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1-ой гр. – 31 чел.</a:t>
            </a:r>
            <a:endParaRPr lang="ru-RU" sz="2000" b="1" dirty="0"/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5519936" y="4797152"/>
            <a:ext cx="1728192" cy="1512168"/>
          </a:xfrm>
          <a:prstGeom prst="round2Diag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Инвалиды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2-ой гр. – 356 чел.</a:t>
            </a:r>
            <a:endParaRPr lang="ru-RU" sz="2000" b="1" dirty="0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7464152" y="4797152"/>
            <a:ext cx="1656184" cy="1512168"/>
          </a:xfrm>
          <a:prstGeom prst="round2Diag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Инвалиды 3-ей гр. – 34 чел.</a:t>
            </a:r>
            <a:endParaRPr lang="ru-RU" sz="2000" b="1" dirty="0"/>
          </a:p>
        </p:txBody>
      </p:sp>
      <p:sp>
        <p:nvSpPr>
          <p:cNvPr id="10" name="Выгнутая влево стрелка 9"/>
          <p:cNvSpPr/>
          <p:nvPr/>
        </p:nvSpPr>
        <p:spPr>
          <a:xfrm>
            <a:off x="3431704" y="2060848"/>
            <a:ext cx="731520" cy="856112"/>
          </a:xfrm>
          <a:prstGeom prst="curved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право стрелка 10"/>
          <p:cNvSpPr/>
          <p:nvPr/>
        </p:nvSpPr>
        <p:spPr>
          <a:xfrm>
            <a:off x="7968208" y="2132856"/>
            <a:ext cx="936104" cy="792088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2135560" y="4437112"/>
            <a:ext cx="484632" cy="432048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7896200" y="4437112"/>
            <a:ext cx="484632" cy="432048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151784" y="4509120"/>
            <a:ext cx="484632" cy="36004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6096000" y="4509120"/>
            <a:ext cx="484632" cy="36004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>
            <a:stCxn id="12" idx="0"/>
            <a:endCxn id="13" idx="0"/>
          </p:cNvCxnSpPr>
          <p:nvPr/>
        </p:nvCxnSpPr>
        <p:spPr>
          <a:xfrm>
            <a:off x="2377876" y="4437112"/>
            <a:ext cx="5760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943872" y="3933056"/>
            <a:ext cx="792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5735960" y="3933056"/>
            <a:ext cx="0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2798">
        <p15:prstTrans prst="peelOff"/>
      </p:transition>
    </mc:Choice>
    <mc:Fallback>
      <p:transition spd="slow" advClick="0" advTm="127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4600" y="0"/>
            <a:ext cx="8153400" cy="1428736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Поступило в виде гуманитарной помощи дизельное топливо от Исполкома </a:t>
            </a:r>
            <a:r>
              <a:rPr lang="ru-RU" sz="2400" b="1" i="1" dirty="0" err="1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Гагаузии</a:t>
            </a: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86000кг или 100585л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2266000"/>
              </p:ext>
            </p:extLst>
          </p:nvPr>
        </p:nvGraphicFramePr>
        <p:xfrm>
          <a:off x="1524000" y="1214428"/>
          <a:ext cx="9144000" cy="5728350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518313"/>
                <a:gridCol w="2119112"/>
                <a:gridCol w="3389577"/>
                <a:gridCol w="1491070"/>
                <a:gridCol w="812964"/>
                <a:gridCol w="812964"/>
              </a:tblGrid>
              <a:tr h="28386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№ п./п.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            Отпущено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За что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№ реш. Сессии или др. документа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Количество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55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  кг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Литры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ООО «</a:t>
                      </a:r>
                      <a:r>
                        <a:rPr lang="ru-RU" sz="1200" dirty="0" err="1">
                          <a:effectLst/>
                        </a:rPr>
                        <a:t>Чадыр-Петрол</a:t>
                      </a:r>
                      <a:r>
                        <a:rPr lang="ru-RU" sz="1200" dirty="0">
                          <a:effectLst/>
                        </a:rPr>
                        <a:t>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Хранение, перевозка, ест. убыль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3581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4188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Население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3212чел*26л(22,23кг)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71403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83512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Инициативная группа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Дорога к новому кладбищу (тал. К-</a:t>
                      </a:r>
                      <a:r>
                        <a:rPr lang="ru-RU" sz="1200" dirty="0" err="1">
                          <a:effectLst/>
                        </a:rPr>
                        <a:t>ые</a:t>
                      </a:r>
                      <a:r>
                        <a:rPr lang="ru-RU" sz="1200" dirty="0">
                          <a:effectLst/>
                        </a:rPr>
                        <a:t> не получили 78чел*26л(22,23кг)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2/8 от 18.07.2011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1734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0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Инициативная группа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Благоустройство села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40/2 от 23.03.2011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1500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1755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0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Инициативная группа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Дорога к новому кладбищу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42/7 от 10.05.2011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1170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Инициативная группа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Дорога к новому кладбищу (10тал.,к-ые не получили с АЗС)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2/8 от 18.07.11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260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Инициативная группа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Дорога к новому кладбищу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2/8 от 18.07.2011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712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ООО «Атайвал-Сервис»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Замена водопровода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2/8 от 18.07.2011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573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670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примэрии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Сан. Очистка села (на 28августа)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2/8 от 18.07.2011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Челак И.Д.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Кишинев FIS</a:t>
                      </a:r>
                      <a:r>
                        <a:rPr lang="en-US" sz="1200" dirty="0">
                          <a:effectLst/>
                        </a:rPr>
                        <a:t>M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34 </a:t>
                      </a:r>
                      <a:r>
                        <a:rPr lang="ru-RU" sz="1200" dirty="0">
                          <a:effectLst/>
                        </a:rPr>
                        <a:t>от</a:t>
                      </a:r>
                      <a:r>
                        <a:rPr lang="en-US" sz="1200" dirty="0">
                          <a:effectLst/>
                        </a:rPr>
                        <a:t> 21/06/2011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Челак И.Д.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Комрат семинар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ООО «Атайвал Сервис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Водопровод (материалы, шланги..)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3/3 от 17.08.2011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710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ООО «Четин Фортан»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Строительные материалы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3/3 от 17.08.2011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333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390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ООО «Узвиг-Ком»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Строительные материалы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3/3 от 17.08.2011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855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Делеу Виталий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Известь (115кг*8)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3/3 от 17.08.2011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Инициативная группа Чебан Георгий Ник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Дорога к новому кладбищу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3/3 от 17.08.2011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855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ООО «Коминтеркрис»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Окна, двери, перегородка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3/3 от 17.08.2011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1283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1500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ООО «Коминтеркрис»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Окна, двери, перегородка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4/1 от 14.09.2011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855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ООО «Евдивлата»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Ремонт глубинного насоса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2/8 от 18.07.2011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137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160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ИТОГО  ИЗРАСХОДОВАНО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85744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100285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С-до на 01.02.2012г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256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569454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80806">
        <p15:prstTrans prst="fracture"/>
      </p:transition>
    </mc:Choice>
    <mc:Fallback>
      <p:transition spd="slow" advClick="0" advTm="808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i="1" dirty="0">
                <a:solidFill>
                  <a:srgbClr val="C00000"/>
                </a:solidFill>
                <a:latin typeface="Cambria" pitchFamily="18" charset="0"/>
              </a:rPr>
              <a:t>VI.</a:t>
            </a:r>
            <a:r>
              <a:rPr lang="ru-RU" sz="3600" b="1" i="1" dirty="0">
                <a:solidFill>
                  <a:srgbClr val="C00000"/>
                </a:solidFill>
                <a:latin typeface="Cambria" pitchFamily="18" charset="0"/>
              </a:rPr>
              <a:t> Землеустройство</a:t>
            </a:r>
            <a:r>
              <a:rPr lang="en-US" sz="3600" b="1" i="1" dirty="0">
                <a:solidFill>
                  <a:srgbClr val="C00000"/>
                </a:solidFill>
                <a:latin typeface="Cambria" pitchFamily="18" charset="0"/>
              </a:rPr>
              <a:t> </a:t>
            </a:r>
            <a:endParaRPr lang="ru-RU" sz="3600" b="1" i="1" dirty="0">
              <a:solidFill>
                <a:srgbClr val="C00000"/>
              </a:solidFill>
              <a:latin typeface="Cambria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1775520" y="1556792"/>
          <a:ext cx="864096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1485">
        <p15:prstTrans prst="drape"/>
      </p:transition>
    </mc:Choice>
    <mc:Fallback>
      <p:transition spd="slow" advClick="0" advTm="214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</a:rPr>
              <a:t>Структура земельного фонда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</a:rPr>
              <a:t>примэрии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</a:rPr>
              <a:t> села Гайдар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524000" y="1241992"/>
          <a:ext cx="9144000" cy="5616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1012">
        <p15:prstTrans prst="fallOver"/>
      </p:transition>
    </mc:Choice>
    <mc:Fallback>
      <p:transition spd="slow" advClick="0" advTm="210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Распределение земель по с/</a:t>
            </a:r>
            <a:r>
              <a:rPr lang="ru-RU" sz="3600" b="1" i="1" dirty="0" err="1">
                <a:solidFill>
                  <a:srgbClr val="C00000"/>
                </a:solidFill>
              </a:rPr>
              <a:t>х</a:t>
            </a:r>
            <a:r>
              <a:rPr lang="ru-RU" sz="3600" b="1" i="1" dirty="0">
                <a:solidFill>
                  <a:srgbClr val="C00000"/>
                </a:solidFill>
              </a:rPr>
              <a:t> предприятиям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03513" y="1641348"/>
          <a:ext cx="8964488" cy="5136396"/>
        </p:xfrm>
        <a:graphic>
          <a:graphicData uri="http://schemas.openxmlformats.org/drawingml/2006/table">
            <a:tbl>
              <a:tblPr>
                <a:solidFill>
                  <a:schemeClr val="accent2">
                    <a:lumMod val="20000"/>
                    <a:lumOff val="80000"/>
                  </a:schemeClr>
                </a:solidFill>
                <a:tableStyleId>{08FB837D-C827-4EFA-A057-4D05807E0F7C}</a:tableStyleId>
              </a:tblPr>
              <a:tblGrid>
                <a:gridCol w="518484"/>
                <a:gridCol w="2595596"/>
                <a:gridCol w="900469"/>
                <a:gridCol w="1118446"/>
                <a:gridCol w="1131142"/>
                <a:gridCol w="1649627"/>
                <a:gridCol w="1050724"/>
              </a:tblGrid>
              <a:tr h="9010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№ </a:t>
                      </a:r>
                      <a:r>
                        <a:rPr lang="ru-RU" sz="1600" dirty="0" err="1"/>
                        <a:t>п</a:t>
                      </a:r>
                      <a:r>
                        <a:rPr lang="ru-RU" sz="1600" dirty="0"/>
                        <a:t>/</a:t>
                      </a:r>
                      <a:r>
                        <a:rPr lang="ru-RU" sz="1600" dirty="0" err="1"/>
                        <a:t>п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Наименование предприятия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Всего, га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1 кат., га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2  кат., га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Виноградники, га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Сад, га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50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1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ООО «</a:t>
                      </a:r>
                      <a:r>
                        <a:rPr lang="ru-RU" sz="1800" b="1" dirty="0" err="1"/>
                        <a:t>Узвиг</a:t>
                      </a:r>
                      <a:r>
                        <a:rPr lang="ru-RU" sz="1800" b="1" dirty="0"/>
                        <a:t> - Ком»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244,42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166,66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40,61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26,97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10,19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0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2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ООО «Топал - </a:t>
                      </a:r>
                      <a:r>
                        <a:rPr lang="ru-RU" sz="1800" b="1" dirty="0" err="1"/>
                        <a:t>Берекет</a:t>
                      </a:r>
                      <a:r>
                        <a:rPr lang="ru-RU" sz="1800" b="1" dirty="0"/>
                        <a:t>»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40,57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27,92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6,58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4,39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1,68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0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3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ООО «</a:t>
                      </a:r>
                      <a:r>
                        <a:rPr lang="ru-RU" sz="1800" b="1" dirty="0" err="1"/>
                        <a:t>Месутагро</a:t>
                      </a:r>
                      <a:r>
                        <a:rPr lang="ru-RU" sz="1800" b="1" dirty="0"/>
                        <a:t>»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125,18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86,25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20,01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13,74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5,18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0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4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КХ «</a:t>
                      </a:r>
                      <a:r>
                        <a:rPr lang="ru-RU" sz="1800" b="1" dirty="0" err="1"/>
                        <a:t>Капсамун</a:t>
                      </a:r>
                      <a:r>
                        <a:rPr lang="ru-RU" sz="1800" b="1" dirty="0"/>
                        <a:t> Георг </a:t>
                      </a:r>
                      <a:r>
                        <a:rPr lang="ru-RU" sz="1800" b="1" dirty="0" err="1"/>
                        <a:t>Авр</a:t>
                      </a:r>
                      <a:r>
                        <a:rPr lang="ru-RU" sz="1800" b="1" dirty="0"/>
                        <a:t>»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262,75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177,64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46,84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27,76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10,51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0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5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КХ «Узун Виктор »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9,78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6,72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1,56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1,08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0,42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0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6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Единоличники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8,16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5,6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1,3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0,91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0,35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0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7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Неопредел(Гагауз Иван)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4,89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3,36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0,78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0,54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0,21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0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8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Заявления с 09.13г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32,75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22,4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4,4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3,74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1,4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0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</a:rPr>
                        <a:t>Итого: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</a:rPr>
                        <a:t>728,5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</a:rPr>
                        <a:t>496,55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</a:rPr>
                        <a:t>122,08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</a:rPr>
                        <a:t>79,13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</a:rPr>
                        <a:t>29,94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524001" y="90101"/>
            <a:ext cx="5212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 </a:t>
            </a: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 advClick="0" advTm="22816">
        <p15:prstTrans prst="origami" invX="1"/>
      </p:transition>
    </mc:Choice>
    <mc:Fallback>
      <p:transition spd="slow" advClick="0" advTm="228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Распределение земель в натуре, </a:t>
            </a:r>
            <a:r>
              <a:rPr lang="en-US" b="1" i="1" dirty="0" smtClean="0">
                <a:solidFill>
                  <a:srgbClr val="C00000"/>
                </a:solidFill>
              </a:rPr>
              <a:t>I</a:t>
            </a:r>
            <a:r>
              <a:rPr lang="ru-RU" b="1" i="1" dirty="0" smtClean="0">
                <a:solidFill>
                  <a:srgbClr val="C00000"/>
                </a:solidFill>
              </a:rPr>
              <a:t> и </a:t>
            </a:r>
            <a:r>
              <a:rPr lang="en-US" b="1" i="1" dirty="0" smtClean="0">
                <a:solidFill>
                  <a:srgbClr val="C00000"/>
                </a:solidFill>
              </a:rPr>
              <a:t>II </a:t>
            </a:r>
            <a:r>
              <a:rPr lang="ru-RU" b="1" i="1" dirty="0" smtClean="0">
                <a:solidFill>
                  <a:srgbClr val="C00000"/>
                </a:solidFill>
              </a:rPr>
              <a:t>категория  </a:t>
            </a:r>
            <a:endParaRPr lang="ru-RU" b="1" i="1" dirty="0">
              <a:solidFill>
                <a:srgbClr val="C00000"/>
              </a:solidFill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5375920" y="1556792"/>
          <a:ext cx="496855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847528" y="1700809"/>
            <a:ext cx="309634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В 2013 г. возникли конфликты по выдаче земли в натуре. Массовый выход </a:t>
            </a:r>
            <a:r>
              <a:rPr lang="ru-RU" sz="2000" b="1" i="1" dirty="0" err="1"/>
              <a:t>долевиков</a:t>
            </a:r>
            <a:r>
              <a:rPr lang="ru-RU" sz="2000" b="1" i="1" dirty="0"/>
              <a:t> из состава ООО «</a:t>
            </a:r>
            <a:r>
              <a:rPr lang="ru-RU" sz="2000" b="1" i="1" dirty="0" err="1"/>
              <a:t>Айдар-Мерасы</a:t>
            </a:r>
            <a:r>
              <a:rPr lang="ru-RU" sz="2000" b="1" i="1" dirty="0"/>
              <a:t>»</a:t>
            </a:r>
          </a:p>
          <a:p>
            <a:r>
              <a:rPr lang="ru-RU" sz="2000" b="1" i="1" dirty="0"/>
              <a:t>Создана комиссия для урегулирования земельных отношений. </a:t>
            </a:r>
          </a:p>
          <a:p>
            <a:r>
              <a:rPr lang="ru-RU" sz="2000" b="1" i="1" dirty="0"/>
              <a:t>После многочисленных переговоров с руководством ООО «</a:t>
            </a:r>
            <a:r>
              <a:rPr lang="ru-RU" sz="2000" b="1" i="1" dirty="0" err="1"/>
              <a:t>Айдар-Мерасы</a:t>
            </a:r>
            <a:r>
              <a:rPr lang="ru-RU" sz="2000" b="1" i="1" dirty="0"/>
              <a:t>» началось распределение земель в натуре.</a:t>
            </a:r>
            <a:r>
              <a:rPr lang="en-US" sz="2000" b="1" i="1" dirty="0"/>
              <a:t> 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4052">
        <p14:gallery dir="l"/>
      </p:transition>
    </mc:Choice>
    <mc:Fallback>
      <p:transition spd="slow" advClick="0" advTm="140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Земельные проблемы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5380" y="1601281"/>
            <a:ext cx="2614340" cy="19607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1393" y="1601280"/>
            <a:ext cx="2791086" cy="20933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4152" y="1585876"/>
            <a:ext cx="3007820" cy="20052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5380" y="3944115"/>
            <a:ext cx="2703888" cy="2027916"/>
          </a:xfrm>
          <a:prstGeom prst="rect">
            <a:avLst/>
          </a:prstGeom>
        </p:spPr>
      </p:pic>
      <p:pic>
        <p:nvPicPr>
          <p:cNvPr id="7" name="Рисунок 6" descr="C:\Users\Илья\Desktop\зем вопр\100_170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2068" y="3944115"/>
            <a:ext cx="2706491" cy="198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2485" y="3944115"/>
            <a:ext cx="2644283" cy="198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413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26995">
        <p14:warp dir="in"/>
      </p:transition>
    </mc:Choice>
    <mc:Fallback>
      <p:transition spd="slow" advClick="0" advTm="269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Сельхозпроизводство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D:\МЕРОПРИЯТИЯ\объезд полей 19,06,13г\photos\FILE0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1628800"/>
            <a:ext cx="2880320" cy="2160240"/>
          </a:xfrm>
          <a:prstGeom prst="rect">
            <a:avLst/>
          </a:prstGeom>
          <a:noFill/>
        </p:spPr>
      </p:pic>
      <p:pic>
        <p:nvPicPr>
          <p:cNvPr id="5123" name="Picture 3" descr="D:\МЕРОПРИЯТИЯ\объезд полей 19,06,13г\photos\FILE00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7849" y="1700808"/>
            <a:ext cx="2784309" cy="2088232"/>
          </a:xfrm>
          <a:prstGeom prst="rect">
            <a:avLst/>
          </a:prstGeom>
          <a:noFill/>
        </p:spPr>
      </p:pic>
      <p:pic>
        <p:nvPicPr>
          <p:cNvPr id="5124" name="Picture 4" descr="D:\МЕРОПРИЯТИЯ\объезд полей 19,06,13г\photos\FILE0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3513" y="4221088"/>
            <a:ext cx="2688299" cy="2016224"/>
          </a:xfrm>
          <a:prstGeom prst="rect">
            <a:avLst/>
          </a:prstGeom>
          <a:noFill/>
        </p:spPr>
      </p:pic>
      <p:pic>
        <p:nvPicPr>
          <p:cNvPr id="5125" name="Picture 5" descr="D:\МЕРОПРИЯТИЯ\объезд полей 19,06,13г\photos\FILE01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0177" y="1700808"/>
            <a:ext cx="2784309" cy="2088232"/>
          </a:xfrm>
          <a:prstGeom prst="rect">
            <a:avLst/>
          </a:prstGeom>
          <a:noFill/>
        </p:spPr>
      </p:pic>
      <p:pic>
        <p:nvPicPr>
          <p:cNvPr id="5126" name="Picture 6" descr="D:\МЕРОПРИЯТИЯ\объезд полей 19,06,13г\photos\FILE00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11824" y="4149080"/>
            <a:ext cx="2808312" cy="2106234"/>
          </a:xfrm>
          <a:prstGeom prst="rect">
            <a:avLst/>
          </a:prstGeom>
          <a:noFill/>
        </p:spPr>
      </p:pic>
      <p:pic>
        <p:nvPicPr>
          <p:cNvPr id="5127" name="Picture 7" descr="D:\МЕРОПРИЯТИЯ\объезд полей 19,06,13г\photos\FILE007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4152" y="4077072"/>
            <a:ext cx="2880320" cy="21602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15555">
        <p:checker/>
      </p:transition>
    </mc:Choice>
    <mc:Fallback>
      <p:transition spd="slow" advClick="0" advTm="15555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Численность населения-4610 человек</a:t>
            </a: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775520" y="1397000"/>
          <a:ext cx="8640960" cy="5272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8933">
        <p15:prstTrans prst="crush"/>
      </p:transition>
    </mc:Choice>
    <mc:Fallback>
      <p:transition spd="slow" advClick="0" advTm="89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559496" y="1628801"/>
          <a:ext cx="9108506" cy="4968551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593487"/>
                <a:gridCol w="888537"/>
                <a:gridCol w="888537"/>
                <a:gridCol w="962581"/>
                <a:gridCol w="888537"/>
                <a:gridCol w="740447"/>
                <a:gridCol w="814492"/>
                <a:gridCol w="814492"/>
                <a:gridCol w="814492"/>
                <a:gridCol w="702904"/>
              </a:tblGrid>
              <a:tr h="38114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Вид налога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2012 г.</a:t>
                      </a:r>
                      <a:endParaRPr lang="ru-RU" sz="2000" b="1" dirty="0"/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2013 г.</a:t>
                      </a:r>
                      <a:endParaRPr lang="ru-RU" sz="20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2014 г.</a:t>
                      </a:r>
                      <a:endParaRPr lang="ru-RU" sz="20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661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/>
                        <a:t>Начисл</a:t>
                      </a:r>
                      <a:r>
                        <a:rPr lang="ru-RU" sz="1600" b="1" dirty="0" smtClean="0"/>
                        <a:t>.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Собр.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% </a:t>
                      </a:r>
                      <a:r>
                        <a:rPr lang="ru-RU" sz="1600" b="1" dirty="0" err="1" smtClean="0"/>
                        <a:t>вып</a:t>
                      </a:r>
                      <a:r>
                        <a:rPr lang="ru-RU" sz="1600" b="1" dirty="0" smtClean="0"/>
                        <a:t>.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/>
                        <a:t>Начисл</a:t>
                      </a:r>
                      <a:r>
                        <a:rPr lang="ru-RU" sz="1600" b="1" dirty="0" smtClean="0"/>
                        <a:t>.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Собр.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% </a:t>
                      </a:r>
                      <a:r>
                        <a:rPr lang="ru-RU" sz="1600" b="1" dirty="0" err="1" smtClean="0"/>
                        <a:t>вып</a:t>
                      </a:r>
                      <a:r>
                        <a:rPr lang="ru-RU" sz="1600" b="1" dirty="0" smtClean="0"/>
                        <a:t>.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/>
                        <a:t>Начисл</a:t>
                      </a:r>
                      <a:r>
                        <a:rPr lang="ru-RU" sz="1600" b="1" dirty="0" smtClean="0"/>
                        <a:t>.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Собр.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% </a:t>
                      </a:r>
                      <a:r>
                        <a:rPr lang="ru-RU" sz="1600" b="1" dirty="0" err="1" smtClean="0"/>
                        <a:t>вып</a:t>
                      </a:r>
                      <a:r>
                        <a:rPr lang="ru-RU" sz="1600" b="1" dirty="0" smtClean="0"/>
                        <a:t>.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521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Земельный налог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/>
                        <a:t>28349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/>
                        <a:t>28419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/>
                        <a:t>100,3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/>
                        <a:t>27875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/>
                        <a:t>27402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/>
                        <a:t>98,3</a:t>
                      </a:r>
                      <a:endParaRPr lang="ru-RU" sz="1600" b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49068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25167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96,09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521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Налог на недвижимость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/>
                        <a:t>14135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/>
                        <a:t>14400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/>
                        <a:t>102,0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/>
                        <a:t>14761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/>
                        <a:t>14723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/>
                        <a:t>99,74</a:t>
                      </a:r>
                      <a:endParaRPr lang="ru-RU" sz="1600" b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25013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14405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97,6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521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Налог на </a:t>
                      </a:r>
                      <a:r>
                        <a:rPr lang="ru-RU" sz="1600" b="1" dirty="0" err="1"/>
                        <a:t>неопределивш</a:t>
                      </a:r>
                      <a:r>
                        <a:rPr lang="ru-RU" sz="1600" b="1" dirty="0"/>
                        <a:t>.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/>
                        <a:t>46960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/>
                        <a:t>43008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/>
                        <a:t>91,6</a:t>
                      </a:r>
                      <a:endParaRPr lang="ru-RU" sz="1600" b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/>
                        <a:t>50378</a:t>
                      </a:r>
                      <a:endParaRPr lang="ru-RU" sz="1600" b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/>
                        <a:t>52180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/>
                        <a:t>103,6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54992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50552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103,1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521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Налог на КФХ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/>
                        <a:t>30209</a:t>
                      </a:r>
                      <a:endParaRPr lang="ru-RU" sz="1600" b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/>
                        <a:t>29218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/>
                        <a:t>96,7</a:t>
                      </a:r>
                      <a:endParaRPr lang="ru-RU" sz="1600" b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/>
                        <a:t>31607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/>
                        <a:t>30639</a:t>
                      </a:r>
                      <a:endParaRPr lang="ru-RU" sz="1600" b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/>
                        <a:t>96,9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50136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45377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99,8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521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Налог  на пастбища </a:t>
                      </a:r>
                      <a:endParaRPr lang="ru-RU" sz="1600" b="1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/>
                        <a:t>1564</a:t>
                      </a:r>
                      <a:endParaRPr lang="ru-RU" sz="1600" b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/>
                        <a:t>1587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/>
                        <a:t>101,5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/>
                        <a:t>1601</a:t>
                      </a:r>
                      <a:endParaRPr lang="ru-RU" sz="1600" b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/>
                        <a:t>1739</a:t>
                      </a:r>
                      <a:endParaRPr lang="ru-RU" sz="1600" b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/>
                        <a:t>108,6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1766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1505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96,04</a:t>
                      </a:r>
                      <a:endParaRPr lang="ru-RU" sz="16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60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Итого по налогам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117720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116632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99,8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126222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126683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100,37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180975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137006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98,52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351584" y="332657"/>
            <a:ext cx="7992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C00000"/>
                </a:solidFill>
                <a:latin typeface="Cambria" pitchFamily="18" charset="0"/>
              </a:rPr>
              <a:t>VII. </a:t>
            </a:r>
            <a:r>
              <a:rPr lang="ru-RU" sz="3200" b="1" i="1" dirty="0">
                <a:solidFill>
                  <a:srgbClr val="C00000"/>
                </a:solidFill>
                <a:latin typeface="Cambria" pitchFamily="18" charset="0"/>
              </a:rPr>
              <a:t>Налоги и сборы</a:t>
            </a:r>
            <a:endParaRPr lang="ru-RU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34541">
        <p15:prstTrans prst="prestige"/>
      </p:transition>
    </mc:Choice>
    <mc:Fallback>
      <p:transition spd="slow" advClick="0" advTm="345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i="1" dirty="0">
                <a:solidFill>
                  <a:srgbClr val="7030A0"/>
                </a:solidFill>
              </a:rPr>
              <a:t>Анализ поступлений от налогов и сборов</a:t>
            </a:r>
            <a:br>
              <a:rPr lang="ru-RU" sz="3200" b="1" i="1" dirty="0">
                <a:solidFill>
                  <a:srgbClr val="7030A0"/>
                </a:solidFill>
              </a:rPr>
            </a:br>
            <a:r>
              <a:rPr lang="ru-RU" sz="3200" b="1" i="1" dirty="0">
                <a:solidFill>
                  <a:srgbClr val="7030A0"/>
                </a:solidFill>
              </a:rPr>
              <a:t>за период 2012-2014 гг.</a:t>
            </a: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847528" y="1397000"/>
          <a:ext cx="8568952" cy="546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11181">
        <p14:shred/>
      </p:transition>
    </mc:Choice>
    <mc:Fallback>
      <p:transition spd="slow" advClick="0" advTm="111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b="1" i="1" dirty="0">
                <a:solidFill>
                  <a:srgbClr val="C00000"/>
                </a:solidFill>
                <a:latin typeface="Cambria" pitchFamily="18" charset="0"/>
              </a:rPr>
              <a:t>VIII. </a:t>
            </a:r>
            <a:r>
              <a:rPr lang="ru-RU" sz="3600" b="1" i="1" dirty="0">
                <a:solidFill>
                  <a:srgbClr val="C00000"/>
                </a:solidFill>
                <a:latin typeface="Cambria" pitchFamily="18" charset="0"/>
              </a:rPr>
              <a:t>Коммунальное хозяйство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524000" y="905294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2011 год                      </a:t>
            </a:r>
            <a:endParaRPr lang="ru-RU" sz="2000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91344" y="1602959"/>
            <a:ext cx="11665296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Установка  ограждения и водонапорной  башни</a:t>
            </a:r>
            <a:r>
              <a:rPr lang="ru-RU" dirty="0">
                <a:latin typeface="Cambria" pitchFamily="18" charset="0"/>
                <a:cs typeface="Arial" pitchFamily="34" charset="0"/>
              </a:rPr>
              <a:t>, з</a:t>
            </a:r>
            <a:r>
              <a:rPr lang="ru-RU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амена водопроводной сети – 1,5 км</a:t>
            </a:r>
            <a:r>
              <a:rPr lang="ru-RU" dirty="0">
                <a:latin typeface="Cambria" pitchFamily="18" charset="0"/>
                <a:cs typeface="Arial" pitchFamily="34" charset="0"/>
              </a:rPr>
              <a:t>, </a:t>
            </a:r>
            <a:r>
              <a:rPr lang="ru-RU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подготовка  водонапорных  башен  к зимнему  периоду (утепление)</a:t>
            </a:r>
            <a:r>
              <a:rPr lang="ru-RU" dirty="0">
                <a:latin typeface="Cambria" pitchFamily="18" charset="0"/>
                <a:cs typeface="Arial" pitchFamily="34" charset="0"/>
              </a:rPr>
              <a:t>, с</a:t>
            </a:r>
            <a:r>
              <a:rPr lang="ru-RU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анитарная очистка села (вывоз мусора больница школа, д/сад, </a:t>
            </a:r>
            <a:r>
              <a:rPr lang="ru-RU" dirty="0" err="1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примэрия</a:t>
            </a:r>
            <a:r>
              <a:rPr lang="ru-RU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, ул. Ленина, 40 лет Октября, мост  по  ул. Ленина) </a:t>
            </a:r>
            <a:r>
              <a:rPr lang="ru-RU" dirty="0">
                <a:latin typeface="Cambria" pitchFamily="18" charset="0"/>
                <a:cs typeface="Arial" pitchFamily="34" charset="0"/>
              </a:rPr>
              <a:t>,п</a:t>
            </a:r>
            <a:r>
              <a:rPr lang="ru-RU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обелка деревьев, остановки,  покраска  бордюров, ограждений   центра   села, остановки </a:t>
            </a:r>
            <a:r>
              <a:rPr lang="ru-RU" dirty="0">
                <a:latin typeface="Cambria" pitchFamily="18" charset="0"/>
                <a:cs typeface="Arial" pitchFamily="34" charset="0"/>
              </a:rPr>
              <a:t>, п</a:t>
            </a:r>
            <a:r>
              <a:rPr lang="ru-RU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осадка деревьев    (больница, школа,  въезд  в село)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Муниципальное предприятие </a:t>
            </a:r>
            <a:r>
              <a:rPr lang="en-US" sz="2800" b="1" dirty="0">
                <a:solidFill>
                  <a:srgbClr val="C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«AYDAR-SUYU»</a:t>
            </a:r>
            <a:r>
              <a:rPr lang="en-US" sz="2800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en-US" sz="28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1600" dirty="0">
                <a:solidFill>
                  <a:prstClr val="black"/>
                </a:solidFill>
                <a:ea typeface="+mj-ea"/>
                <a:cs typeface="+mj-cs"/>
              </a:rPr>
              <a:t>(Создано в июле2012 г.)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2012 год</a:t>
            </a:r>
            <a:endParaRPr lang="ru-RU" sz="1600" dirty="0">
              <a:solidFill>
                <a:prstClr val="black"/>
              </a:solidFill>
              <a:ea typeface="+mj-ea"/>
              <a:cs typeface="+mj-cs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600" dirty="0">
              <a:latin typeface="Cambria" pitchFamily="18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7368" y="3933056"/>
            <a:ext cx="11449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Прокладка новых водопроводных сетей, ремонт и покраска водонапорной башни, замена глубинного насоса, буртование </a:t>
            </a:r>
            <a:r>
              <a:rPr lang="ru-RU" dirty="0" err="1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мусоросвалок</a:t>
            </a:r>
            <a:r>
              <a:rPr lang="ru-RU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, приобретение компьютера и принтера.</a:t>
            </a:r>
            <a:r>
              <a:rPr lang="ru-RU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Проведение субботников, благоустройство колодца, посадка деревьев.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19937" y="4825608"/>
            <a:ext cx="1332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2013 год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7368" y="5164163"/>
            <a:ext cx="114492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Количество абонентов составляет 880 со счетчиками и 60 без счетчиков, доходы составляют 286406 лей и расходы 326357 лей. Убытки составляют 39951 лей. Задолженность абонентов на 01.01.2014г составляет 48252,22 лея без исторических долгов с момента образования М.П. «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AYDAR</a:t>
            </a:r>
            <a:r>
              <a:rPr lang="ru-RU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SUYU</a:t>
            </a:r>
            <a:r>
              <a:rPr lang="ru-RU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» . Исторический долг до образования М.П. составляет 89612 лей. Долг по заработной плате составляет 70140,66 лей.  Произведена инвентаризация л/с и замена двух глубинных насосов на скважинах .</a:t>
            </a:r>
            <a:endParaRPr lang="ru-RU" dirty="0">
              <a:solidFill>
                <a:srgbClr val="FF000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6025">
        <p15:prstTrans prst="crush"/>
      </p:transition>
    </mc:Choice>
    <mc:Fallback>
      <p:transition spd="slow" advClick="0" advTm="260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352" y="836712"/>
            <a:ext cx="11737303" cy="648072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2014 год</a:t>
            </a:r>
            <a:r>
              <a:rPr lang="ru-RU" sz="2000" dirty="0">
                <a:solidFill>
                  <a:srgbClr val="002060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srgbClr val="002060"/>
                </a:solidFill>
                <a:ea typeface="+mn-ea"/>
                <a:cs typeface="+mn-cs"/>
              </a:rPr>
            </a:b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en-US" sz="20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Aydar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Suyu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в 2014 году осуществляло свою деятельность  направленную на </a:t>
            </a:r>
            <a:r>
              <a:rPr lang="ru-RU" sz="20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водообеспечение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села Гайдар в полной мере.</a:t>
            </a:r>
            <a:b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b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начало января 2014г кредиторская задолженность  муниципального предприятия перед контрагентами составляла -40705,17лей основная часть которых  в том числе:</a:t>
            </a:r>
            <a: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9336" y="2060848"/>
            <a:ext cx="12072664" cy="4503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-долгосрочная кредиторская задолженность пред  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Примарией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размере 18685,00лей;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-краткосрочная кредиторская задолженность перед 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 SUD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Union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Fenosa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на сумму-15182,75лей;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-«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Atayval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Service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»-4089лей(приобретение материалов для монтажа сети водопровода).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Долгосрочная кредиторская задолженность по заработной плате на начало года составляла 70145,65лей.  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Начисление за воду абоненту за 2014год составляет сумму 255540лей, оплата из которых была в размере 251075,36лей. Текущий долг на конец года абонента перед предприятием составил 35323,87лей.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Тариф за 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куб.м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воды составлял в 2014году 10лей. Расход электроэнергии 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артскважин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2014 г. составил 127125,4 лей.</a:t>
            </a:r>
          </a:p>
          <a:p>
            <a:pPr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мае месяце  были произведены работы на 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артскважине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№ 1488 по приобретении насоса на сумму 14900лей и установки его в размере 7500лей.Общие затраты на проделанную работу и восстановление данной 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артскважины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были погашены предприятие в том же месяце путем перечисления и полным расчетом в общем размере.</a:t>
            </a:r>
          </a:p>
          <a:p>
            <a:pPr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На конец 2014 года кредиторская задолженность пред контрагентами составила 43029,27лей. Общая задолженность по заработной плате перед работниками предприятия была в размере 68050,87лей.</a:t>
            </a:r>
          </a:p>
          <a:p>
            <a:pPr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Находиться в разработке проект по организации и сбору мусора, где рассчитан был тариф на сумму 14,95лей со двора.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32980">
        <p14:glitter pattern="hexagon"/>
      </p:transition>
    </mc:Choice>
    <mc:Fallback>
      <p:transition spd="slow" advClick="0" advTm="329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9720" y="228600"/>
            <a:ext cx="8477280" cy="9906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Состояние скважин «до» и «после»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 b="15061"/>
          <a:stretch>
            <a:fillRect/>
          </a:stretch>
        </p:blipFill>
        <p:spPr>
          <a:xfrm>
            <a:off x="6112718" y="1643050"/>
            <a:ext cx="2697926" cy="2000264"/>
          </a:xfrm>
          <a:prstGeom prst="rect">
            <a:avLst/>
          </a:prstGeom>
        </p:spPr>
      </p:pic>
      <p:pic>
        <p:nvPicPr>
          <p:cNvPr id="4" name="Picture 2" descr="D:\примэрия до и после\Фото0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8348" y="1714488"/>
            <a:ext cx="2786082" cy="1772816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309785" y="3707002"/>
            <a:ext cx="2714644" cy="29367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7438" y="3691106"/>
            <a:ext cx="2643206" cy="285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7174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1064">
        <p14:prism isInverted="1"/>
      </p:transition>
    </mc:Choice>
    <mc:Fallback>
      <p:transition spd="slow" advClick="0" advTm="110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b="1" i="1" dirty="0">
                <a:solidFill>
                  <a:srgbClr val="C00000"/>
                </a:solidFill>
              </a:rPr>
              <a:t>IX. </a:t>
            </a:r>
            <a:r>
              <a:rPr lang="ru-RU" sz="3600" b="1" i="1" dirty="0">
                <a:solidFill>
                  <a:srgbClr val="C00000"/>
                </a:solidFill>
              </a:rPr>
              <a:t>Деятельность местного совета за отчетный период.</a:t>
            </a:r>
          </a:p>
        </p:txBody>
      </p:sp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263352" y="1433683"/>
            <a:ext cx="1159328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lang="ru-RU" sz="2400" b="1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Совет состоит из 13 советников.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Cambria" pitchFamily="18" charset="0"/>
                <a:ea typeface="Calibri" pitchFamily="34" charset="0"/>
                <a:cs typeface="Times New Roman" pitchFamily="18" charset="0"/>
              </a:rPr>
              <a:t>Беженарь</a:t>
            </a:r>
            <a:r>
              <a:rPr lang="ru-RU" sz="24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Илья Х. –председатель совета , Куру Николай Х,  </a:t>
            </a:r>
            <a:r>
              <a:rPr lang="ru-RU" sz="2400" dirty="0" err="1">
                <a:latin typeface="Cambria" pitchFamily="18" charset="0"/>
                <a:ea typeface="Calibri" pitchFamily="34" charset="0"/>
                <a:cs typeface="Times New Roman" pitchFamily="18" charset="0"/>
              </a:rPr>
              <a:t>Мошогло</a:t>
            </a:r>
            <a:r>
              <a:rPr lang="ru-RU" sz="24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Георгий Г, Куру Валентина П, Куру Виталий П, Куру Федор С, Топал Матрена Н,  Слав Наталья Н, </a:t>
            </a:r>
            <a:r>
              <a:rPr lang="ru-RU" sz="2400" dirty="0" err="1">
                <a:latin typeface="Cambria" pitchFamily="18" charset="0"/>
                <a:ea typeface="Calibri" pitchFamily="34" charset="0"/>
                <a:cs typeface="Times New Roman" pitchFamily="18" charset="0"/>
              </a:rPr>
              <a:t>Терзи</a:t>
            </a:r>
            <a:r>
              <a:rPr lang="ru-RU" sz="24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Николай В,  Топал П.Н, </a:t>
            </a:r>
            <a:r>
              <a:rPr lang="ru-RU" sz="2400" dirty="0" err="1">
                <a:latin typeface="Cambria" pitchFamily="18" charset="0"/>
                <a:ea typeface="Calibri" pitchFamily="34" charset="0"/>
                <a:cs typeface="Times New Roman" pitchFamily="18" charset="0"/>
              </a:rPr>
              <a:t>Терзи</a:t>
            </a:r>
            <a:r>
              <a:rPr lang="ru-RU" sz="24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П.Д., </a:t>
            </a:r>
            <a:r>
              <a:rPr lang="ru-RU" sz="2400" dirty="0" err="1">
                <a:latin typeface="Cambria" pitchFamily="18" charset="0"/>
                <a:ea typeface="Calibri" pitchFamily="34" charset="0"/>
                <a:cs typeface="Times New Roman" pitchFamily="18" charset="0"/>
              </a:rPr>
              <a:t>Челак</a:t>
            </a:r>
            <a:r>
              <a:rPr lang="ru-RU" sz="24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И.Д., Куру А.П.</a:t>
            </a:r>
            <a:endParaRPr lang="ru-RU" sz="2400" dirty="0">
              <a:latin typeface="Cambria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      На протяжении отчетного периода было проведено </a:t>
            </a:r>
            <a:r>
              <a:rPr lang="ru-RU" sz="2400" b="1" dirty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39 заседаний местного совета</a:t>
            </a:r>
            <a:r>
              <a:rPr lang="ru-RU" sz="24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, где было рассмотрено около </a:t>
            </a:r>
            <a:r>
              <a:rPr lang="ru-RU" sz="2400" b="1" dirty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500 вопросов</a:t>
            </a:r>
            <a:r>
              <a:rPr lang="ru-RU" sz="24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. Основные из них: водоснабжение, утверждение правил и мероприятий по благоустройству, утверждение местных налогов и сборов, о создании муниципального предприятия, о проведении консультативного референдума, утверждение эскиза герба села, утверждение комитетов по реализации проектов, информация руководителей с/</a:t>
            </a:r>
            <a:r>
              <a:rPr lang="ru-RU" sz="2400" dirty="0" err="1">
                <a:latin typeface="Cambria" pitchFamily="18" charset="0"/>
                <a:ea typeface="Calibri" pitchFamily="34" charset="0"/>
                <a:cs typeface="Times New Roman" pitchFamily="18" charset="0"/>
              </a:rPr>
              <a:t>х</a:t>
            </a:r>
            <a:r>
              <a:rPr lang="ru-RU" sz="24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предприятий о состоянии с/</a:t>
            </a:r>
            <a:r>
              <a:rPr lang="ru-RU" sz="2400" dirty="0" err="1">
                <a:latin typeface="Cambria" pitchFamily="18" charset="0"/>
                <a:ea typeface="Calibri" pitchFamily="34" charset="0"/>
                <a:cs typeface="Times New Roman" pitchFamily="18" charset="0"/>
              </a:rPr>
              <a:t>х</a:t>
            </a:r>
            <a:r>
              <a:rPr lang="ru-RU" sz="24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культур, анализ поступивших петиций, о состоянии работы </a:t>
            </a:r>
            <a:r>
              <a:rPr lang="ru-RU" sz="2400" dirty="0" err="1">
                <a:latin typeface="Cambria" pitchFamily="18" charset="0"/>
                <a:ea typeface="Calibri" pitchFamily="34" charset="0"/>
                <a:cs typeface="Times New Roman" pitchFamily="18" charset="0"/>
              </a:rPr>
              <a:t>примэрии</a:t>
            </a:r>
            <a:r>
              <a:rPr lang="ru-RU" sz="24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по обеспечению поступлений местных налогов и сборов и др.</a:t>
            </a:r>
            <a:endParaRPr lang="ru-RU" sz="2400" dirty="0">
              <a:latin typeface="Cambria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  Сотрудничество совета и </a:t>
            </a:r>
            <a:r>
              <a:rPr lang="ru-RU" sz="2400" dirty="0" err="1">
                <a:latin typeface="Cambria" pitchFamily="18" charset="0"/>
                <a:ea typeface="Calibri" pitchFamily="34" charset="0"/>
                <a:cs typeface="Times New Roman" pitchFamily="18" charset="0"/>
              </a:rPr>
              <a:t>примэрии</a:t>
            </a:r>
            <a:r>
              <a:rPr lang="ru-RU" sz="24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было эффективным и  плодотворным.</a:t>
            </a:r>
            <a:endParaRPr lang="ru-RU" sz="2400" dirty="0"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27397">
        <p14:switch dir="r"/>
      </p:transition>
    </mc:Choice>
    <mc:Fallback>
      <p:transition spd="slow" advClick="0" advTm="273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C00000"/>
                </a:solidFill>
                <a:latin typeface="Cambria" pitchFamily="18" charset="0"/>
              </a:rPr>
              <a:t>X. </a:t>
            </a:r>
            <a:r>
              <a:rPr lang="ru-RU" sz="4000" b="1" i="1" dirty="0">
                <a:solidFill>
                  <a:srgbClr val="C00000"/>
                </a:solidFill>
                <a:latin typeface="Cambria" pitchFamily="18" charset="0"/>
              </a:rPr>
              <a:t>Поощрения и награды.</a:t>
            </a: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35360" y="-391193"/>
            <a:ext cx="11665296" cy="727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Cambria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Cambria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Cambria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Cambria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>
                <a:solidFill>
                  <a:prstClr val="black"/>
                </a:solidFill>
                <a:latin typeface="Cambria" pitchFamily="18" charset="0"/>
              </a:rPr>
              <a:t>Награждены юбилейной медалью «10 </a:t>
            </a:r>
            <a:r>
              <a:rPr lang="ru-RU" sz="1700" dirty="0" err="1">
                <a:solidFill>
                  <a:prstClr val="black"/>
                </a:solidFill>
                <a:latin typeface="Cambria" pitchFamily="18" charset="0"/>
              </a:rPr>
              <a:t>Yil</a:t>
            </a:r>
            <a:r>
              <a:rPr lang="ru-RU" sz="17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1700" dirty="0" err="1">
                <a:solidFill>
                  <a:prstClr val="black"/>
                </a:solidFill>
                <a:latin typeface="Cambria" pitchFamily="18" charset="0"/>
              </a:rPr>
              <a:t>Gagauz</a:t>
            </a:r>
            <a:r>
              <a:rPr lang="ru-RU" sz="17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1700" dirty="0" err="1">
                <a:solidFill>
                  <a:prstClr val="black"/>
                </a:solidFill>
                <a:latin typeface="Cambria" pitchFamily="18" charset="0"/>
              </a:rPr>
              <a:t>Yeri</a:t>
            </a:r>
            <a:r>
              <a:rPr lang="ru-RU" sz="1700" dirty="0">
                <a:solidFill>
                  <a:prstClr val="black"/>
                </a:solidFill>
                <a:latin typeface="Cambria" pitchFamily="18" charset="0"/>
              </a:rPr>
              <a:t>»-  11человек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>
                <a:solidFill>
                  <a:prstClr val="black"/>
                </a:solidFill>
                <a:latin typeface="Cambria" pitchFamily="18" charset="0"/>
              </a:rPr>
              <a:t>Награждены юбилейной медалью «15 </a:t>
            </a:r>
            <a:r>
              <a:rPr lang="ru-RU" sz="1700" dirty="0" err="1">
                <a:solidFill>
                  <a:prstClr val="black"/>
                </a:solidFill>
                <a:latin typeface="Cambria" pitchFamily="18" charset="0"/>
              </a:rPr>
              <a:t>Yil</a:t>
            </a:r>
            <a:r>
              <a:rPr lang="ru-RU" sz="17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1700" dirty="0" err="1">
                <a:solidFill>
                  <a:prstClr val="black"/>
                </a:solidFill>
                <a:latin typeface="Cambria" pitchFamily="18" charset="0"/>
              </a:rPr>
              <a:t>Gagauz</a:t>
            </a:r>
            <a:r>
              <a:rPr lang="ru-RU" sz="17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1700" dirty="0" err="1">
                <a:solidFill>
                  <a:prstClr val="black"/>
                </a:solidFill>
                <a:latin typeface="Cambria" pitchFamily="18" charset="0"/>
              </a:rPr>
              <a:t>Yeri</a:t>
            </a:r>
            <a:r>
              <a:rPr lang="ru-RU" sz="1700" dirty="0">
                <a:solidFill>
                  <a:prstClr val="black"/>
                </a:solidFill>
                <a:latin typeface="Cambria" pitchFamily="18" charset="0"/>
              </a:rPr>
              <a:t>»-  51  человек </a:t>
            </a:r>
            <a:endParaRPr lang="ru-RU" sz="1700" dirty="0">
              <a:latin typeface="Cambria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>
                <a:latin typeface="Cambria" pitchFamily="18" charset="0"/>
              </a:rPr>
              <a:t>Награждены юбилейной медалью «20 </a:t>
            </a:r>
            <a:r>
              <a:rPr lang="ru-RU" sz="1700" dirty="0" err="1">
                <a:latin typeface="Cambria" pitchFamily="18" charset="0"/>
              </a:rPr>
              <a:t>Yil</a:t>
            </a:r>
            <a:r>
              <a:rPr lang="ru-RU" sz="1700" dirty="0">
                <a:latin typeface="Cambria" pitchFamily="18" charset="0"/>
              </a:rPr>
              <a:t> </a:t>
            </a:r>
            <a:r>
              <a:rPr lang="ru-RU" sz="1700" dirty="0" err="1">
                <a:latin typeface="Cambria" pitchFamily="18" charset="0"/>
              </a:rPr>
              <a:t>Gagauz</a:t>
            </a:r>
            <a:r>
              <a:rPr lang="ru-RU" sz="1700" dirty="0">
                <a:latin typeface="Cambria" pitchFamily="18" charset="0"/>
              </a:rPr>
              <a:t> </a:t>
            </a:r>
            <a:r>
              <a:rPr lang="ru-RU" sz="1700" dirty="0" err="1">
                <a:latin typeface="Cambria" pitchFamily="18" charset="0"/>
              </a:rPr>
              <a:t>Yeri</a:t>
            </a:r>
            <a:r>
              <a:rPr lang="ru-RU" sz="1700" dirty="0">
                <a:latin typeface="Cambria" pitchFamily="18" charset="0"/>
              </a:rPr>
              <a:t>»-73 человека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За особые заслуги присвоено звание « заслуженный медработник </a:t>
            </a:r>
            <a:r>
              <a:rPr lang="ru-RU" sz="1700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Гагаузии</a:t>
            </a:r>
            <a:r>
              <a:rPr lang="ru-RU" sz="17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(Гагауз </a:t>
            </a:r>
            <a:r>
              <a:rPr lang="ru-RU" sz="1700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Ери</a:t>
            </a:r>
            <a:r>
              <a:rPr lang="ru-RU" sz="17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)» -  Чебан Варваре Тимофеевне, «заслуженный работник МПУ » –Узун Ирине Ивановне, «заслуженный работник образования »-  </a:t>
            </a:r>
            <a:r>
              <a:rPr lang="ru-RU" sz="1700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Калинской</a:t>
            </a:r>
            <a:r>
              <a:rPr lang="ru-RU" sz="17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Алле Павловне .                                                                                                          </a:t>
            </a:r>
            <a:endParaRPr lang="ru-RU" sz="1700" dirty="0">
              <a:latin typeface="Cambria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dirty="0">
                <a:latin typeface="Cambria" pitchFamily="18" charset="0"/>
                <a:cs typeface="Arial" pitchFamily="34" charset="0"/>
              </a:rPr>
              <a:t>Присвоено звание почетный гражданин </a:t>
            </a:r>
            <a:r>
              <a:rPr lang="ru-RU" sz="1700" dirty="0" err="1">
                <a:latin typeface="Cambria" pitchFamily="18" charset="0"/>
                <a:cs typeface="Arial" pitchFamily="34" charset="0"/>
              </a:rPr>
              <a:t>Гагаузии</a:t>
            </a:r>
            <a:r>
              <a:rPr lang="ru-RU" sz="1700" dirty="0">
                <a:latin typeface="Cambria" pitchFamily="18" charset="0"/>
                <a:cs typeface="Arial" pitchFamily="34" charset="0"/>
              </a:rPr>
              <a:t>  -Гагауз Федору Н. ,  отцу Илье 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dirty="0">
                <a:latin typeface="Cambria" pitchFamily="18" charset="0"/>
                <a:cs typeface="Arial" pitchFamily="34" charset="0"/>
              </a:rPr>
              <a:t>Награжден орденом  </a:t>
            </a:r>
            <a:r>
              <a:rPr lang="ru-RU" sz="1700" dirty="0" err="1">
                <a:latin typeface="Cambria" pitchFamily="18" charset="0"/>
                <a:cs typeface="Arial" pitchFamily="34" charset="0"/>
              </a:rPr>
              <a:t>Чакира</a:t>
            </a:r>
            <a:r>
              <a:rPr lang="ru-RU" sz="1700" dirty="0">
                <a:latin typeface="Cambria" pitchFamily="18" charset="0"/>
                <a:cs typeface="Arial" pitchFamily="34" charset="0"/>
              </a:rPr>
              <a:t>,- Куру Федор Сав.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dirty="0">
                <a:latin typeface="Cambria" pitchFamily="18" charset="0"/>
                <a:cs typeface="Arial" pitchFamily="34" charset="0"/>
              </a:rPr>
              <a:t>Награждены медалью «Георгия- Победоносца» –отец Илья, отец Николай, Гагауз Федор Ник., Чебан Георгий Ник, </a:t>
            </a:r>
            <a:r>
              <a:rPr lang="ru-RU" sz="1700" dirty="0" err="1">
                <a:latin typeface="Cambria" pitchFamily="18" charset="0"/>
                <a:cs typeface="Arial" pitchFamily="34" charset="0"/>
              </a:rPr>
              <a:t>Попаз</a:t>
            </a:r>
            <a:r>
              <a:rPr lang="ru-RU" sz="1700" dirty="0">
                <a:latin typeface="Cambria" pitchFamily="18" charset="0"/>
                <a:cs typeface="Arial" pitchFamily="34" charset="0"/>
              </a:rPr>
              <a:t> Зинаида Ил. Узун Николай Ил., </a:t>
            </a:r>
            <a:r>
              <a:rPr lang="ru-RU" sz="1700" dirty="0" err="1">
                <a:latin typeface="Cambria" pitchFamily="18" charset="0"/>
                <a:cs typeface="Arial" pitchFamily="34" charset="0"/>
              </a:rPr>
              <a:t>Герганов</a:t>
            </a:r>
            <a:r>
              <a:rPr lang="ru-RU" sz="1700" dirty="0">
                <a:latin typeface="Cambria" pitchFamily="18" charset="0"/>
                <a:cs typeface="Arial" pitchFamily="34" charset="0"/>
              </a:rPr>
              <a:t> А.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За огромный вклад  и  активное участие  в жизни села   награждены грамотами НСГ и </a:t>
            </a:r>
            <a:r>
              <a:rPr lang="ru-RU" sz="1700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Башкана</a:t>
            </a:r>
            <a:r>
              <a:rPr lang="ru-RU" sz="17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700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Гагаузии</a:t>
            </a:r>
            <a:r>
              <a:rPr lang="ru-RU" sz="17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   (Гагауз </a:t>
            </a:r>
            <a:r>
              <a:rPr lang="ru-RU" sz="1700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Ери</a:t>
            </a:r>
            <a:r>
              <a:rPr lang="ru-RU" sz="17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) : </a:t>
            </a:r>
            <a:r>
              <a:rPr lang="ru-RU" sz="1700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Капсамун</a:t>
            </a:r>
            <a:r>
              <a:rPr lang="ru-RU" sz="17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Алла Михайловна,  учителя </a:t>
            </a:r>
            <a:r>
              <a:rPr lang="ru-RU" sz="1700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Гайдарской</a:t>
            </a:r>
            <a:r>
              <a:rPr lang="ru-RU" sz="17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гимназии за сбор экспонатов и открытие музея села Гайдар  , Балканы </a:t>
            </a:r>
            <a:r>
              <a:rPr lang="ru-RU" sz="1700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Иванна</a:t>
            </a:r>
            <a:r>
              <a:rPr lang="ru-RU" sz="17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Гавриловна, пенсионерка, проработавшая на протяжении более 35 лет заведующей  отделения связи  села </a:t>
            </a:r>
            <a:r>
              <a:rPr lang="ru-RU" sz="1700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Гайдар,Баку</a:t>
            </a:r>
            <a:r>
              <a:rPr lang="ru-RU" sz="17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Федор Дмитриевич, директор Дома Культуры, являющийся активным участником  реализации  проекта фонда « СОРОС», Куру Федор Савельевич, советник, историк – краевед., </a:t>
            </a:r>
            <a:r>
              <a:rPr lang="ru-RU" sz="1700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Попаз</a:t>
            </a:r>
            <a:r>
              <a:rPr lang="ru-RU" sz="17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Зинаида Ильинична,   добившаяся высоких результатов  в сельском хозяйстве и промышленности  в ООО « УЗВИГ – КОМ», Иванова Любовь Дмитриевна,  работник Центра « Здоровье»,за  многолетний  и плодотворный труд в области здравоохранения, </a:t>
            </a:r>
            <a:r>
              <a:rPr lang="ru-RU" sz="1700" dirty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sz="1700" dirty="0" err="1">
                <a:latin typeface="Cambria" pitchFamily="18" charset="0"/>
                <a:cs typeface="Arial" pitchFamily="34" charset="0"/>
              </a:rPr>
              <a:t>Янчу</a:t>
            </a:r>
            <a:r>
              <a:rPr lang="ru-RU" sz="1700" dirty="0">
                <a:latin typeface="Cambria" pitchFamily="18" charset="0"/>
                <a:cs typeface="Arial" pitchFamily="34" charset="0"/>
              </a:rPr>
              <a:t> Н.И. ,  за многолетний добросовестный труд в МПУ., Дергач  Мария Петровна, Баку Елена </a:t>
            </a:r>
            <a:r>
              <a:rPr lang="ru-RU" sz="1700" dirty="0" err="1">
                <a:latin typeface="Cambria" pitchFamily="18" charset="0"/>
                <a:cs typeface="Arial" pitchFamily="34" charset="0"/>
              </a:rPr>
              <a:t>Иустиновна</a:t>
            </a:r>
            <a:r>
              <a:rPr lang="ru-RU" sz="1700" dirty="0">
                <a:latin typeface="Cambria" pitchFamily="18" charset="0"/>
                <a:cs typeface="Arial" pitchFamily="34" charset="0"/>
              </a:rPr>
              <a:t>- за многолетний  труд в области образования.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dirty="0">
                <a:latin typeface="Cambria" pitchFamily="18" charset="0"/>
                <a:cs typeface="Arial" pitchFamily="34" charset="0"/>
              </a:rPr>
              <a:t>Решением совета  представлены на доску почета все руководители организаций  всех сфер деятельности и подразделений.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76701"/>
    </mc:Choice>
    <mc:Fallback>
      <p:transition spd="slow" advClick="0" advTm="76701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Поощрения и награды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7529" y="1772816"/>
            <a:ext cx="2130571" cy="1597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5800" y="1682806"/>
            <a:ext cx="2250584" cy="16879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4085" y="1682807"/>
            <a:ext cx="2294937" cy="17212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1703512" y="4086809"/>
            <a:ext cx="2771800" cy="18409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7848" y="4086810"/>
            <a:ext cx="2420888" cy="19367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1884" y="4071942"/>
            <a:ext cx="2643206" cy="198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444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21800">
        <p14:flip dir="r"/>
      </p:transition>
    </mc:Choice>
    <mc:Fallback>
      <p:transition spd="slow" advClick="0" advTm="218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Поощрения и награды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5486" y="1916833"/>
            <a:ext cx="2859860" cy="19065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9124" y="1916833"/>
            <a:ext cx="2806888" cy="18712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7518" y="4077072"/>
            <a:ext cx="2735796" cy="18238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6365" y="4079277"/>
            <a:ext cx="2808312" cy="1872208"/>
          </a:xfrm>
          <a:prstGeom prst="rect">
            <a:avLst/>
          </a:prstGeom>
        </p:spPr>
      </p:pic>
      <p:pic>
        <p:nvPicPr>
          <p:cNvPr id="7" name="Picture 2" descr="D:\хедерлез13\100KC142\100_20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76765" y="1899034"/>
            <a:ext cx="2685946" cy="201446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8256240" y="4077073"/>
            <a:ext cx="1405810" cy="187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1562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21352">
        <p14:prism/>
      </p:transition>
    </mc:Choice>
    <mc:Fallback>
      <p:transition spd="slow" advClick="0" advTm="213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C00000"/>
                </a:solidFill>
              </a:rPr>
              <a:t>XI. </a:t>
            </a:r>
            <a:r>
              <a:rPr lang="ru-RU" b="1" i="1" dirty="0" smtClean="0">
                <a:solidFill>
                  <a:srgbClr val="C00000"/>
                </a:solidFill>
              </a:rPr>
              <a:t>Культура и спорт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1631504" y="1124744"/>
            <a:ext cx="8927976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Дом культуры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Главной задачей является состояние и развитие художественной самодеятельности ДК, реализация творческого потенциала и создание необходимых условий для самореализации кружковой работы.</a:t>
            </a:r>
            <a:endParaRPr lang="ru-RU" sz="1600" dirty="0">
              <a:latin typeface="Cambria" pitchFamily="18" charset="0"/>
              <a:cs typeface="Arial" pitchFamily="34" charset="0"/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1445854" y="2115344"/>
            <a:ext cx="9144000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itchFamily="18" charset="0"/>
                <a:cs typeface="Times New Roman" pitchFamily="18" charset="0"/>
              </a:rPr>
              <a:t>2011год</a:t>
            </a:r>
            <a:endParaRPr lang="ru-RU" sz="2000" dirty="0">
              <a:latin typeface="Cambria" panose="02040503050406030204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Cambria" panose="02040503050406030204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Косметический  ремонт  двух  кабинетов и галереи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з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амена  стекол  фасада  здания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п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риобретение и замена   двери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ш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тукатурка, покраска фасада  здания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р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емонт  электропроводки  спортзала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п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рокладка водопровода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ч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астичный ремонт отопления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о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ткрытие  танцевальной  группы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2012 год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Действуют 4 подразделения :  клубные (кружки), филиал детской музыкальной  школы, сельская библиотека, спортзал (футбол, борьба, баскетбол, теннис) Проведено  30 мероприятий и обучение персонала по вязанию и вышивке, реализация проекта «Живой музей ковроткачества».</a:t>
            </a:r>
          </a:p>
          <a:p>
            <a:pPr lvl="0" algn="ctr"/>
            <a:r>
              <a:rPr lang="ru-RU" sz="2000" b="1" dirty="0">
                <a:solidFill>
                  <a:srgbClr val="002060"/>
                </a:solidFill>
              </a:rPr>
              <a:t>2013 год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Действуют 5 подразделений :  клубные (кружки), филиал детской музыкальной  школы, сельская библиотека, историко-краеведческий музей села, спортзал (футбол, борьба) Проведено  36 мероприятий как для взрослых, так и для детей и подростков. Произведен капитальный  ремонт второго этажа, с заменой окон и дверей. Приобретены компьютерная техника и ткацкий  станок . Всего затраты по ДК составляют 281 </a:t>
            </a:r>
            <a:r>
              <a:rPr lang="ru-RU" sz="1600" dirty="0" err="1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тыс</a:t>
            </a:r>
            <a:r>
              <a:rPr lang="ru-RU" sz="16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лей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Исполкомом </a:t>
            </a:r>
            <a:r>
              <a:rPr lang="ru-RU" sz="1600" dirty="0" err="1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Гагаузии</a:t>
            </a:r>
            <a:r>
              <a:rPr lang="ru-RU" sz="1600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 было выделено 30 000 леев для проведения первого Фестиваля ковров «Гагауз </a:t>
            </a:r>
            <a:r>
              <a:rPr lang="ru-RU" sz="1600" dirty="0" err="1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килимнери</a:t>
            </a:r>
            <a:r>
              <a:rPr lang="ru-RU" sz="1600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»</a:t>
            </a:r>
            <a:endParaRPr lang="ru-RU" sz="1600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  <a:p>
            <a:pPr lvl="0" algn="ctr"/>
            <a:endParaRPr lang="ru-RU" sz="2000" b="1" dirty="0">
              <a:solidFill>
                <a:srgbClr val="002060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</a:br>
            <a:endParaRPr lang="ru-RU" sz="16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36984">
        <p14:doors dir="vert"/>
      </p:transition>
    </mc:Choice>
    <mc:Fallback>
      <p:transition spd="slow" advClick="0" advTm="369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Динамика численности населения села Гайдар за 2011-2014 гг.</a:t>
            </a: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775520" y="1556792"/>
          <a:ext cx="8496944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13230">
        <p:dissolve/>
      </p:transition>
    </mc:Choice>
    <mc:Fallback>
      <p:transition spd="slow" advClick="0" advTm="1323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476672"/>
            <a:ext cx="8153400" cy="74252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2014 год</a:t>
            </a:r>
            <a:br>
              <a:rPr lang="ru-RU" sz="2000" b="1" dirty="0">
                <a:solidFill>
                  <a:srgbClr val="002060"/>
                </a:solidFill>
              </a:rPr>
            </a:b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5360" y="1700808"/>
            <a:ext cx="11449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ambria" pitchFamily="18" charset="0"/>
              </a:rPr>
              <a:t>Исполкомом </a:t>
            </a:r>
            <a:r>
              <a:rPr lang="ru-RU" sz="2000" dirty="0" err="1">
                <a:latin typeface="Cambria" pitchFamily="18" charset="0"/>
              </a:rPr>
              <a:t>Гагаузии</a:t>
            </a:r>
            <a:r>
              <a:rPr lang="ru-RU" sz="2000" dirty="0">
                <a:latin typeface="Cambria" pitchFamily="18" charset="0"/>
              </a:rPr>
              <a:t> было выделено 74600 леев, в том числе:</a:t>
            </a:r>
          </a:p>
          <a:p>
            <a:r>
              <a:rPr lang="ru-RU" sz="2000" dirty="0">
                <a:latin typeface="Cambria" pitchFamily="18" charset="0"/>
              </a:rPr>
              <a:t>- 26000 леев на пошив костюмов для танцевального коллектива села Гайдар;</a:t>
            </a:r>
          </a:p>
          <a:p>
            <a:r>
              <a:rPr lang="ru-RU" sz="2000" dirty="0">
                <a:latin typeface="Cambria" pitchFamily="18" charset="0"/>
              </a:rPr>
              <a:t>- 48600 леев для оплаты контрибуции по проекту: «Живой музей ковроткачества»</a:t>
            </a:r>
          </a:p>
          <a:p>
            <a:r>
              <a:rPr lang="ru-RU" sz="2000" dirty="0">
                <a:latin typeface="Cambria" pitchFamily="18" charset="0"/>
              </a:rPr>
              <a:t>Приобретен аккордеон для проведения занятий по музыке на сумму 4500 леев</a:t>
            </a:r>
          </a:p>
          <a:p>
            <a:r>
              <a:rPr lang="ru-RU" sz="2000" dirty="0">
                <a:latin typeface="Cambria" pitchFamily="18" charset="0"/>
              </a:rPr>
              <a:t>Исполкомом </a:t>
            </a:r>
            <a:r>
              <a:rPr lang="ru-RU" sz="2000" dirty="0" err="1">
                <a:latin typeface="Cambria" pitchFamily="18" charset="0"/>
              </a:rPr>
              <a:t>Гагаузии</a:t>
            </a:r>
            <a:r>
              <a:rPr lang="ru-RU" sz="2000" dirty="0">
                <a:latin typeface="Cambria" pitchFamily="18" charset="0"/>
              </a:rPr>
              <a:t> выделено ДТ для строительства футбольного поля через ассоциацию «</a:t>
            </a:r>
            <a:r>
              <a:rPr lang="en-US" sz="2000" dirty="0" err="1">
                <a:latin typeface="Cambria" pitchFamily="18" charset="0"/>
              </a:rPr>
              <a:t>Tineretul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Gaidar</a:t>
            </a:r>
            <a:r>
              <a:rPr lang="ru-RU" sz="2000" dirty="0">
                <a:latin typeface="Cambria" pitchFamily="18" charset="0"/>
              </a:rPr>
              <a:t>» на сумму 401056 леев.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7448" y="3939403"/>
            <a:ext cx="3409567" cy="2557175"/>
          </a:xfrm>
          <a:prstGeom prst="rect">
            <a:avLst/>
          </a:prstGeom>
        </p:spPr>
      </p:pic>
      <p:pic>
        <p:nvPicPr>
          <p:cNvPr id="5" name="Picture 3" descr="C:\Users\DoxyTerra\Downloads\IMG_7477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8073" y="3978845"/>
            <a:ext cx="4368927" cy="247829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18498">
        <p:dissolve/>
      </p:transition>
    </mc:Choice>
    <mc:Fallback>
      <p:transition spd="slow" advClick="0" advTm="1849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Дом культуры «до»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2051" name="Picture 3" descr="C:\Users\001\Desktop\фото до и после\ДК\100_16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528" y="1772816"/>
            <a:ext cx="2592682" cy="1944216"/>
          </a:xfrm>
          <a:prstGeom prst="rect">
            <a:avLst/>
          </a:prstGeom>
          <a:noFill/>
        </p:spPr>
      </p:pic>
      <p:pic>
        <p:nvPicPr>
          <p:cNvPr id="2052" name="Picture 4" descr="C:\Users\001\Desktop\фото до и после\ДК\IMG_22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7848" y="1772816"/>
            <a:ext cx="2496420" cy="1872208"/>
          </a:xfrm>
          <a:prstGeom prst="rect">
            <a:avLst/>
          </a:prstGeom>
          <a:noFill/>
        </p:spPr>
      </p:pic>
      <p:pic>
        <p:nvPicPr>
          <p:cNvPr id="2053" name="Picture 5" descr="C:\Users\001\Desktop\фото до и после\ДК\Фото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47529" y="4221088"/>
            <a:ext cx="2627445" cy="1970584"/>
          </a:xfrm>
          <a:prstGeom prst="rect">
            <a:avLst/>
          </a:prstGeom>
          <a:noFill/>
        </p:spPr>
      </p:pic>
      <p:pic>
        <p:nvPicPr>
          <p:cNvPr id="2054" name="Picture 6" descr="C:\Users\001\Desktop\фото до и после\ДК\Фото0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1864" y="4005064"/>
            <a:ext cx="1826568" cy="2435424"/>
          </a:xfrm>
          <a:prstGeom prst="rect">
            <a:avLst/>
          </a:prstGeom>
          <a:noFill/>
        </p:spPr>
      </p:pic>
      <p:pic>
        <p:nvPicPr>
          <p:cNvPr id="1026" name="Picture 2" descr="C:\Users\001\Desktop\фото для отчета\ДК до\100_166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36160" y="1700809"/>
            <a:ext cx="2699792" cy="2024535"/>
          </a:xfrm>
          <a:prstGeom prst="rect">
            <a:avLst/>
          </a:prstGeom>
          <a:noFill/>
        </p:spPr>
      </p:pic>
      <p:pic>
        <p:nvPicPr>
          <p:cNvPr id="1027" name="Picture 3" descr="C:\Users\001\Desktop\фото для отчета\ДК до\Фото0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04112" y="4005064"/>
            <a:ext cx="3132856" cy="234964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Click="0" advTm="21610">
        <p14:honeycomb/>
      </p:transition>
    </mc:Choice>
    <mc:Fallback>
      <p:transition spd="slow" advClick="0" advTm="216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Дом культуры «после»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4" name="Picture 2" descr="D:\храм2014фото видео1\101_49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1" y="1850488"/>
            <a:ext cx="2756893" cy="206767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7004" y="1857862"/>
            <a:ext cx="2776757" cy="2082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5521" y="4198497"/>
            <a:ext cx="2756892" cy="20676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4810647" y="4208859"/>
            <a:ext cx="2709468" cy="20321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8350" y="4208859"/>
            <a:ext cx="2757433" cy="2068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8350" y="1857862"/>
            <a:ext cx="2672325" cy="20042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22706">
        <p14:glitter pattern="hexagon"/>
      </p:transition>
    </mc:Choice>
    <mc:Fallback>
      <p:transition spd="slow" advClick="0" advTm="227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20688"/>
            <a:ext cx="8153400" cy="59851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Мероприятия Дома культуры</a:t>
            </a:r>
            <a:r>
              <a:rPr lang="ru-RU" sz="2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3" name="Picture 2" descr="C:\Users\001\Desktop\дом работа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8283" y="1714488"/>
            <a:ext cx="3422349" cy="2275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C:\Users\001\Desktop\дом работа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3058" y="1643050"/>
            <a:ext cx="1656184" cy="2490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 descr="C:\Users\001\Desktop\дом работа\FILE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8282" y="4286256"/>
            <a:ext cx="3024336" cy="2268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001\Desktop\дом работа\SDC106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2993" y="4357694"/>
            <a:ext cx="2929085" cy="2196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Илья\Desktop\квн\100_180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0447" y="1571612"/>
            <a:ext cx="3143271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Илья\Desktop\квн\100_180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4826" y="4357694"/>
            <a:ext cx="264317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21925">
        <p:circle/>
      </p:transition>
    </mc:Choice>
    <mc:Fallback>
      <p:transition spd="slow" advClick="0" advTm="2192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20688"/>
            <a:ext cx="8153400" cy="432048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Ковроткачество</a:t>
            </a:r>
            <a:r>
              <a:rPr lang="ru-RU" sz="2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1752601" y="614945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56" descr="FILE0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919536" y="4418946"/>
            <a:ext cx="2354941" cy="2179573"/>
          </a:xfrm>
          <a:prstGeom prst="rect">
            <a:avLst/>
          </a:prstGeom>
          <a:noFill/>
        </p:spPr>
      </p:pic>
      <p:pic>
        <p:nvPicPr>
          <p:cNvPr id="9" name="Рисунок 61" descr="101_33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3171" y="4418945"/>
            <a:ext cx="2799793" cy="2096102"/>
          </a:xfrm>
          <a:prstGeom prst="rect">
            <a:avLst/>
          </a:prstGeom>
          <a:noFill/>
        </p:spPr>
      </p:pic>
      <p:pic>
        <p:nvPicPr>
          <p:cNvPr id="10" name="Рисунок 59" descr="FILE00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5848" y="4322582"/>
            <a:ext cx="2304256" cy="220241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4212" y="1743126"/>
            <a:ext cx="2927522" cy="21956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5924" y="1743127"/>
            <a:ext cx="2905327" cy="21789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7763684" y="1743126"/>
            <a:ext cx="2868159" cy="21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0277484"/>
      </p:ext>
    </p:extLst>
  </p:cSld>
  <p:clrMapOvr>
    <a:masterClrMapping/>
  </p:clrMapOvr>
  <p:transition spd="slow" advClick="0" advTm="21936">
    <p:cover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Традиционные мероприятия села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1524000" y="2972457"/>
            <a:ext cx="9144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Cambria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1200" dirty="0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1981200" y="2983870"/>
            <a:ext cx="21672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1981200" y="6098545"/>
            <a:ext cx="21672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D:\ДОМ КУЛЬТУРЫ\докум на храм ДК\фотки фестиваль\101_3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0" y="1700809"/>
            <a:ext cx="2736304" cy="2051915"/>
          </a:xfrm>
          <a:prstGeom prst="rect">
            <a:avLst/>
          </a:prstGeom>
          <a:noFill/>
        </p:spPr>
      </p:pic>
      <p:pic>
        <p:nvPicPr>
          <p:cNvPr id="3075" name="Picture 3" descr="D:\ДОМ КУЛЬТУРЫ\докум на храм ДК\фотки фестиваль\101_3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9857" y="1700809"/>
            <a:ext cx="2730897" cy="2047861"/>
          </a:xfrm>
          <a:prstGeom prst="rect">
            <a:avLst/>
          </a:prstGeom>
          <a:noFill/>
        </p:spPr>
      </p:pic>
      <p:pic>
        <p:nvPicPr>
          <p:cNvPr id="3076" name="Picture 4" descr="D:\МЕРОПРИЯТИЯ\ДЕНЬ ВИНА\101_3418 (2)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7608168" y="1700809"/>
            <a:ext cx="2874780" cy="2155757"/>
          </a:xfrm>
          <a:prstGeom prst="rect">
            <a:avLst/>
          </a:prstGeom>
          <a:noFill/>
        </p:spPr>
      </p:pic>
      <p:pic>
        <p:nvPicPr>
          <p:cNvPr id="3078" name="Picture 6" descr="D:\МЕРОПРИЯТИЯ\касым\101_37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9536" y="4221088"/>
            <a:ext cx="2592288" cy="1943920"/>
          </a:xfrm>
          <a:prstGeom prst="rect">
            <a:avLst/>
          </a:prstGeom>
          <a:noFill/>
        </p:spPr>
      </p:pic>
      <p:pic>
        <p:nvPicPr>
          <p:cNvPr id="3079" name="Picture 7" descr="D:\МЕРОПРИЯТИЯ\касым\101_37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7849" y="4149080"/>
            <a:ext cx="2705777" cy="2029024"/>
          </a:xfrm>
          <a:prstGeom prst="rect">
            <a:avLst/>
          </a:prstGeom>
          <a:noFill/>
        </p:spPr>
      </p:pic>
      <p:pic>
        <p:nvPicPr>
          <p:cNvPr id="2050" name="Picture 2" descr="C:\Users\001\Desktop\фото до и после\мероприятия\SDC106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24193" y="4293097"/>
            <a:ext cx="2513639" cy="203317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20211">
        <p14:flash/>
      </p:transition>
    </mc:Choice>
    <mc:Fallback>
      <p:transition spd="slow" advClick="0" advTm="202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Гости села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8738" y="1682373"/>
            <a:ext cx="2061623" cy="15462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3705176" y="1700808"/>
            <a:ext cx="2086781" cy="1565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3057" y="1696488"/>
            <a:ext cx="2413344" cy="18100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0260" y="3388639"/>
            <a:ext cx="2178576" cy="16339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0042" y="1720897"/>
            <a:ext cx="2250584" cy="16879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5827" y="5091752"/>
            <a:ext cx="2250681" cy="16880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6931" y="5116326"/>
            <a:ext cx="2252088" cy="16890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1685" y="5151623"/>
            <a:ext cx="2208044" cy="1656033"/>
          </a:xfrm>
          <a:prstGeom prst="rect">
            <a:avLst/>
          </a:prstGeom>
        </p:spPr>
      </p:pic>
      <p:pic>
        <p:nvPicPr>
          <p:cNvPr id="14" name="Picture 2" descr="D:\храм2014фото видео1\храм\DSC_017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81457" y="3467245"/>
            <a:ext cx="2448272" cy="1625969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7983" y="3408835"/>
            <a:ext cx="2558678" cy="163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2169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22196">
        <p14:flash/>
      </p:transition>
    </mc:Choice>
    <mc:Fallback>
      <p:transition spd="slow" advClick="0" advTm="221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Гости села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0005" y="1658290"/>
            <a:ext cx="2614162" cy="19606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5840" y="1628800"/>
            <a:ext cx="2538616" cy="19039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6797" y="4286302"/>
            <a:ext cx="2700300" cy="1800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8168" y="4294155"/>
            <a:ext cx="2783300" cy="18555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8148" y="1615146"/>
            <a:ext cx="2700300" cy="2025225"/>
          </a:xfrm>
          <a:prstGeom prst="rect">
            <a:avLst/>
          </a:prstGeom>
        </p:spPr>
      </p:pic>
      <p:pic>
        <p:nvPicPr>
          <p:cNvPr id="10" name="Picture 2" descr="C:\Users\001\Desktop\буклет фото\МИНИСТР КУЛЬТ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55841" y="4293696"/>
            <a:ext cx="2373973" cy="1780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375081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5063">
        <p15:prstTrans prst="fallOver"/>
      </p:transition>
    </mc:Choice>
    <mc:Fallback>
      <p:transition spd="slow" advClick="0" advTm="250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МУЗЕЙ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1524000" y="1529218"/>
            <a:ext cx="9144000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Историко-краеведческий музей был открыт 28 августа 2013 г. на храм села.  «Музей-это посредник между обществом и принадлежащем обществу наследием» . Собирательная работа, реставрация и сохранность экспонатов, их широкий показ из собственных фондов,  исследовательская работа- вот основные направления </a:t>
            </a:r>
            <a:r>
              <a:rPr lang="ru-RU" sz="2000" dirty="0" err="1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историко</a:t>
            </a:r>
            <a:r>
              <a:rPr lang="ru-RU" sz="20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- краеведческого музея. С помощью учеников и жителей села собрано более 300 экспонатов.</a:t>
            </a:r>
            <a:br>
              <a:rPr lang="ru-RU" sz="20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endParaRPr lang="ru-RU" sz="2000" dirty="0">
              <a:latin typeface="Cambria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C:\Users\001\Desktop\музей2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583833" y="4077072"/>
            <a:ext cx="2739821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 descr="C:\Users\001\Desktop\imageмузей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7536160" y="4077073"/>
            <a:ext cx="2808312" cy="2161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3756" y="4127640"/>
            <a:ext cx="2812896" cy="210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26630">
        <p14:prism/>
      </p:transition>
    </mc:Choice>
    <mc:Fallback>
      <p:transition spd="slow" advClick="0" advTm="266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Коллекция экспонатов в музее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1275" y="1733334"/>
            <a:ext cx="2466608" cy="18499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6060" y="1678973"/>
            <a:ext cx="2466608" cy="18499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5521" y="3911845"/>
            <a:ext cx="2684227" cy="20131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4582749" y="3911845"/>
            <a:ext cx="2700968" cy="20257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7115" y="1624612"/>
            <a:ext cx="2611571" cy="19586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7114" y="3844140"/>
            <a:ext cx="2872547" cy="215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1970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20807">
        <p:dissolve/>
      </p:transition>
    </mc:Choice>
    <mc:Fallback>
      <p:transition spd="slow" advClick="0" advTm="20807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Категории населения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524000" y="1340768"/>
          <a:ext cx="9144000" cy="5517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10058">
        <p15:prstTrans prst="prestige"/>
      </p:transition>
    </mc:Choice>
    <mc:Fallback>
      <p:transition spd="slow" advClick="0" advTm="100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8153400" cy="53610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ambria" pitchFamily="18" charset="0"/>
              </a:rPr>
              <a:t>Достижения в области спорта</a:t>
            </a:r>
            <a:endParaRPr lang="ru-RU" b="1" dirty="0">
              <a:solidFill>
                <a:srgbClr val="7030A0"/>
              </a:solidFill>
              <a:latin typeface="Cambr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19536" y="836712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I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Международный турнир по вольной борьбе</a:t>
            </a:r>
            <a:endParaRPr lang="ru-RU" sz="2800" b="1" i="1" dirty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4" name="Picture 2" descr="C:\Users\001\Desktop\дом работа\100_2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1744" y="2132857"/>
            <a:ext cx="3024336" cy="2267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C:\Users\001\Desktop\IMG_75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2105" y="2132856"/>
            <a:ext cx="3130819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 cstate="print"/>
          <a:srcRect t="23049" b="6476"/>
          <a:stretch>
            <a:fillRect/>
          </a:stretch>
        </p:blipFill>
        <p:spPr bwMode="auto">
          <a:xfrm>
            <a:off x="7176120" y="4640154"/>
            <a:ext cx="3168352" cy="22178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503712" y="1556792"/>
            <a:ext cx="6048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3652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«Кубок села Гайдар»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1" y="1958931"/>
            <a:ext cx="211346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3652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По итогам схваток первое общекомандное место заняли </a:t>
            </a:r>
            <a:r>
              <a:rPr lang="ru-RU" sz="1600" dirty="0" err="1"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Гайдарские</a:t>
            </a:r>
            <a:r>
              <a:rPr lang="ru-RU" sz="1600" dirty="0"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 борцы. На втором месте команда Америки и на третьем Украина и г. Леово Молдова.</a:t>
            </a:r>
          </a:p>
          <a:p>
            <a:pPr indent="13652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Победители и призеры турнира получили памятные сувениры, кубки, медали, грамоты и денежные вознаграждения, которые им вручали  спонсоры села.</a:t>
            </a:r>
            <a:endParaRPr lang="ru-RU" sz="1600" dirty="0">
              <a:latin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12" name="Picture 3" descr="C:\Users\001\Desktop\фото до и после\мероприятия\IMG_73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00603" y="4530644"/>
            <a:ext cx="2736304" cy="2315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552044" y="3129833"/>
            <a:ext cx="507605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Cambria" pitchFamily="18" charset="0"/>
              </a:rPr>
              <a:t>                                                   </a:t>
            </a:r>
          </a:p>
          <a:p>
            <a:endParaRPr lang="ru-RU" sz="2800" b="1" i="1" dirty="0">
              <a:solidFill>
                <a:srgbClr val="FF0000"/>
              </a:solidFill>
              <a:latin typeface="Cambria" pitchFamily="18" charset="0"/>
            </a:endParaRPr>
          </a:p>
          <a:p>
            <a:endParaRPr lang="ru-RU" sz="2800" b="1" i="1" dirty="0">
              <a:solidFill>
                <a:srgbClr val="FF0000"/>
              </a:solidFill>
              <a:latin typeface="Cambria" pitchFamily="18" charset="0"/>
            </a:endParaRPr>
          </a:p>
          <a:p>
            <a:r>
              <a:rPr lang="ru-RU" sz="2800" b="1" i="1" dirty="0">
                <a:latin typeface="Cambria" pitchFamily="18" charset="0"/>
              </a:rPr>
              <a:t>Первые чемпионы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21545">
        <p:checker/>
      </p:transition>
    </mc:Choice>
    <mc:Fallback>
      <p:transition spd="slow" advClick="0" advTm="21545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/>
              <a:t>Подрастающие спортсмены</a:t>
            </a:r>
            <a:endParaRPr lang="ru-RU" b="1" i="1" dirty="0"/>
          </a:p>
        </p:txBody>
      </p:sp>
      <p:pic>
        <p:nvPicPr>
          <p:cNvPr id="4098" name="Picture 2" descr="D:\МЕРОПРИЯТИЯ\борьба\Терзи С.В\IMAG19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1" y="1638208"/>
            <a:ext cx="3410699" cy="2259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D:\МЕРОПРИЯТИЯ\борьба\Терзи С.В\IMAG19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3934" y="4224970"/>
            <a:ext cx="3456384" cy="2289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C:\Users\001\Desktop\фото до и после\мероприятия\IMG_74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0057" y="4288330"/>
            <a:ext cx="3301539" cy="2201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 descr="C:\Users\001\Desktop\дом работа\100_20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0056" y="1592812"/>
            <a:ext cx="3301539" cy="24757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16209">
        <p15:prstTrans prst="crush"/>
      </p:transition>
    </mc:Choice>
    <mc:Fallback>
      <p:transition spd="slow" advClick="0" advTm="162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XII. </a:t>
            </a:r>
            <a:r>
              <a:rPr lang="ru-RU" b="1" dirty="0" smtClean="0">
                <a:solidFill>
                  <a:srgbClr val="C00000"/>
                </a:solidFill>
              </a:rPr>
              <a:t>Реализация инвестиционных проектов.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81659515"/>
              </p:ext>
            </p:extLst>
          </p:nvPr>
        </p:nvGraphicFramePr>
        <p:xfrm>
          <a:off x="1524001" y="1844824"/>
          <a:ext cx="9143999" cy="5047488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626068"/>
                <a:gridCol w="2486029"/>
                <a:gridCol w="1515951"/>
                <a:gridCol w="1515951"/>
              </a:tblGrid>
              <a:tr h="47606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Наименование проекта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Фонд организация-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спонсор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Бюджет проекта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( лей)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00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всего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освоенные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6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Ремонт </a:t>
                      </a:r>
                      <a:r>
                        <a:rPr lang="ru-RU" sz="1600" dirty="0"/>
                        <a:t>гимназии (замена окон и дверей, ремонт спорткомплекса)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ФИСМ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1</a:t>
                      </a:r>
                      <a:r>
                        <a:rPr lang="en-US" sz="1600" dirty="0" smtClean="0"/>
                        <a:t>210</a:t>
                      </a:r>
                      <a:r>
                        <a:rPr lang="ru-RU" sz="1600" dirty="0" smtClean="0"/>
                        <a:t>000 леев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1</a:t>
                      </a:r>
                      <a:r>
                        <a:rPr lang="en-US" sz="1600" dirty="0"/>
                        <a:t>210</a:t>
                      </a:r>
                      <a:r>
                        <a:rPr lang="ru-RU" sz="1600" dirty="0" smtClean="0"/>
                        <a:t>000 леев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Замена окон и дверей, прокладка водопровод.</a:t>
                      </a:r>
                      <a:r>
                        <a:rPr lang="ru-RU" sz="1600" baseline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и </a:t>
                      </a:r>
                      <a:r>
                        <a:rPr lang="ru-RU" sz="1600" dirty="0" err="1" smtClean="0">
                          <a:latin typeface="Cambria" pitchFamily="18" charset="0"/>
                          <a:ea typeface="Calibri"/>
                          <a:cs typeface="Times New Roman"/>
                        </a:rPr>
                        <a:t>канализ</a:t>
                      </a:r>
                      <a:r>
                        <a:rPr lang="ru-RU" sz="160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ru-RU" sz="1600" baseline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сетей в Д/С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Исполком </a:t>
                      </a:r>
                      <a:r>
                        <a:rPr lang="ru-RU" sz="1600" dirty="0" err="1" smtClean="0">
                          <a:latin typeface="Cambria" pitchFamily="18" charset="0"/>
                          <a:ea typeface="Calibri"/>
                          <a:cs typeface="Times New Roman"/>
                        </a:rPr>
                        <a:t>Гагаузии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274780 леев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274780 леев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Ремонт туалетов гимназии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США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38000 евро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38000 евро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0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Живой музей ковроткачества</a:t>
                      </a:r>
                      <a:endParaRPr lang="ru-RU" sz="160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СОРОС</a:t>
                      </a:r>
                      <a:endParaRPr lang="ru-RU" sz="160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10000 евро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229600 леев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0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Детям тепло из биомассы</a:t>
                      </a:r>
                      <a:endParaRPr lang="ru-RU" sz="160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Энергия и биомасса</a:t>
                      </a:r>
                      <a:endParaRPr lang="ru-RU" sz="160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1975167 леев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1975167 леев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1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Мини-футбольное поле.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tx1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Исполком </a:t>
                      </a:r>
                      <a:r>
                        <a:rPr lang="ru-RU" sz="1600" dirty="0" err="1" smtClean="0">
                          <a:latin typeface="Cambria" pitchFamily="18" charset="0"/>
                          <a:ea typeface="Calibri"/>
                          <a:cs typeface="Times New Roman"/>
                        </a:rPr>
                        <a:t>Гагаузии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401056 леев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401056  леев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69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Уличное освещение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Гос. Бюджет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469 000 леев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469 000 леев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55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itchFamily="18" charset="0"/>
                          <a:ea typeface="Calibri"/>
                          <a:cs typeface="Times New Roman"/>
                        </a:rPr>
                        <a:t>Замена отопительной системы Д/С и котлов на газе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tx1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Румынское правительство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800000 леев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itchFamily="18" charset="0"/>
                          <a:ea typeface="Calibri"/>
                          <a:cs typeface="Times New Roman"/>
                        </a:rPr>
                        <a:t>538000 леев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1524000" y="1443553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За период 2011-2014 </a:t>
            </a:r>
            <a:r>
              <a:rPr lang="ru-RU" sz="1500" dirty="0" err="1">
                <a:latin typeface="Cambria" pitchFamily="18" charset="0"/>
                <a:ea typeface="Calibri" pitchFamily="34" charset="0"/>
                <a:cs typeface="Times New Roman" pitchFamily="18" charset="0"/>
              </a:rPr>
              <a:t>гг</a:t>
            </a:r>
            <a:r>
              <a:rPr lang="ru-RU" sz="15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было полностью реализовано  </a:t>
            </a:r>
            <a:r>
              <a:rPr lang="ru-RU" sz="1500" b="1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8 проектов на общую сумму более 5 млн. лей.    </a:t>
            </a:r>
            <a:endParaRPr lang="ru-RU" sz="1500" b="1" dirty="0">
              <a:latin typeface="Cambria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500" dirty="0">
              <a:latin typeface="Cambria" pitchFamily="18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77492767"/>
              </p:ext>
            </p:extLst>
          </p:nvPr>
        </p:nvGraphicFramePr>
        <p:xfrm>
          <a:off x="1631504" y="7317432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32497">
        <p14:gallery dir="l"/>
      </p:transition>
    </mc:Choice>
    <mc:Fallback>
      <p:transition spd="slow" advClick="0" advTm="324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Работа над проектами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6278" y="1599979"/>
            <a:ext cx="2030487" cy="15228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4907" y="3309236"/>
            <a:ext cx="1980732" cy="1485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4613" y="3316602"/>
            <a:ext cx="1938549" cy="1453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6191" y="3276288"/>
            <a:ext cx="2046053" cy="15345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6305" y="1566661"/>
            <a:ext cx="2796750" cy="15731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52003" y="4848701"/>
            <a:ext cx="2483768" cy="18628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7333" y="4810828"/>
            <a:ext cx="2483768" cy="18628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0012" y="4833194"/>
            <a:ext cx="2473080" cy="1854810"/>
          </a:xfrm>
          <a:prstGeom prst="rect">
            <a:avLst/>
          </a:prstGeom>
        </p:spPr>
      </p:pic>
      <p:pic>
        <p:nvPicPr>
          <p:cNvPr id="12" name="Picture 2" descr="D:\Новая папка (2)\DSCN051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06499" y="1545871"/>
            <a:ext cx="2174776" cy="1631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89657435"/>
      </p:ext>
    </p:extLst>
  </p:cSld>
  <p:clrMapOvr>
    <a:masterClrMapping/>
  </p:clrMapOvr>
  <p:transition spd="slow" advClick="0" advTm="33036">
    <p:cover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1158" y="228600"/>
            <a:ext cx="6858048" cy="990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Проекты в стадии реализации: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5360" y="1500174"/>
            <a:ext cx="11665296" cy="30469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/>
              <a:t>Проект от </a:t>
            </a:r>
            <a:r>
              <a:rPr lang="en-US" sz="2400" b="1" dirty="0" err="1"/>
              <a:t>Ograda</a:t>
            </a:r>
            <a:r>
              <a:rPr lang="en-US" sz="2400" b="1" dirty="0"/>
              <a:t> </a:t>
            </a:r>
            <a:r>
              <a:rPr lang="en-US" sz="2400" b="1" dirty="0" err="1"/>
              <a:t>Noastra</a:t>
            </a:r>
            <a:r>
              <a:rPr lang="en-US" sz="2400" b="1" dirty="0"/>
              <a:t> </a:t>
            </a:r>
            <a:r>
              <a:rPr lang="ru-RU" sz="2400" b="1" dirty="0"/>
              <a:t>«Парк моей мечты», благоустройство территории и создание парковой зоны на площади 1900 м² (Сумма гранта 15000 леев)</a:t>
            </a:r>
          </a:p>
          <a:p>
            <a:pPr marL="342900" indent="-342900">
              <a:buAutoNum type="arabicPeriod"/>
            </a:pPr>
            <a:r>
              <a:rPr lang="ru-RU" sz="2400" b="1" dirty="0"/>
              <a:t>Строительство водопроводных сетей. (5077,5 тыс.леев)</a:t>
            </a:r>
          </a:p>
          <a:p>
            <a:pPr marL="342900" indent="-342900">
              <a:buAutoNum type="arabicPeriod"/>
            </a:pPr>
            <a:r>
              <a:rPr lang="ru-RU" sz="2400" b="1" dirty="0"/>
              <a:t>Проект «</a:t>
            </a:r>
            <a:r>
              <a:rPr lang="ru-RU" sz="2400" b="1" dirty="0" err="1"/>
              <a:t>Новатека</a:t>
            </a:r>
            <a:r>
              <a:rPr lang="ru-RU" sz="2400" b="1" dirty="0"/>
              <a:t>» по оснащению сельской библиотеки.  </a:t>
            </a:r>
          </a:p>
          <a:p>
            <a:pPr marL="342900" indent="-342900">
              <a:buAutoNum type="arabicPeriod"/>
            </a:pPr>
            <a:r>
              <a:rPr lang="ru-RU" sz="2400" b="1" dirty="0"/>
              <a:t>Содействие в участии молодежи в процессах принятия решений и общинного развития в сельских местностях </a:t>
            </a:r>
            <a:r>
              <a:rPr lang="ru-RU" sz="2400" b="1" dirty="0" err="1"/>
              <a:t>Гагаузии</a:t>
            </a:r>
            <a:r>
              <a:rPr lang="ru-RU" sz="2400" b="1" dirty="0"/>
              <a:t>. (Чешский проект с участием школьников)</a:t>
            </a:r>
          </a:p>
          <a:p>
            <a:pPr marL="342900" indent="-342900">
              <a:buAutoNum type="arabicPeriod"/>
            </a:pPr>
            <a:r>
              <a:rPr lang="ru-RU" sz="2400" b="1" dirty="0"/>
              <a:t>Энергия и биомасса (отопление ДК)</a:t>
            </a:r>
          </a:p>
          <a:p>
            <a:pPr marL="342900" indent="-342900">
              <a:buAutoNum type="arabicPeriod"/>
            </a:pPr>
            <a:r>
              <a:rPr lang="ru-RU" sz="2400" b="1" dirty="0"/>
              <a:t>Приобретение спортинвентаря и мебели в Д/Сад</a:t>
            </a:r>
            <a:endParaRPr lang="ru-RU" sz="2400" dirty="0"/>
          </a:p>
        </p:txBody>
      </p:sp>
      <p:pic>
        <p:nvPicPr>
          <p:cNvPr id="1026" name="Picture 2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472" y="5024628"/>
            <a:ext cx="1795882" cy="1833372"/>
          </a:xfrm>
          <a:prstGeom prst="rect">
            <a:avLst/>
          </a:prstGeom>
          <a:noFill/>
        </p:spPr>
      </p:pic>
      <p:pic>
        <p:nvPicPr>
          <p:cNvPr id="1027" name="Picture 3" descr="C:\Program Files\Microsoft Office\MEDIA\CAGCAT10\j0233018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4430" y="5043784"/>
            <a:ext cx="1785950" cy="1814216"/>
          </a:xfrm>
          <a:prstGeom prst="rect">
            <a:avLst/>
          </a:prstGeom>
          <a:noFill/>
        </p:spPr>
      </p:pic>
      <p:pic>
        <p:nvPicPr>
          <p:cNvPr id="1028" name="Picture 4" descr="C:\Program Files\Microsoft Office\MEDIA\CAGCAT10\j0291984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67703" y="5072074"/>
            <a:ext cx="1686707" cy="1785926"/>
          </a:xfrm>
          <a:prstGeom prst="rect">
            <a:avLst/>
          </a:prstGeom>
          <a:noFill/>
        </p:spPr>
      </p:pic>
      <p:pic>
        <p:nvPicPr>
          <p:cNvPr id="1029" name="Picture 5" descr="C:\Program Files\Microsoft Office\MEDIA\CAGCAT10\j0299125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39140" y="1"/>
            <a:ext cx="1500198" cy="16921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25773">
        <p14:flash/>
      </p:transition>
    </mc:Choice>
    <mc:Fallback>
      <p:transition spd="slow" advClick="0" advTm="257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en-US" sz="3200" b="1" i="1" dirty="0">
                <a:solidFill>
                  <a:srgbClr val="C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XIII</a:t>
            </a:r>
            <a:r>
              <a:rPr lang="ru-RU" sz="3200" b="1" i="1" dirty="0">
                <a:solidFill>
                  <a:srgbClr val="C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Экология и благоустройство  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9376" y="5143513"/>
            <a:ext cx="1144927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b="1" i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Cambria" pitchFamily="18" charset="0"/>
                <a:cs typeface="Times New Roman" pitchFamily="18" charset="0"/>
              </a:rPr>
              <a:t>В рамках проекта НЭФ «Удаление запасов устаревших пестицидов с повышенным риском», финансируемым Министерством окружающей среды из Национального экологического фонда, осуществлен вывоз жидких , твердых ядохимикатов и загрязненной тары в  количестве </a:t>
            </a:r>
            <a:r>
              <a:rPr lang="ru-RU" sz="2000" dirty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 5317 </a:t>
            </a:r>
            <a:r>
              <a:rPr lang="ru-RU" sz="2000" dirty="0">
                <a:latin typeface="Cambria" pitchFamily="18" charset="0"/>
                <a:cs typeface="Times New Roman" pitchFamily="18" charset="0"/>
              </a:rPr>
              <a:t> кг с  </a:t>
            </a:r>
            <a:r>
              <a:rPr lang="ru-RU" sz="2000" dirty="0" err="1">
                <a:latin typeface="Cambria" pitchFamily="18" charset="0"/>
                <a:cs typeface="Times New Roman" pitchFamily="18" charset="0"/>
              </a:rPr>
              <a:t>химсклада</a:t>
            </a:r>
            <a:r>
              <a:rPr lang="ru-RU" sz="2000" dirty="0">
                <a:latin typeface="Cambria" pitchFamily="18" charset="0"/>
                <a:cs typeface="Times New Roman" pitchFamily="18" charset="0"/>
              </a:rPr>
              <a:t> села. Практические работы были выполнены компанией </a:t>
            </a:r>
            <a:r>
              <a:rPr lang="en-US" sz="2000" dirty="0" err="1">
                <a:latin typeface="Cambria" pitchFamily="18" charset="0"/>
                <a:cs typeface="Times New Roman" pitchFamily="18" charset="0"/>
              </a:rPr>
              <a:t>Geocoma</a:t>
            </a:r>
            <a:r>
              <a:rPr lang="en-US" sz="20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Cambria" pitchFamily="18" charset="0"/>
                <a:cs typeface="Times New Roman" pitchFamily="18" charset="0"/>
              </a:rPr>
              <a:t>(Польша), в сотрудничестве с компанией </a:t>
            </a:r>
            <a:r>
              <a:rPr lang="en-US" sz="2000" dirty="0">
                <a:latin typeface="Cambria" pitchFamily="18" charset="0"/>
                <a:cs typeface="Times New Roman" pitchFamily="18" charset="0"/>
              </a:rPr>
              <a:t>SAVA GmbH</a:t>
            </a:r>
            <a:r>
              <a:rPr lang="ru-RU" sz="2000" dirty="0">
                <a:latin typeface="Cambria" pitchFamily="18" charset="0"/>
                <a:cs typeface="Times New Roman" pitchFamily="18" charset="0"/>
              </a:rPr>
              <a:t> (Германия)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9376" y="1643051"/>
            <a:ext cx="11305256" cy="2791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основании Постановления Правительства Республики Молдова за №1543 от 29.11.2003г., а также Постановления Исполкома АТО </a:t>
            </a:r>
            <a:r>
              <a:rPr lang="ru-RU" sz="2000" dirty="0" err="1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Гагаузия</a:t>
            </a: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за № 12/3 от 11.12.2003года «О централизованном размещении и обезвреживании непригодных и запрещенных пестицидов» в 2003году, не поставив в известность совет и граждан села, были завезены ядохимикаты юга Молдовы в склад ядохимикатов села Гайдар.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latin typeface="Cambr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Cambr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9376" y="3643314"/>
            <a:ext cx="1130525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2008 году солдатами Министерства обороны было затаривание  порошковых пестицидов в пластмассовые бочки количеством </a:t>
            </a:r>
            <a:r>
              <a:rPr lang="ru-RU" sz="2000" b="1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436 </a:t>
            </a: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шт. всего </a:t>
            </a:r>
            <a:r>
              <a:rPr lang="ru-RU" sz="2000" b="1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33,123</a:t>
            </a: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</a:t>
            </a: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и жидкие пестициды в металлические бочки количеством </a:t>
            </a:r>
            <a:r>
              <a:rPr lang="ru-RU" sz="2000" b="1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38</a:t>
            </a: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шт. всего </a:t>
            </a:r>
            <a:r>
              <a:rPr lang="ru-RU" sz="2000" b="1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3,803</a:t>
            </a: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</a:t>
            </a: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000" b="1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пестицидов 36,926 т.</a:t>
            </a:r>
            <a:endParaRPr lang="ru-RU" sz="2000" dirty="0">
              <a:latin typeface="Cambr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38738">
        <p15:prstTrans prst="airplane"/>
      </p:transition>
    </mc:Choice>
    <mc:Fallback>
      <p:transition spd="slow" advClick="0" advTm="387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Вывоз ядохимикатов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3" name="Picture 2" descr="D:\3 - ХИМСКЛАД-ФОТО\DSC_1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8282" y="1571612"/>
            <a:ext cx="2500330" cy="1662556"/>
          </a:xfrm>
          <a:prstGeom prst="rect">
            <a:avLst/>
          </a:prstGeom>
          <a:noFill/>
        </p:spPr>
      </p:pic>
      <p:pic>
        <p:nvPicPr>
          <p:cNvPr id="4" name="Picture 3" descr="D:\3 - ХИМСКЛАД-ФОТО\DSC_1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8678" y="1571612"/>
            <a:ext cx="2471030" cy="1643074"/>
          </a:xfrm>
          <a:prstGeom prst="rect">
            <a:avLst/>
          </a:prstGeom>
          <a:noFill/>
        </p:spPr>
      </p:pic>
      <p:pic>
        <p:nvPicPr>
          <p:cNvPr id="5" name="Picture 4" descr="D:\3 - ХИМСКЛАД-ФОТО\DSC_1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7637" y="1571612"/>
            <a:ext cx="2449981" cy="1629078"/>
          </a:xfrm>
          <a:prstGeom prst="rect">
            <a:avLst/>
          </a:prstGeom>
          <a:noFill/>
        </p:spPr>
      </p:pic>
      <p:pic>
        <p:nvPicPr>
          <p:cNvPr id="110594" name="Picture 2" descr="D:\3 - ХИМСКЛАД-ФОТО\вывоз  жидких 17,07,14г\SAM_01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5803" y="5429264"/>
            <a:ext cx="2539975" cy="1428736"/>
          </a:xfrm>
          <a:prstGeom prst="rect">
            <a:avLst/>
          </a:prstGeom>
          <a:noFill/>
        </p:spPr>
      </p:pic>
      <p:pic>
        <p:nvPicPr>
          <p:cNvPr id="110595" name="Picture 3" descr="D:\3 - ХИМСКЛАД-ФОТО\вывоз  жидких 17,07,14г\SAM_01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95472" y="3357562"/>
            <a:ext cx="3571868" cy="2009176"/>
          </a:xfrm>
          <a:prstGeom prst="rect">
            <a:avLst/>
          </a:prstGeom>
          <a:noFill/>
        </p:spPr>
      </p:pic>
      <p:pic>
        <p:nvPicPr>
          <p:cNvPr id="110596" name="Picture 4" descr="D:\3 - ХИМСКЛАД-ФОТО\вывоз  жидких 17,07,14г\SAM_01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67438" y="3357562"/>
            <a:ext cx="3325836" cy="187078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 advClick="0" advTm="22639">
        <p15:prstTrans prst="origami"/>
      </p:transition>
    </mc:Choice>
    <mc:Fallback>
      <p:transition spd="slow" advClick="0" advTm="226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rgbClr val="002060"/>
                </a:solidFill>
              </a:rPr>
              <a:t>Мероприятия по благоустройству</a:t>
            </a:r>
          </a:p>
        </p:txBody>
      </p:sp>
      <p:pic>
        <p:nvPicPr>
          <p:cNvPr id="2050" name="Picture 2" descr="D:\ПРИМЭРИЯ\примэрия до и после\100_08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68" y="2580968"/>
            <a:ext cx="2736304" cy="2051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D:\ПРИМЭРИЯ\примэрия до и после\100_0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2025" y="2564904"/>
            <a:ext cx="2646125" cy="19842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D:\ПРИМЭРИЯ\примэрия до и после\100_08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7568" y="4806084"/>
            <a:ext cx="2736304" cy="2051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D:\ПРИМЭРИЯ\примэрия до и после\100_08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2024" y="4806084"/>
            <a:ext cx="2736304" cy="2051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775520" y="1412777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b="1" i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latin typeface="Cambria" pitchFamily="18" charset="0"/>
                <a:cs typeface="Times New Roman" pitchFamily="18" charset="0"/>
              </a:rPr>
              <a:t>регулярно проводятся мероприятия по благоустройству и озеленению, субботники по санитарной очистке, экологические рейды со школьниками.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16986">
        <p14:reveal/>
      </p:transition>
    </mc:Choice>
    <mc:Fallback>
      <p:transition spd="slow" advClick="0" advTm="169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Санитарная очистка кладбища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0746" y="4293097"/>
            <a:ext cx="1800200" cy="24002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8725" y="1553816"/>
            <a:ext cx="1919571" cy="25594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7888" y="1616968"/>
            <a:ext cx="1872208" cy="24962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7691537" y="1654662"/>
            <a:ext cx="1843937" cy="24585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6573" y="4284885"/>
            <a:ext cx="1843020" cy="24573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1535" y="4278918"/>
            <a:ext cx="1843938" cy="24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9345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18018">
        <p14:prism/>
      </p:transition>
    </mc:Choice>
    <mc:Fallback>
      <p:transition spd="slow" advClick="0" advTm="180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1" y="228600"/>
            <a:ext cx="890947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Благоустройство села «до» и «после»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D:\документы для нотбук\Новая папка (2)\фотки сч палаты\Изображение 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0134" y="1628800"/>
            <a:ext cx="3024336" cy="226825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7768" y="4083354"/>
            <a:ext cx="2936703" cy="22025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7215" y="1628801"/>
            <a:ext cx="2856447" cy="21423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1305" y="1640445"/>
            <a:ext cx="2856447" cy="21423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1304" y="4091625"/>
            <a:ext cx="2856447" cy="21423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9038" y="4091625"/>
            <a:ext cx="2856447" cy="214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8729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9272">
        <p14:gallery dir="l"/>
      </p:transition>
    </mc:Choice>
    <mc:Fallback>
      <p:transition spd="slow" advClick="0" advTm="192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404664"/>
            <a:ext cx="8153400" cy="814536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Cambria" pitchFamily="18" charset="0"/>
              </a:rPr>
              <a:t>Демографическая ситуация с. Гайдар, динамика за 2011-2014 гг.</a:t>
            </a:r>
            <a:r>
              <a:rPr lang="ru-RU" sz="3200" i="1" dirty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sz="3200" i="1" dirty="0">
                <a:solidFill>
                  <a:srgbClr val="C00000"/>
                </a:solidFill>
                <a:latin typeface="Cambria" pitchFamily="18" charset="0"/>
              </a:rPr>
            </a:br>
            <a:endParaRPr lang="ru-RU" sz="3200" i="1" dirty="0">
              <a:solidFill>
                <a:srgbClr val="C00000"/>
              </a:solidFill>
              <a:latin typeface="Cambria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10693466"/>
              </p:ext>
            </p:extLst>
          </p:nvPr>
        </p:nvGraphicFramePr>
        <p:xfrm>
          <a:off x="1847529" y="1700806"/>
          <a:ext cx="8640959" cy="4968552"/>
        </p:xfrm>
        <a:graphic>
          <a:graphicData uri="http://schemas.openxmlformats.org/drawingml/2006/table">
            <a:tbl>
              <a:tblPr/>
              <a:tblGrid>
                <a:gridCol w="1017691"/>
                <a:gridCol w="2030899"/>
                <a:gridCol w="1651618"/>
                <a:gridCol w="1708504"/>
                <a:gridCol w="2232247"/>
              </a:tblGrid>
              <a:tr h="1557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solidFill>
                            <a:srgbClr val="0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Годы</a:t>
                      </a:r>
                      <a:endParaRPr lang="ru-RU" sz="23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7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solidFill>
                            <a:srgbClr val="0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Численность населения,</a:t>
                      </a:r>
                      <a:endParaRPr lang="ru-RU" sz="23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solidFill>
                            <a:srgbClr val="0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чел.</a:t>
                      </a:r>
                      <a:endParaRPr lang="ru-RU" sz="23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7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solidFill>
                            <a:srgbClr val="0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Родилось, чел.</a:t>
                      </a:r>
                      <a:endParaRPr lang="ru-RU" sz="23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7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solidFill>
                            <a:srgbClr val="0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Умерло, чел.</a:t>
                      </a:r>
                      <a:endParaRPr lang="ru-RU" sz="23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7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 err="1" smtClean="0">
                          <a:solidFill>
                            <a:srgbClr val="0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Зарегистриро-ванно</a:t>
                      </a:r>
                      <a:r>
                        <a:rPr lang="ru-RU" sz="2300" b="1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300" b="1" dirty="0">
                          <a:solidFill>
                            <a:srgbClr val="0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браков</a:t>
                      </a:r>
                      <a:endParaRPr lang="ru-RU" sz="23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7EB"/>
                    </a:solidFill>
                  </a:tcPr>
                </a:tc>
              </a:tr>
              <a:tr h="8528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2011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4665</a:t>
                      </a:r>
                      <a:endParaRPr lang="ru-RU" sz="2800" dirty="0">
                        <a:solidFill>
                          <a:schemeClr val="tx1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latin typeface="Cambria" pitchFamily="18" charset="0"/>
                          <a:ea typeface="Calibri"/>
                          <a:cs typeface="Times New Roman"/>
                        </a:rPr>
                        <a:t>62</a:t>
                      </a:r>
                      <a:endParaRPr lang="ru-RU" sz="280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latin typeface="Cambria" pitchFamily="18" charset="0"/>
                          <a:ea typeface="Calibri"/>
                          <a:cs typeface="Times New Roman"/>
                        </a:rPr>
                        <a:t>25</a:t>
                      </a:r>
                      <a:endParaRPr lang="ru-RU" sz="280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latin typeface="Cambria" pitchFamily="18" charset="0"/>
                          <a:ea typeface="Calibri"/>
                          <a:cs typeface="Times New Roman"/>
                        </a:rPr>
                        <a:t>33</a:t>
                      </a:r>
                      <a:endParaRPr lang="ru-RU" sz="280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</a:tr>
              <a:tr h="8528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2012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Cambria" pitchFamily="18" charset="0"/>
                          <a:ea typeface="Calibri"/>
                          <a:cs typeface="Times New Roman"/>
                        </a:rPr>
                        <a:t>4660</a:t>
                      </a:r>
                      <a:endParaRPr lang="ru-RU" sz="28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Cambria" pitchFamily="18" charset="0"/>
                          <a:ea typeface="Calibri"/>
                          <a:cs typeface="Times New Roman"/>
                        </a:rPr>
                        <a:t>60</a:t>
                      </a:r>
                      <a:endParaRPr lang="ru-RU" sz="28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latin typeface="Cambria" pitchFamily="18" charset="0"/>
                          <a:ea typeface="Calibri"/>
                          <a:cs typeface="Times New Roman"/>
                        </a:rPr>
                        <a:t>48</a:t>
                      </a:r>
                      <a:endParaRPr lang="ru-RU" sz="280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latin typeface="Cambria" pitchFamily="18" charset="0"/>
                          <a:ea typeface="Calibri"/>
                          <a:cs typeface="Times New Roman"/>
                        </a:rPr>
                        <a:t>28</a:t>
                      </a:r>
                      <a:endParaRPr lang="ru-RU" sz="280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</a:tr>
              <a:tr h="8528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2013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latin typeface="Cambria" pitchFamily="18" charset="0"/>
                          <a:ea typeface="Calibri"/>
                          <a:cs typeface="Times New Roman"/>
                        </a:rPr>
                        <a:t>4620</a:t>
                      </a:r>
                      <a:endParaRPr lang="ru-RU" sz="280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latin typeface="Cambria" pitchFamily="18" charset="0"/>
                          <a:ea typeface="Calibri"/>
                          <a:cs typeface="Times New Roman"/>
                        </a:rPr>
                        <a:t>44</a:t>
                      </a:r>
                      <a:endParaRPr lang="ru-RU" sz="280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Cambria" pitchFamily="18" charset="0"/>
                          <a:ea typeface="Calibri"/>
                          <a:cs typeface="Times New Roman"/>
                        </a:rPr>
                        <a:t>40</a:t>
                      </a:r>
                      <a:endParaRPr lang="ru-RU" sz="28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latin typeface="Cambria" pitchFamily="18" charset="0"/>
                          <a:ea typeface="Calibri"/>
                          <a:cs typeface="Times New Roman"/>
                        </a:rPr>
                        <a:t>24</a:t>
                      </a:r>
                      <a:endParaRPr lang="ru-RU" sz="280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</a:tr>
              <a:tr h="8528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2014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latin typeface="Cambria" pitchFamily="18" charset="0"/>
                          <a:ea typeface="Calibri"/>
                          <a:cs typeface="Times New Roman"/>
                        </a:rPr>
                        <a:t>4610</a:t>
                      </a:r>
                      <a:endParaRPr lang="ru-RU" sz="280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latin typeface="Cambria" pitchFamily="18" charset="0"/>
                          <a:ea typeface="Calibri"/>
                          <a:cs typeface="Times New Roman"/>
                        </a:rPr>
                        <a:t>51</a:t>
                      </a:r>
                      <a:endParaRPr lang="ru-RU" sz="280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Cambria" pitchFamily="18" charset="0"/>
                          <a:ea typeface="Calibri"/>
                          <a:cs typeface="Times New Roman"/>
                        </a:rPr>
                        <a:t>41</a:t>
                      </a:r>
                      <a:endParaRPr lang="ru-RU" sz="28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Cambria" pitchFamily="18" charset="0"/>
                          <a:ea typeface="Calibri"/>
                          <a:cs typeface="Times New Roman"/>
                        </a:rPr>
                        <a:t>22</a:t>
                      </a:r>
                      <a:endParaRPr lang="ru-RU" sz="28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3323">
        <p15:prstTrans prst="drape"/>
      </p:transition>
    </mc:Choice>
    <mc:Fallback>
      <p:transition spd="slow" advClick="0" advTm="233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Благоустройство села «до» и «после»</a:t>
            </a:r>
            <a:endParaRPr lang="ru-RU" dirty="0"/>
          </a:p>
        </p:txBody>
      </p:sp>
      <p:pic>
        <p:nvPicPr>
          <p:cNvPr id="4" name="Picture 2" descr="D:\храм2014фото видео1\101_49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0045" y="4000504"/>
            <a:ext cx="2762690" cy="2071702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4128" y="1571613"/>
            <a:ext cx="3071834" cy="20424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8283" y="3983049"/>
            <a:ext cx="2786082" cy="2089561"/>
          </a:xfrm>
          <a:prstGeom prst="rect">
            <a:avLst/>
          </a:prstGeom>
        </p:spPr>
      </p:pic>
      <p:pic>
        <p:nvPicPr>
          <p:cNvPr id="1026" name="Picture 2" descr="http://ia100.mycdn.me/image?t=3&amp;bid=770398298897&amp;id=770398298897&amp;plc=WEB&amp;tkn=0dJiIFd05gYk-4vUJkX10ddBH4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7648" y="1571612"/>
            <a:ext cx="2855280" cy="214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9570" name="Picture 2" descr="F:\DCIM\.thumbnails\143012704721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38679" y="3929066"/>
            <a:ext cx="2952771" cy="2214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624601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18502">
        <p15:prstTrans prst="wind"/>
      </p:transition>
    </mc:Choice>
    <mc:Fallback>
      <p:transition spd="slow" advClick="0" advTm="185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Заключение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3352" y="1500175"/>
            <a:ext cx="11737304" cy="5371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протяжении отчетного периода, благодаря эффективной работе сотрудников всех подразделений, было достигнуто много положительных результатов в области социально-экономического развития села, активизировалась работа над инвестиционными проектами, в результате чего реализовано 8 проектов на сумму более 5 млн. леев;  напечатана книга «Село Гайдар», созданы: футбольный клуб, ассоциация молодежи «</a:t>
            </a:r>
            <a:r>
              <a:rPr lang="en-US" sz="2000" dirty="0" err="1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Tineretul</a:t>
            </a:r>
            <a:r>
              <a:rPr lang="en-US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Gaidar</a:t>
            </a: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сайт села, открыты дополнительно рабочие места в филиале Д/Сада, проведен ряд мероприятий по экологии и благоустройству- вывезена часть ядохимикатов, грейдированы и покрыты белым вариантом улицы, благоустроены  колодцы, посажены деревья, проведены субботники, спортивные мероприятия, конкурсы на самую благоустроенную улицу, самый цветущий двор , праздник вина, осенняя ярмарка, с/</a:t>
            </a:r>
            <a:r>
              <a:rPr lang="ru-RU" sz="2000" dirty="0" err="1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</a:t>
            </a: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выставка и др. </a:t>
            </a:r>
          </a:p>
          <a:p>
            <a:pPr marL="457200">
              <a:lnSpc>
                <a:spcPct val="115000"/>
              </a:lnSpc>
            </a:pP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Впервые в </a:t>
            </a:r>
            <a:r>
              <a:rPr lang="ru-RU" sz="2000" dirty="0" err="1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Гагаузии</a:t>
            </a: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проведен  фестиваль ковров; открыт  кружок ковроткачества и историко-краеведческий музей села.</a:t>
            </a:r>
          </a:p>
          <a:p>
            <a:pPr marL="457200">
              <a:lnSpc>
                <a:spcPct val="115000"/>
              </a:lnSpc>
            </a:pP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сегодняшний день продолжается работа в этом направлении- на стадии реализации 6 проектов на сумму более 6 млн. лей по разным направлениям, в том числе  с участием молодежи и школьников.</a:t>
            </a:r>
          </a:p>
        </p:txBody>
      </p:sp>
    </p:spTree>
    <p:extLst>
      <p:ext uri="{BB962C8B-B14F-4D97-AF65-F5344CB8AC3E}">
        <p14:creationId xmlns:p14="http://schemas.microsoft.com/office/powerpoint/2010/main" xmlns="" val="10674529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47381">
        <p15:prstTrans prst="drape"/>
      </p:transition>
    </mc:Choice>
    <mc:Fallback>
      <p:transition spd="slow" advClick="0" advTm="473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Благодарность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7761" name="Rectangle 1"/>
          <p:cNvSpPr>
            <a:spLocks noChangeArrowheads="1"/>
          </p:cNvSpPr>
          <p:nvPr/>
        </p:nvSpPr>
        <p:spPr bwMode="auto">
          <a:xfrm>
            <a:off x="335360" y="2073937"/>
            <a:ext cx="11348640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Хотелось выразить благодарность за активное участие в мероприятиях, комиссиях и общественных делах села председателю совета </a:t>
            </a:r>
            <a:r>
              <a:rPr lang="ru-RU" sz="2800" dirty="0" err="1">
                <a:latin typeface="Cambria" pitchFamily="18" charset="0"/>
                <a:ea typeface="Calibri" pitchFamily="34" charset="0"/>
                <a:cs typeface="Times New Roman" pitchFamily="18" charset="0"/>
              </a:rPr>
              <a:t>Беженарь</a:t>
            </a:r>
            <a:r>
              <a:rPr lang="ru-RU" sz="28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И.Х. секретарю совета Узун И.И. гл. бухг. </a:t>
            </a:r>
            <a:r>
              <a:rPr lang="ru-RU" sz="2800" dirty="0" err="1">
                <a:latin typeface="Cambria" pitchFamily="18" charset="0"/>
                <a:ea typeface="Calibri" pitchFamily="34" charset="0"/>
                <a:cs typeface="Times New Roman" pitchFamily="18" charset="0"/>
              </a:rPr>
              <a:t>Янчу</a:t>
            </a:r>
            <a:r>
              <a:rPr lang="ru-RU" sz="28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Н.И. советникам Куру Ф.С. , Топал М.Н., Слав Н.Н., руководителям и коллективу женсовета, совета старейшин, Дома культуры , Д/сада и гимназии 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latin typeface="Cambria" pitchFamily="18" charset="0"/>
                <a:cs typeface="Times New Roman" pitchFamily="18" charset="0"/>
              </a:rPr>
              <a:t>Особую благодарность выражаю коллективу </a:t>
            </a:r>
            <a:r>
              <a:rPr lang="ru-RU" sz="2800" dirty="0" err="1">
                <a:latin typeface="Cambria" pitchFamily="18" charset="0"/>
                <a:cs typeface="Times New Roman" pitchFamily="18" charset="0"/>
              </a:rPr>
              <a:t>примэрии</a:t>
            </a:r>
            <a:r>
              <a:rPr lang="ru-RU" sz="2800" dirty="0">
                <a:latin typeface="Cambria" pitchFamily="18" charset="0"/>
                <a:cs typeface="Times New Roman" pitchFamily="18" charset="0"/>
              </a:rPr>
              <a:t> за работоспособность и сплоченность.</a:t>
            </a:r>
            <a:endParaRPr lang="ru-RU" sz="2800" dirty="0">
              <a:latin typeface="Cambria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31293">
        <p:dissolve/>
      </p:transition>
    </mc:Choice>
    <mc:Fallback>
      <p:transition spd="slow" advClick="0" advTm="31293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ДОСТОПРИМЕЧАТЕЛЬНОСТИ СЕЛА\достопримечательности села\IMG_16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42" y="45385"/>
            <a:ext cx="12072664" cy="68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5560" y="1700808"/>
            <a:ext cx="8153400" cy="2592288"/>
          </a:xfrm>
        </p:spPr>
        <p:txBody>
          <a:bodyPr>
            <a:noAutofit/>
          </a:bodyPr>
          <a:lstStyle/>
          <a:p>
            <a:pPr algn="ctr"/>
            <a:r>
              <a:rPr lang="ru-RU" sz="8800" i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ambria" pitchFamily="18" charset="0"/>
              </a:rPr>
              <a:t>Спасибо за внимание!</a:t>
            </a:r>
            <a:br>
              <a:rPr lang="ru-RU" sz="8800" i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ambria" pitchFamily="18" charset="0"/>
              </a:rPr>
            </a:br>
            <a:r>
              <a:rPr lang="ru-RU" sz="8800" i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ambria" pitchFamily="18" charset="0"/>
              </a:rPr>
              <a:t/>
            </a:r>
            <a:br>
              <a:rPr lang="ru-RU" sz="8800" i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ambria" pitchFamily="18" charset="0"/>
              </a:rPr>
            </a:br>
            <a:r>
              <a:rPr lang="ru-RU" i="1" dirty="0" err="1" smtClean="0">
                <a:solidFill>
                  <a:schemeClr val="bg1"/>
                </a:solidFill>
                <a:latin typeface="Cambria" pitchFamily="18" charset="0"/>
              </a:rPr>
              <a:t>Примар</a:t>
            </a:r>
            <a:r>
              <a:rPr lang="ru-RU" i="1" dirty="0" smtClean="0">
                <a:solidFill>
                  <a:schemeClr val="bg1"/>
                </a:solidFill>
                <a:latin typeface="Cambria" pitchFamily="18" charset="0"/>
              </a:rPr>
              <a:t> села Гайдар</a:t>
            </a:r>
            <a:br>
              <a:rPr lang="ru-RU" i="1" dirty="0" smtClean="0">
                <a:solidFill>
                  <a:schemeClr val="bg1"/>
                </a:solidFill>
                <a:latin typeface="Cambria" pitchFamily="18" charset="0"/>
              </a:rPr>
            </a:br>
            <a:r>
              <a:rPr lang="ru-RU" i="1" dirty="0" smtClean="0">
                <a:solidFill>
                  <a:schemeClr val="bg1"/>
                </a:solidFill>
                <a:latin typeface="Cambria" pitchFamily="18" charset="0"/>
              </a:rPr>
              <a:t>И.Г. </a:t>
            </a:r>
            <a:r>
              <a:rPr lang="ru-RU" i="1" dirty="0" err="1" smtClean="0">
                <a:solidFill>
                  <a:schemeClr val="bg1"/>
                </a:solidFill>
                <a:latin typeface="Cambria" pitchFamily="18" charset="0"/>
              </a:rPr>
              <a:t>Киося</a:t>
            </a:r>
            <a:r>
              <a:rPr lang="ru-RU" i="1" dirty="0" smtClean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ru-RU" i="1" dirty="0" smtClean="0">
                <a:solidFill>
                  <a:schemeClr val="bg1"/>
                </a:solidFill>
                <a:latin typeface="Cambria" pitchFamily="18" charset="0"/>
              </a:rPr>
            </a:br>
            <a:r>
              <a:rPr lang="ru-RU" i="1" dirty="0" smtClean="0">
                <a:solidFill>
                  <a:schemeClr val="bg1"/>
                </a:solidFill>
                <a:latin typeface="Cambria" pitchFamily="18" charset="0"/>
              </a:rPr>
              <a:t>2015г.</a:t>
            </a:r>
            <a:endParaRPr lang="ru-RU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8180" y="43308"/>
            <a:ext cx="1729509" cy="17295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975004" y="43307"/>
            <a:ext cx="1729509" cy="17295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496" y="5048884"/>
            <a:ext cx="1171128" cy="18365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34511">
        <p15:prstTrans prst="airplane" invX="1"/>
      </p:transition>
    </mc:Choice>
    <mc:Fallback>
      <p:transition spd="slow" advClick="0" advTm="345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0"/>
            <a:ext cx="8153400" cy="121920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Графическое сравнение показателей рождаемости, смертности и  браков по селу Гайдар за 2011-2014 гг.</a:t>
            </a: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847528" y="1772816"/>
          <a:ext cx="856895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12167">
        <p14:glitter pattern="hexagon"/>
      </p:transition>
    </mc:Choice>
    <mc:Fallback>
      <p:transition spd="slow" advClick="0" advTm="121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9|2.2|7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6|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2|1.5|1.9|1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1|2.4|2.6|2.8|2.7|2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1|3.2|3.3|4.3|3.3|3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.6|22.9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2|3.3|3.6|3.3|2.7|3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9|3.2|3.1|3.1|3|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1|2.9|2.9|2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6|3.6|3.8|4.1|3.5|3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|3.4|4|3.3|3.6|2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8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4075</TotalTime>
  <Words>4456</Words>
  <Application>Microsoft Office PowerPoint</Application>
  <PresentationFormat>Произвольный</PresentationFormat>
  <Paragraphs>1123</Paragraphs>
  <Slides>83</Slides>
  <Notes>18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83</vt:i4>
      </vt:variant>
    </vt:vector>
  </HeadingPairs>
  <TitlesOfParts>
    <vt:vector size="84" baseType="lpstr">
      <vt:lpstr>Обычная</vt:lpstr>
      <vt:lpstr>  </vt:lpstr>
      <vt:lpstr>   УВАЖАЕМЫЕ ЖИТЕЛИ СЕЛА ГАЙДАР! УВАЖАЕМЫЕ СОВЕТНИКИ, КОЛЛЕГИ, ДРУЗЬЯ!  </vt:lpstr>
      <vt:lpstr>Структура отчета: </vt:lpstr>
      <vt:lpstr>  I. Основные показатели социально-экономического развития села Гайдар на 1.01.2015 г. </vt:lpstr>
      <vt:lpstr>Численность населения-4610 человек</vt:lpstr>
      <vt:lpstr>Динамика численности населения села Гайдар за 2011-2014 гг.</vt:lpstr>
      <vt:lpstr>Категории населения</vt:lpstr>
      <vt:lpstr>Демографическая ситуация с. Гайдар, динамика за 2011-2014 гг. </vt:lpstr>
      <vt:lpstr>Графическое сравнение показателей рождаемости, смертности и  браков по селу Гайдар за 2011-2014 гг.</vt:lpstr>
      <vt:lpstr>II. Итоги основной деятельности </vt:lpstr>
      <vt:lpstr>Изданные документы</vt:lpstr>
      <vt:lpstr>III. Анализ исполнения бюджета за  период 2011-2014гг. </vt:lpstr>
      <vt:lpstr>Структура бюджета</vt:lpstr>
      <vt:lpstr>Доли постатейных расходов </vt:lpstr>
      <vt:lpstr>Структура доходных статей бюджета за 2011-2014 гг. </vt:lpstr>
      <vt:lpstr>IV. Достижения примэрии на протяжении 2011-2014гг. в области генеральной инфраструктуры. </vt:lpstr>
      <vt:lpstr>Примэрия «до»</vt:lpstr>
      <vt:lpstr>Примэрия «после»</vt:lpstr>
      <vt:lpstr> ДЕТСКИЙ САД </vt:lpstr>
      <vt:lpstr>Детский сад «до» </vt:lpstr>
      <vt:lpstr>Детский сад «после» </vt:lpstr>
      <vt:lpstr> ОТКРЫТИЕ ФИЛИАЛА ДЕТСКОГО  САДА </vt:lpstr>
      <vt:lpstr>Филиал детского сада «до» </vt:lpstr>
      <vt:lpstr>Филиал детского сада «после» </vt:lpstr>
      <vt:lpstr>  Мероприятия в детском саду                         </vt:lpstr>
      <vt:lpstr>   ШКОЛА_ 2011 год </vt:lpstr>
      <vt:lpstr>Количество учащихся в 2009-2015 гг.</vt:lpstr>
      <vt:lpstr>Гимназия «до»</vt:lpstr>
      <vt:lpstr>Гимназия «после»</vt:lpstr>
      <vt:lpstr>Котельная на газе </vt:lpstr>
      <vt:lpstr>Котельная на биотопливе </vt:lpstr>
      <vt:lpstr>Мероприятия в гимназии</vt:lpstr>
      <vt:lpstr>Свято-Успенский православный приходской храм села Гайдар</vt:lpstr>
      <vt:lpstr>Служение церкви</vt:lpstr>
      <vt:lpstr>Офис семейных врачей</vt:lpstr>
      <vt:lpstr>Коллектив ОСВ</vt:lpstr>
      <vt:lpstr>V. Социальная политика </vt:lpstr>
      <vt:lpstr>Деятельность социальной службы</vt:lpstr>
      <vt:lpstr>Динамика выдачи материальной помощи за 2012-2014 гг.</vt:lpstr>
      <vt:lpstr>Материальная помощь</vt:lpstr>
      <vt:lpstr>Гуманитарная помощь социально-уязвимым слоям населения от Ирины Влах</vt:lpstr>
      <vt:lpstr>Получатели пенсий и пособий на 01.01.2015 г.</vt:lpstr>
      <vt:lpstr>Поступило в виде гуманитарной помощи дизельное топливо от Исполкома Гагаузии 86000кг или 100585л</vt:lpstr>
      <vt:lpstr>VI. Землеустройство </vt:lpstr>
      <vt:lpstr>Структура земельного фонда примэрии села Гайдар</vt:lpstr>
      <vt:lpstr>Распределение земель по с/х предприятиям </vt:lpstr>
      <vt:lpstr>Распределение земель в натуре, I и II категория  </vt:lpstr>
      <vt:lpstr>Земельные проблемы</vt:lpstr>
      <vt:lpstr>Сельхозпроизводство</vt:lpstr>
      <vt:lpstr> </vt:lpstr>
      <vt:lpstr>Анализ поступлений от налогов и сборов за период 2012-2014 гг.</vt:lpstr>
      <vt:lpstr>VIII. Коммунальное хозяйство</vt:lpstr>
      <vt:lpstr>                                                                           2014 год  IM «Aydar-Suyu» в 2014 году осуществляло свою деятельность  направленную на водообеспечение села Гайдар в полной мере.                На начало января 2014г кредиторская задолженность  муниципального предприятия перед контрагентами составляла -40705,17лей основная часть которых  в том числе: </vt:lpstr>
      <vt:lpstr>Состояние скважин «до» и «после»</vt:lpstr>
      <vt:lpstr>IX. Деятельность местного совета за отчетный период.</vt:lpstr>
      <vt:lpstr>X. Поощрения и награды.</vt:lpstr>
      <vt:lpstr>Поощрения и награды</vt:lpstr>
      <vt:lpstr>Поощрения и награды</vt:lpstr>
      <vt:lpstr>XI. Культура и спорт</vt:lpstr>
      <vt:lpstr>2014 год </vt:lpstr>
      <vt:lpstr>Дом культуры «до»</vt:lpstr>
      <vt:lpstr>Дом культуры «после»</vt:lpstr>
      <vt:lpstr>Мероприятия Дома культуры </vt:lpstr>
      <vt:lpstr> Ковроткачество </vt:lpstr>
      <vt:lpstr>Традиционные мероприятия села</vt:lpstr>
      <vt:lpstr>Гости села</vt:lpstr>
      <vt:lpstr>Гости села</vt:lpstr>
      <vt:lpstr>МУЗЕЙ</vt:lpstr>
      <vt:lpstr>Коллекция экспонатов в музее</vt:lpstr>
      <vt:lpstr>Достижения в области спорта</vt:lpstr>
      <vt:lpstr>Подрастающие спортсмены</vt:lpstr>
      <vt:lpstr>XII. Реализация инвестиционных проектов.</vt:lpstr>
      <vt:lpstr>Работа над проектами</vt:lpstr>
      <vt:lpstr>Проекты в стадии реализации:</vt:lpstr>
      <vt:lpstr>XIII. Экология и благоустройство  </vt:lpstr>
      <vt:lpstr>Вывоз ядохимикатов</vt:lpstr>
      <vt:lpstr>Мероприятия по благоустройству</vt:lpstr>
      <vt:lpstr>Санитарная очистка кладбища</vt:lpstr>
      <vt:lpstr>Благоустройство села «до» и «после»</vt:lpstr>
      <vt:lpstr>Благоустройство села «до» и «после»</vt:lpstr>
      <vt:lpstr>Заключение</vt:lpstr>
      <vt:lpstr>Благодарность</vt:lpstr>
      <vt:lpstr>Спасибо за внимание!  Примар села Гайдар И.Г. Киося 2015г.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работе примэрии села Гайдар по обеспечению социально-экономического развития на подведомственной территории за   2011-2014 гг.</dc:title>
  <dc:creator>001</dc:creator>
  <cp:lastModifiedBy>Drive</cp:lastModifiedBy>
  <cp:revision>431</cp:revision>
  <cp:lastPrinted>2015-05-17T10:46:43Z</cp:lastPrinted>
  <dcterms:created xsi:type="dcterms:W3CDTF">2015-03-16T21:44:33Z</dcterms:created>
  <dcterms:modified xsi:type="dcterms:W3CDTF">2019-05-07T07:35:23Z</dcterms:modified>
</cp:coreProperties>
</file>