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4" r:id="rId1"/>
  </p:sldMasterIdLst>
  <p:notesMasterIdLst>
    <p:notesMasterId r:id="rId61"/>
  </p:notesMasterIdLst>
  <p:sldIdLst>
    <p:sldId id="256" r:id="rId2"/>
    <p:sldId id="257" r:id="rId3"/>
    <p:sldId id="259" r:id="rId4"/>
    <p:sldId id="356" r:id="rId5"/>
    <p:sldId id="261" r:id="rId6"/>
    <p:sldId id="262" r:id="rId7"/>
    <p:sldId id="263" r:id="rId8"/>
    <p:sldId id="265" r:id="rId9"/>
    <p:sldId id="266" r:id="rId10"/>
    <p:sldId id="267" r:id="rId11"/>
    <p:sldId id="387" r:id="rId12"/>
    <p:sldId id="386" r:id="rId13"/>
    <p:sldId id="395" r:id="rId14"/>
    <p:sldId id="389" r:id="rId15"/>
    <p:sldId id="271" r:id="rId16"/>
    <p:sldId id="391" r:id="rId17"/>
    <p:sldId id="393" r:id="rId18"/>
    <p:sldId id="394" r:id="rId19"/>
    <p:sldId id="392" r:id="rId20"/>
    <p:sldId id="362" r:id="rId21"/>
    <p:sldId id="274" r:id="rId22"/>
    <p:sldId id="401" r:id="rId23"/>
    <p:sldId id="402" r:id="rId24"/>
    <p:sldId id="280" r:id="rId25"/>
    <p:sldId id="370" r:id="rId26"/>
    <p:sldId id="369" r:id="rId27"/>
    <p:sldId id="364" r:id="rId28"/>
    <p:sldId id="410" r:id="rId29"/>
    <p:sldId id="357" r:id="rId30"/>
    <p:sldId id="358" r:id="rId31"/>
    <p:sldId id="359" r:id="rId32"/>
    <p:sldId id="361" r:id="rId33"/>
    <p:sldId id="378" r:id="rId34"/>
    <p:sldId id="380" r:id="rId35"/>
    <p:sldId id="289" r:id="rId36"/>
    <p:sldId id="403" r:id="rId37"/>
    <p:sldId id="290" r:id="rId38"/>
    <p:sldId id="368" r:id="rId39"/>
    <p:sldId id="382" r:id="rId40"/>
    <p:sldId id="383" r:id="rId41"/>
    <p:sldId id="398" r:id="rId42"/>
    <p:sldId id="399" r:id="rId43"/>
    <p:sldId id="400" r:id="rId44"/>
    <p:sldId id="352" r:id="rId45"/>
    <p:sldId id="333" r:id="rId46"/>
    <p:sldId id="396" r:id="rId47"/>
    <p:sldId id="300" r:id="rId48"/>
    <p:sldId id="381" r:id="rId49"/>
    <p:sldId id="411" r:id="rId50"/>
    <p:sldId id="406" r:id="rId51"/>
    <p:sldId id="324" r:id="rId52"/>
    <p:sldId id="404" r:id="rId53"/>
    <p:sldId id="408" r:id="rId54"/>
    <p:sldId id="407" r:id="rId55"/>
    <p:sldId id="397" r:id="rId56"/>
    <p:sldId id="363" r:id="rId57"/>
    <p:sldId id="309" r:id="rId58"/>
    <p:sldId id="306" r:id="rId59"/>
    <p:sldId id="307" r:id="rId60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28275221643696"/>
          <c:y val="8.3516226667360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115858400592587E-3"/>
          <c:y val="0.2912087757235145"/>
          <c:w val="0.9713150371728988"/>
          <c:h val="0.708791224276485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домов-1112, из них: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1.5890686356491501E-2"/>
                  <c:y val="1.51739343746396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3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жилые</c:v>
                </c:pt>
                <c:pt idx="1">
                  <c:v>временно пустующие</c:v>
                </c:pt>
                <c:pt idx="2">
                  <c:v>пустующие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1009</c:v>
                </c:pt>
                <c:pt idx="1">
                  <c:v>76</c:v>
                </c:pt>
                <c:pt idx="2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9365934241793734"/>
          <c:y val="0.3520183692886672"/>
          <c:w val="0.20634065487491574"/>
          <c:h val="0.21838503052183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3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749999999999999E-2"/>
          <c:y val="5.1562496828094571E-2"/>
          <c:w val="0.81658981299212663"/>
          <c:h val="0.948437503171905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них:</c:v>
                </c:pt>
              </c:strCache>
            </c:strRef>
          </c:tx>
          <c:explosion val="7"/>
          <c:dLbls>
            <c:dLbl>
              <c:idx val="0"/>
              <c:layout>
                <c:manualLayout>
                  <c:x val="-0.25850676673228412"/>
                  <c:y val="-9.8940016059300195E-2"/>
                </c:manualLayout>
              </c:layout>
              <c:tx>
                <c:rich>
                  <a:bodyPr/>
                  <a:lstStyle/>
                  <a:p>
                    <a:r>
                      <a:rPr lang="ru-RU" sz="3600" dirty="0" smtClean="0"/>
                      <a:t>мужчин</a:t>
                    </a:r>
                    <a:r>
                      <a:rPr lang="ru-RU" sz="3600" dirty="0" smtClean="0">
                        <a:solidFill>
                          <a:srgbClr val="C00000"/>
                        </a:solidFill>
                      </a:rPr>
                      <a:t>2308</a:t>
                    </a:r>
                    <a:endParaRPr lang="ru-RU" sz="3600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98499015748001E-2"/>
                  <c:y val="-7.5502425227459077E-2"/>
                </c:manualLayout>
              </c:layout>
              <c:tx>
                <c:rich>
                  <a:bodyPr/>
                  <a:lstStyle/>
                  <a:p>
                    <a:r>
                      <a:rPr lang="ru-RU" sz="4000" dirty="0" smtClean="0"/>
                      <a:t>женщин</a:t>
                    </a:r>
                  </a:p>
                  <a:p>
                    <a:r>
                      <a:rPr lang="ru-RU" sz="4000" dirty="0" smtClean="0">
                        <a:solidFill>
                          <a:srgbClr val="C00000"/>
                        </a:solidFill>
                      </a:rPr>
                      <a:t>2314</a:t>
                    </a:r>
                    <a:endParaRPr lang="ru-RU" sz="4000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36724901574802"/>
                      <c:h val="0.23589842298853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2308</c:v>
                </c:pt>
                <c:pt idx="1">
                  <c:v>2314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5044115150341159"/>
                  <c:y val="0.20720145301713341"/>
                </c:manualLayout>
              </c:layout>
              <c:tx>
                <c:rich>
                  <a:bodyPr rot="-6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пенсионеры</a:t>
                    </a:r>
                    <a:r>
                      <a:rPr lang="ru-RU" dirty="0" smtClean="0"/>
                      <a:t>+</a:t>
                    </a:r>
                  </a:p>
                  <a:p>
                    <a:pPr>
                      <a:defRPr sz="2400"/>
                    </a:pPr>
                    <a:r>
                      <a:rPr lang="ru-RU" dirty="0" smtClean="0"/>
                      <a:t>инвалиды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964</a:t>
                    </a:r>
                  </a:p>
                  <a:p>
                    <a:pPr>
                      <a:defRPr sz="2400"/>
                    </a:pPr>
                    <a:r>
                      <a:rPr lang="ru-RU" dirty="0" smtClean="0"/>
                      <a:t>31,1%</a:t>
                    </a:r>
                    <a:r>
                      <a:rPr lang="ru-RU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6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45127930912766"/>
                      <c:h val="0.3708361407053565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4442423225725284E-2"/>
                  <c:y val="-8.9376581206256356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дети+студенты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985</a:t>
                    </a:r>
                  </a:p>
                  <a:p>
                    <a:r>
                      <a:rPr lang="ru-RU" dirty="0" smtClean="0"/>
                      <a:t>31,8%</a:t>
                    </a:r>
                    <a:r>
                      <a:rPr lang="ru-RU" dirty="0"/>
                      <a:t>
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работники бюджетной сферы
</a:t>
                    </a:r>
                    <a:r>
                      <a:rPr lang="ru-RU" dirty="0" smtClean="0"/>
                      <a:t>100</a:t>
                    </a:r>
                  </a:p>
                  <a:p>
                    <a:r>
                      <a:rPr lang="ru-RU" dirty="0" smtClean="0"/>
                      <a:t>3,2%</a:t>
                    </a:r>
                    <a:r>
                      <a:rPr lang="ru-RU" dirty="0"/>
                      <a:t>
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80855622075188"/>
                  <c:y val="0.142129266010161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выезд</a:t>
                    </a:r>
                    <a:r>
                      <a:rPr lang="ru-RU" dirty="0"/>
                      <a:t>+ безработные
</a:t>
                    </a:r>
                    <a:r>
                      <a:rPr lang="ru-RU" dirty="0" smtClean="0"/>
                      <a:t>1050</a:t>
                    </a:r>
                  </a:p>
                  <a:p>
                    <a:r>
                      <a:rPr lang="ru-RU" dirty="0" smtClean="0"/>
                      <a:t>33,9%</a:t>
                    </a:r>
                    <a:r>
                      <a:rPr lang="ru-RU" dirty="0"/>
                      <a:t>
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6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пенсионеры+инвалиды</c:v>
                </c:pt>
                <c:pt idx="1">
                  <c:v>дети+студенты</c:v>
                </c:pt>
                <c:pt idx="2">
                  <c:v>работники бюджетной сферы</c:v>
                </c:pt>
                <c:pt idx="3">
                  <c:v>выезд+ безработные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964</c:v>
                </c:pt>
                <c:pt idx="1">
                  <c:v>985</c:v>
                </c:pt>
                <c:pt idx="2">
                  <c:v>120</c:v>
                </c:pt>
                <c:pt idx="3">
                  <c:v>1050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93188950183623"/>
          <c:y val="7.4545300605752696E-4"/>
          <c:w val="0.82674483898647755"/>
          <c:h val="0.89977582530922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443792766373431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</c:v>
                </c:pt>
                <c:pt idx="1">
                  <c:v>21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8102224"/>
        <c:axId val="238102784"/>
      </c:barChart>
      <c:catAx>
        <c:axId val="23810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02784"/>
        <c:crosses val="autoZero"/>
        <c:auto val="1"/>
        <c:lblAlgn val="ctr"/>
        <c:lblOffset val="100"/>
        <c:noMultiLvlLbl val="0"/>
      </c:catAx>
      <c:valAx>
        <c:axId val="238102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810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/>
              <a:t>Структура бюджета</a:t>
            </a:r>
          </a:p>
        </c:rich>
      </c:tx>
      <c:overlay val="0"/>
    </c:title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681932731087543E-2"/>
          <c:y val="3.9843747548982178E-2"/>
          <c:w val="0.79951292143700237"/>
          <c:h val="0.903906255911278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бюджета</c:v>
                </c:pt>
              </c:strCache>
            </c:strRef>
          </c:tx>
          <c:explosion val="26"/>
          <c:dPt>
            <c:idx val="0"/>
            <c:bubble3D val="0"/>
            <c:explosion val="19"/>
          </c:dPt>
          <c:dPt>
            <c:idx val="1"/>
            <c:bubble3D val="0"/>
            <c:explosion val="0"/>
          </c:dPt>
          <c:dLbls>
            <c:delete val="1"/>
          </c:dLbls>
          <c:cat>
            <c:strRef>
              <c:f>Лист1!$A$2:$A$5</c:f>
              <c:strCache>
                <c:ptCount val="2"/>
                <c:pt idx="0">
                  <c:v>трансферты, тыс.леев</c:v>
                </c:pt>
                <c:pt idx="1">
                  <c:v>собственные доходы, тыс.леев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3498.3</c:v>
                </c:pt>
                <c:pt idx="1">
                  <c:v>852.7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4382849688408246"/>
          <c:y val="0.86989752276713073"/>
          <c:w val="0.31657917948016295"/>
          <c:h val="0.1301024772328692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9C03C-6071-4232-ADEF-62D170145C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8A9A74-611E-47C1-8446-295A119A4947}">
      <dgm:prSet phldrT="[Текст]" custT="1"/>
      <dgm:spPr>
        <a:xfrm>
          <a:off x="1719117" y="408217"/>
          <a:ext cx="5219445" cy="1101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Земельный фонд с. Гайдар </a:t>
          </a:r>
          <a:endParaRPr lang="ru-RU" sz="24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itchFamily="18" charset="0"/>
            <a:ea typeface="+mn-ea"/>
            <a:cs typeface="+mn-cs"/>
          </a:endParaRPr>
        </a:p>
        <a:p>
          <a:pPr algn="ctr"/>
          <a:r>
            <a:rPr lang="ru-R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24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4 079,47 га</a:t>
          </a:r>
        </a:p>
      </dgm:t>
    </dgm:pt>
    <dgm:pt modelId="{EC75489F-6A6A-41E2-B714-D3F9372052D0}" type="par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67EE3EDF-17C8-4C70-AF59-3AF8820398B9}" type="sib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56FB5DB8-E41F-4BA2-A76F-9D92FFCAEEF6}">
      <dgm:prSet phldrT="[Текст]" custT="1"/>
      <dgm:spPr>
        <a:xfrm>
          <a:off x="1110129" y="1848934"/>
          <a:ext cx="1653849" cy="103374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частной собственности  3 462,28га                2249 обл.земель</a:t>
          </a:r>
        </a:p>
      </dgm:t>
    </dgm:pt>
    <dgm:pt modelId="{CC8C52DC-A000-4FE3-B200-B871682233FC}" type="parTrans" cxnId="{D37241A0-2EC4-4217-B8AE-838999DC842F}">
      <dgm:prSet/>
      <dgm:spPr>
        <a:xfrm>
          <a:off x="1837480" y="1414696"/>
          <a:ext cx="2391786" cy="339642"/>
        </a:xfr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F8701024-C120-434C-820C-7765D7A501F8}" type="sib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C45F28D5-C2EA-4138-BF2E-7AF2172D0C16}">
      <dgm:prSet phldrT="[Текст]" custT="1"/>
      <dgm:spPr>
        <a:xfrm>
          <a:off x="61272" y="3079973"/>
          <a:ext cx="1074372" cy="66300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Индивид   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642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1552089E-7479-41ED-B686-0609D5CCE17B}" type="parTrans" cxnId="{8426B997-9349-443A-A261-3954F5AEEB15}">
      <dgm:prSet/>
      <dgm:spPr>
        <a:xfrm>
          <a:off x="498885" y="2788087"/>
          <a:ext cx="1338594" cy="197291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82898D7-CE47-4CA1-9770-C9EDCC3F16A9}" type="sib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10EB38EB-D9C4-449D-BCD0-C81A282A99B8}">
      <dgm:prSet phldrT="[Текст]" custT="1"/>
      <dgm:spPr>
        <a:xfrm>
          <a:off x="2779927" y="3022959"/>
          <a:ext cx="1057336" cy="126578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89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Крестьянских 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хозяйств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557,43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08A9494-2B57-4296-B62C-20F40EC5C0CA}" type="parTrans" cxnId="{D8CF1D69-B0C9-4B17-86B6-A06E47201E46}">
      <dgm:prSet/>
      <dgm:spPr>
        <a:xfrm>
          <a:off x="1837480" y="2788087"/>
          <a:ext cx="1371542" cy="140276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0E04B52A-34B9-45B7-B626-D45D4B17074D}" type="sib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2E157441-7621-4E14-98CF-0EB82A2B70AC}">
      <dgm:prSet phldrT="[Текст]" custT="1"/>
      <dgm:spPr>
        <a:xfrm>
          <a:off x="4152002" y="1832567"/>
          <a:ext cx="1228799" cy="126943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публичной собственности</a:t>
          </a:r>
        </a:p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617,19га</a:t>
          </a:r>
        </a:p>
      </dgm:t>
    </dgm:pt>
    <dgm:pt modelId="{FDDD640B-2833-44B1-B393-2DD935D1B74F}" type="parTrans" cxnId="{8571BE26-FBBA-4736-8CE8-675EBAFA0D5A}">
      <dgm:prSet/>
      <dgm:spPr>
        <a:xfrm>
          <a:off x="4229266" y="1414696"/>
          <a:ext cx="437562" cy="323276"/>
        </a:xfr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7025F0C-B2DA-4763-9A7F-D7841B14E7E5}" type="sib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33A05971-B263-4E47-98B3-E8C6F1ADB75C}">
      <dgm:prSet phldrT="[Текст]" custT="1"/>
      <dgm:spPr>
        <a:xfrm>
          <a:off x="4169375" y="3370292"/>
          <a:ext cx="1150519" cy="47367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Пастбища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518 га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8F7138D3-FDB3-4641-967E-5462F1017F30}" type="parTrans" cxnId="{83FB68F5-8D73-4E29-8A41-97C3B7DE2C66}">
      <dgm:prSet/>
      <dgm:spPr>
        <a:xfrm>
          <a:off x="4599341" y="3007404"/>
          <a:ext cx="91440" cy="268293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B02A9EF7-91D9-48E4-B051-37AB00661EB3}" type="sib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0AD8448B-60E6-4D17-8C9E-6DE29E0909B0}">
      <dgm:prSet custT="1"/>
      <dgm:spPr>
        <a:xfrm>
          <a:off x="2963573" y="1832567"/>
          <a:ext cx="989282" cy="110768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резервного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226,75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 </a:t>
          </a:r>
        </a:p>
      </dgm:t>
    </dgm:pt>
    <dgm:pt modelId="{B3790412-F917-4EF6-AD1A-53D987C74ECD}" type="parTrans" cxnId="{04E9CFC1-12AD-4E9D-9220-16E0A7D6813F}">
      <dgm:prSet/>
      <dgm:spPr>
        <a:xfrm>
          <a:off x="3358641" y="1414696"/>
          <a:ext cx="870625" cy="323276"/>
        </a:xfr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CCCE72A4-E1C1-4964-8BF3-9B41FEEFE43A}" type="sib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666C3A12-352D-462B-8C06-739F752115FD}">
      <dgm:prSet custT="1"/>
      <dgm:spPr>
        <a:xfrm>
          <a:off x="1304358" y="3085192"/>
          <a:ext cx="1137175" cy="152929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 обществ с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огран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ответств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.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2261,84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877DA12A-81B8-4282-B71C-AE847E85BD9F}" type="parTrans" cxnId="{0C7C4730-5983-46AB-BEDB-FCE0C913BB7F}">
      <dgm:prSet/>
      <dgm:spPr>
        <a:xfrm>
          <a:off x="1727653" y="2788087"/>
          <a:ext cx="91440" cy="202509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C751462-7EA9-43F3-9B00-14134E337A26}" type="sib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D5EA531-6A65-4A34-AE84-206680BA1562}">
      <dgm:prSet custT="1"/>
      <dgm:spPr>
        <a:xfrm>
          <a:off x="5579949" y="1832567"/>
          <a:ext cx="1148476" cy="78691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водного фонда 65 га </a:t>
          </a:r>
        </a:p>
      </dgm:t>
    </dgm:pt>
    <dgm:pt modelId="{AE2B827B-F3D5-43DE-AEC4-472CD93FD1C4}" type="parTrans" cxnId="{CC93718B-1DA1-440C-91A4-18257B7EEEE0}">
      <dgm:prSet/>
      <dgm:spPr>
        <a:xfrm>
          <a:off x="4229266" y="1414696"/>
          <a:ext cx="1825347" cy="323276"/>
        </a:xfr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D6572D2-7337-48C2-BB71-D615EA8774A3}" type="sib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B6669EC1-8B03-4C45-8DD7-06F9F2D6DD53}">
      <dgm:prSet custT="1"/>
      <dgm:spPr>
        <a:xfrm>
          <a:off x="5708436" y="2771274"/>
          <a:ext cx="896162" cy="47302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Аренда  33,41 га</a:t>
          </a:r>
        </a:p>
      </dgm:t>
    </dgm:pt>
    <dgm:pt modelId="{2EC2D8E4-EAC0-496F-9F98-49CA1F8B2F08}" type="parTrans" cxnId="{20DDB923-462E-4AE8-9FF5-92A06D1F3999}">
      <dgm:prSet/>
      <dgm:spPr>
        <a:xfrm>
          <a:off x="6008894" y="2524884"/>
          <a:ext cx="91440" cy="151794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7D3727C-862F-4E9C-87C0-FCD63B891B44}" type="sib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9BBF3C27-A6C8-4DE6-BE3A-FDFF21F7D2B7}">
      <dgm:prSet custT="1"/>
      <dgm:spPr>
        <a:xfrm>
          <a:off x="5588342" y="3412429"/>
          <a:ext cx="1077276" cy="108712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собств. 31,59 га</a:t>
          </a:r>
        </a:p>
      </dgm:t>
    </dgm:pt>
    <dgm:pt modelId="{2525F693-6FC6-4965-BE60-74CEC8D4B6BD}" type="parTrans" cxnId="{08EB22A2-F135-4465-BFE6-9565F9FC8980}">
      <dgm:prSet/>
      <dgm:spPr>
        <a:xfrm>
          <a:off x="5981686" y="3149707"/>
          <a:ext cx="91440" cy="168126"/>
        </a:xfr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A826E11-62E0-48F8-91E3-A4E28B608FB3}" type="sib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43C3F68E-37BB-406E-AB2B-705F6CD75E16}">
      <dgm:prSet custT="1"/>
      <dgm:spPr>
        <a:xfrm>
          <a:off x="7077738" y="1832567"/>
          <a:ext cx="821377" cy="106010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лесного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415,24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350DDDA-023C-47AE-A15B-12081E4AAA50}" type="parTrans" cxnId="{25BDA995-C0FC-4FCC-974D-5AC4F8A17816}">
      <dgm:prSet/>
      <dgm:spPr>
        <a:xfrm>
          <a:off x="4229266" y="1414696"/>
          <a:ext cx="3159586" cy="323276"/>
        </a:xfr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5DD15435-AB3E-4C8A-A005-DA74A6ED8D62}" type="sib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9493A396-E62D-4823-B531-E47245EE2859}">
      <dgm:prSet custT="1"/>
      <dgm:spPr>
        <a:xfrm>
          <a:off x="6934469" y="3153303"/>
          <a:ext cx="1115408" cy="65801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Гос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собственность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347,1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BDF99AA4-8AE3-45ED-B033-D15A1FBE3184}" type="parTrans" cxnId="{C0DD1D5C-865E-4BE1-A9D4-0BE54DFEC20F}">
      <dgm:prSet/>
      <dgm:spPr>
        <a:xfrm>
          <a:off x="7343133" y="2798074"/>
          <a:ext cx="91440" cy="260633"/>
        </a:xfr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3ABF5873-A110-42DE-A3C3-4C01492C6E51}" type="sib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8433ECF7-1655-410E-874D-89C4B23136FE}">
      <dgm:prSet custT="1"/>
      <dgm:spPr>
        <a:xfrm>
          <a:off x="6891973" y="4071956"/>
          <a:ext cx="1192908" cy="66434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Публичная собств. 68,14 га</a:t>
          </a:r>
        </a:p>
      </dgm:t>
    </dgm:pt>
    <dgm:pt modelId="{42ADB79D-145B-45C8-A0A0-CAD765430BCC}" type="parTrans" cxnId="{8D97644C-016B-4C17-A391-3534283FEA4D}">
      <dgm:prSet/>
      <dgm:spPr>
        <a:xfrm>
          <a:off x="7343133" y="3716727"/>
          <a:ext cx="91440" cy="260633"/>
        </a:xfr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C254C5A-E4C3-4E8B-812F-24B04BED2DAE}" type="sib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6DA1A63F-AA47-4B37-8068-DC6D4F63D24A}">
      <dgm:prSet phldrT="[Текст]" custT="1"/>
      <dgm:spPr>
        <a:xfrm>
          <a:off x="4145568" y="4065822"/>
          <a:ext cx="1322905" cy="104674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</a:t>
          </a:r>
          <a:r>
            <a:rPr lang="ru-RU" sz="16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пром-ти,транспорта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и связи</a:t>
          </a:r>
        </a:p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25,66 га          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EBDEABA-F33F-400D-8DFE-2CC5CD59C3D8}" type="parTrans" cxnId="{B17DE87B-C8AE-4A1C-80DF-470A5EA85840}">
      <dgm:prSet/>
      <dgm:spPr/>
      <dgm:t>
        <a:bodyPr/>
        <a:lstStyle/>
        <a:p>
          <a:endParaRPr lang="ru-RU"/>
        </a:p>
      </dgm:t>
    </dgm:pt>
    <dgm:pt modelId="{BFFA9B81-AC40-44EB-A3AB-925659FE7FBB}" type="sibTrans" cxnId="{B17DE87B-C8AE-4A1C-80DF-470A5EA85840}">
      <dgm:prSet/>
      <dgm:spPr/>
      <dgm:t>
        <a:bodyPr/>
        <a:lstStyle/>
        <a:p>
          <a:endParaRPr lang="ru-RU"/>
        </a:p>
      </dgm:t>
    </dgm:pt>
    <dgm:pt modelId="{70DF4D28-94CE-40D1-91CA-2E3C649798EA}" type="pres">
      <dgm:prSet presAssocID="{4479C03C-6071-4232-ADEF-62D170145C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E42108-712D-4E1F-BE28-1B5BC4E503B0}" type="pres">
      <dgm:prSet presAssocID="{D18A9A74-611E-47C1-8446-295A119A4947}" presName="hierRoot1" presStyleCnt="0"/>
      <dgm:spPr/>
      <dgm:t>
        <a:bodyPr/>
        <a:lstStyle/>
        <a:p>
          <a:endParaRPr lang="ru-RU"/>
        </a:p>
      </dgm:t>
    </dgm:pt>
    <dgm:pt modelId="{8E8B75E3-2832-4681-AC1F-72B7CCB9B0A5}" type="pres">
      <dgm:prSet presAssocID="{D18A9A74-611E-47C1-8446-295A119A4947}" presName="composite" presStyleCnt="0"/>
      <dgm:spPr/>
      <dgm:t>
        <a:bodyPr/>
        <a:lstStyle/>
        <a:p>
          <a:endParaRPr lang="ru-RU"/>
        </a:p>
      </dgm:t>
    </dgm:pt>
    <dgm:pt modelId="{ED33892B-C10C-41FB-B660-8315732E8470}" type="pres">
      <dgm:prSet presAssocID="{D18A9A74-611E-47C1-8446-295A119A4947}" presName="background" presStyleLbl="node0" presStyleIdx="0" presStyleCnt="2"/>
      <dgm:spPr>
        <a:xfrm>
          <a:off x="1619544" y="313622"/>
          <a:ext cx="5219445" cy="1101074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2DD2B0A-3B51-4632-903D-337ED527002A}" type="pres">
      <dgm:prSet presAssocID="{D18A9A74-611E-47C1-8446-295A119A4947}" presName="text" presStyleLbl="fgAcc0" presStyleIdx="0" presStyleCnt="2" custAng="0" custScaleX="582422" custScaleY="193489" custLinFactNeighborX="-19640" custLinFactNeighborY="-1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A07AF12-7B81-433A-A9D6-8BBC324E15C7}" type="pres">
      <dgm:prSet presAssocID="{D18A9A74-611E-47C1-8446-295A119A4947}" presName="hierChild2" presStyleCnt="0"/>
      <dgm:spPr/>
      <dgm:t>
        <a:bodyPr/>
        <a:lstStyle/>
        <a:p>
          <a:endParaRPr lang="ru-RU"/>
        </a:p>
      </dgm:t>
    </dgm:pt>
    <dgm:pt modelId="{6522557D-C4C8-494A-9A5C-EADFC237F30E}" type="pres">
      <dgm:prSet presAssocID="{CC8C52DC-A000-4FE3-B200-B871682233FC}" presName="Name10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391786" y="0"/>
              </a:moveTo>
              <a:lnTo>
                <a:pt x="2391786" y="256623"/>
              </a:lnTo>
              <a:lnTo>
                <a:pt x="0" y="256623"/>
              </a:lnTo>
              <a:lnTo>
                <a:pt x="0" y="33964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CA0A6BA-0963-4C91-B8BB-9C568A8D54F4}" type="pres">
      <dgm:prSet presAssocID="{56FB5DB8-E41F-4BA2-A76F-9D92FFCAEEF6}" presName="hierRoot2" presStyleCnt="0"/>
      <dgm:spPr/>
      <dgm:t>
        <a:bodyPr/>
        <a:lstStyle/>
        <a:p>
          <a:endParaRPr lang="ru-RU"/>
        </a:p>
      </dgm:t>
    </dgm:pt>
    <dgm:pt modelId="{7716C344-FA12-4D5A-A0DD-D4C35A41927A}" type="pres">
      <dgm:prSet presAssocID="{56FB5DB8-E41F-4BA2-A76F-9D92FFCAEEF6}" presName="composite2" presStyleCnt="0"/>
      <dgm:spPr/>
      <dgm:t>
        <a:bodyPr/>
        <a:lstStyle/>
        <a:p>
          <a:endParaRPr lang="ru-RU"/>
        </a:p>
      </dgm:t>
    </dgm:pt>
    <dgm:pt modelId="{7D306368-7F3E-438A-9520-F7CECC5AE6AA}" type="pres">
      <dgm:prSet presAssocID="{56FB5DB8-E41F-4BA2-A76F-9D92FFCAEEF6}" presName="background2" presStyleLbl="node2" presStyleIdx="0" presStyleCnt="5"/>
      <dgm:spPr>
        <a:xfrm>
          <a:off x="1010555" y="1754339"/>
          <a:ext cx="1653849" cy="1033748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345F5BC-3B5A-459C-B477-683861CF4F31}" type="pres">
      <dgm:prSet presAssocID="{56FB5DB8-E41F-4BA2-A76F-9D92FFCAEEF6}" presName="text2" presStyleLbl="fgAcc2" presStyleIdx="0" presStyleCnt="5" custScaleX="184548" custScaleY="181658" custLinFactNeighborX="-50" custLinFactNeighborY="28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69819CB-949C-4EE2-826F-E42DA6409ED8}" type="pres">
      <dgm:prSet presAssocID="{56FB5DB8-E41F-4BA2-A76F-9D92FFCAEEF6}" presName="hierChild3" presStyleCnt="0"/>
      <dgm:spPr/>
      <dgm:t>
        <a:bodyPr/>
        <a:lstStyle/>
        <a:p>
          <a:endParaRPr lang="ru-RU"/>
        </a:p>
      </dgm:t>
    </dgm:pt>
    <dgm:pt modelId="{2797DD45-6DE8-4ABA-A992-26EAC9FEF62D}" type="pres">
      <dgm:prSet presAssocID="{1552089E-7479-41ED-B686-0609D5CCE17B}" presName="Name17" presStyleLbl="parChTrans1D3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338594" y="0"/>
              </a:moveTo>
              <a:lnTo>
                <a:pt x="1338594" y="114271"/>
              </a:lnTo>
              <a:lnTo>
                <a:pt x="0" y="114271"/>
              </a:lnTo>
              <a:lnTo>
                <a:pt x="0" y="19729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5EF52EA-D53D-46D7-AE4C-9B052137D9B4}" type="pres">
      <dgm:prSet presAssocID="{C45F28D5-C2EA-4138-BF2E-7AF2172D0C16}" presName="hierRoot3" presStyleCnt="0"/>
      <dgm:spPr/>
      <dgm:t>
        <a:bodyPr/>
        <a:lstStyle/>
        <a:p>
          <a:endParaRPr lang="ru-RU"/>
        </a:p>
      </dgm:t>
    </dgm:pt>
    <dgm:pt modelId="{C74A5E09-F5A0-4851-8CDF-97C9D04F7C64}" type="pres">
      <dgm:prSet presAssocID="{C45F28D5-C2EA-4138-BF2E-7AF2172D0C16}" presName="composite3" presStyleCnt="0"/>
      <dgm:spPr/>
      <dgm:t>
        <a:bodyPr/>
        <a:lstStyle/>
        <a:p>
          <a:endParaRPr lang="ru-RU"/>
        </a:p>
      </dgm:t>
    </dgm:pt>
    <dgm:pt modelId="{4CCD45AD-1F25-40FB-BD12-E31CA2F31BA9}" type="pres">
      <dgm:prSet presAssocID="{C45F28D5-C2EA-4138-BF2E-7AF2172D0C16}" presName="background3" presStyleLbl="node3" presStyleIdx="0" presStyleCnt="6"/>
      <dgm:spPr>
        <a:xfrm>
          <a:off x="-38301" y="2985379"/>
          <a:ext cx="1074372" cy="66300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DD1B7B3-AC62-4B3E-A4E8-BCABAA42925B}" type="pres">
      <dgm:prSet presAssocID="{C45F28D5-C2EA-4138-BF2E-7AF2172D0C16}" presName="text3" presStyleLbl="fgAcc3" presStyleIdx="0" presStyleCnt="6" custScaleX="119886" custScaleY="116509" custLinFactNeighborX="4999" custLinFactNeighborY="-484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672DCDB-53BE-4976-B670-38CC2098386C}" type="pres">
      <dgm:prSet presAssocID="{C45F28D5-C2EA-4138-BF2E-7AF2172D0C16}" presName="hierChild4" presStyleCnt="0"/>
      <dgm:spPr/>
      <dgm:t>
        <a:bodyPr/>
        <a:lstStyle/>
        <a:p>
          <a:endParaRPr lang="ru-RU"/>
        </a:p>
      </dgm:t>
    </dgm:pt>
    <dgm:pt modelId="{F277917E-D94C-4721-8D3A-C3A2E46BA109}" type="pres">
      <dgm:prSet presAssocID="{877DA12A-81B8-4282-B71C-AE847E85BD9F}" presName="Name17" presStyleLbl="parChTrans1D3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09826" y="0"/>
              </a:moveTo>
              <a:lnTo>
                <a:pt x="109826" y="119490"/>
              </a:lnTo>
              <a:lnTo>
                <a:pt x="45720" y="119490"/>
              </a:lnTo>
              <a:lnTo>
                <a:pt x="45720" y="20250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AC67115-DBF6-4B74-A12D-F591F3F56ED1}" type="pres">
      <dgm:prSet presAssocID="{666C3A12-352D-462B-8C06-739F752115FD}" presName="hierRoot3" presStyleCnt="0"/>
      <dgm:spPr/>
      <dgm:t>
        <a:bodyPr/>
        <a:lstStyle/>
        <a:p>
          <a:endParaRPr lang="ru-RU"/>
        </a:p>
      </dgm:t>
    </dgm:pt>
    <dgm:pt modelId="{C7C3B907-8BF8-4CA9-98B5-0868454AC0F4}" type="pres">
      <dgm:prSet presAssocID="{666C3A12-352D-462B-8C06-739F752115FD}" presName="composite3" presStyleCnt="0"/>
      <dgm:spPr/>
      <dgm:t>
        <a:bodyPr/>
        <a:lstStyle/>
        <a:p>
          <a:endParaRPr lang="ru-RU"/>
        </a:p>
      </dgm:t>
    </dgm:pt>
    <dgm:pt modelId="{72C88577-649B-4A49-B6D4-7725FEA47B68}" type="pres">
      <dgm:prSet presAssocID="{666C3A12-352D-462B-8C06-739F752115FD}" presName="background3" presStyleLbl="node3" presStyleIdx="1" presStyleCnt="6"/>
      <dgm:spPr>
        <a:xfrm>
          <a:off x="1204785" y="2990597"/>
          <a:ext cx="1137175" cy="152929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C12076-FA8C-4E28-B476-9A1DED88F71B}" type="pres">
      <dgm:prSet presAssocID="{666C3A12-352D-462B-8C06-739F752115FD}" presName="text3" presStyleLbl="fgAcc3" presStyleIdx="1" presStyleCnt="6" custScaleX="126894" custScaleY="268740" custLinFactNeighborX="-8154" custLinFactNeighborY="-733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EB73D83-1540-42B4-A8CD-B33B59289C32}" type="pres">
      <dgm:prSet presAssocID="{666C3A12-352D-462B-8C06-739F752115FD}" presName="hierChild4" presStyleCnt="0"/>
      <dgm:spPr/>
      <dgm:t>
        <a:bodyPr/>
        <a:lstStyle/>
        <a:p>
          <a:endParaRPr lang="ru-RU"/>
        </a:p>
      </dgm:t>
    </dgm:pt>
    <dgm:pt modelId="{ED597074-3B85-472C-AE5B-60F6409FBEDF}" type="pres">
      <dgm:prSet presAssocID="{308A9494-2B57-4296-B62C-20F40EC5C0CA}" presName="Name17" presStyleLbl="parChTrans1D3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7"/>
              </a:lnTo>
              <a:lnTo>
                <a:pt x="1371542" y="57257"/>
              </a:lnTo>
              <a:lnTo>
                <a:pt x="1371542" y="1402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025F3B7-DA96-4E47-80D2-AC63CB1A5BD6}" type="pres">
      <dgm:prSet presAssocID="{10EB38EB-D9C4-449D-BCD0-C81A282A99B8}" presName="hierRoot3" presStyleCnt="0"/>
      <dgm:spPr/>
      <dgm:t>
        <a:bodyPr/>
        <a:lstStyle/>
        <a:p>
          <a:endParaRPr lang="ru-RU"/>
        </a:p>
      </dgm:t>
    </dgm:pt>
    <dgm:pt modelId="{88A60E12-13EB-424B-AAC1-7910810031A0}" type="pres">
      <dgm:prSet presAssocID="{10EB38EB-D9C4-449D-BCD0-C81A282A99B8}" presName="composite3" presStyleCnt="0"/>
      <dgm:spPr/>
      <dgm:t>
        <a:bodyPr/>
        <a:lstStyle/>
        <a:p>
          <a:endParaRPr lang="ru-RU"/>
        </a:p>
      </dgm:t>
    </dgm:pt>
    <dgm:pt modelId="{BCDF6CF9-A38D-45C7-93F7-5BC167328C6C}" type="pres">
      <dgm:prSet presAssocID="{10EB38EB-D9C4-449D-BCD0-C81A282A99B8}" presName="background3" presStyleLbl="node3" presStyleIdx="2" presStyleCnt="6"/>
      <dgm:spPr>
        <a:xfrm>
          <a:off x="2680353" y="2928364"/>
          <a:ext cx="1057336" cy="1265783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91924C8-1552-4F94-9960-07FE9A9A1EE3}" type="pres">
      <dgm:prSet presAssocID="{10EB38EB-D9C4-449D-BCD0-C81A282A99B8}" presName="text3" presStyleLbl="fgAcc3" presStyleIdx="2" presStyleCnt="6" custScaleX="117985" custScaleY="222433" custLinFactNeighborX="7384" custLinFactNeighborY="-1827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7B75565-B563-405D-8154-E15EF43C1AD7}" type="pres">
      <dgm:prSet presAssocID="{10EB38EB-D9C4-449D-BCD0-C81A282A99B8}" presName="hierChild4" presStyleCnt="0"/>
      <dgm:spPr/>
      <dgm:t>
        <a:bodyPr/>
        <a:lstStyle/>
        <a:p>
          <a:endParaRPr lang="ru-RU"/>
        </a:p>
      </dgm:t>
    </dgm:pt>
    <dgm:pt modelId="{F3F3FD76-A671-4C82-AF4D-99775B38583C}" type="pres">
      <dgm:prSet presAssocID="{B3790412-F917-4EF6-AD1A-53D987C74ECD}" presName="Name10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870625" y="0"/>
              </a:moveTo>
              <a:lnTo>
                <a:pt x="870625" y="240256"/>
              </a:lnTo>
              <a:lnTo>
                <a:pt x="0" y="240256"/>
              </a:lnTo>
              <a:lnTo>
                <a:pt x="0" y="3232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CB76276-675D-4E0E-8FD8-6A4CD4DFC269}" type="pres">
      <dgm:prSet presAssocID="{0AD8448B-60E6-4D17-8C9E-6DE29E0909B0}" presName="hierRoot2" presStyleCnt="0"/>
      <dgm:spPr/>
      <dgm:t>
        <a:bodyPr/>
        <a:lstStyle/>
        <a:p>
          <a:endParaRPr lang="ru-RU"/>
        </a:p>
      </dgm:t>
    </dgm:pt>
    <dgm:pt modelId="{44FC2252-E339-4842-9ED1-8D1C445DD805}" type="pres">
      <dgm:prSet presAssocID="{0AD8448B-60E6-4D17-8C9E-6DE29E0909B0}" presName="composite2" presStyleCnt="0"/>
      <dgm:spPr/>
      <dgm:t>
        <a:bodyPr/>
        <a:lstStyle/>
        <a:p>
          <a:endParaRPr lang="ru-RU"/>
        </a:p>
      </dgm:t>
    </dgm:pt>
    <dgm:pt modelId="{75ED2287-08FC-4ABC-838B-57906F144477}" type="pres">
      <dgm:prSet presAssocID="{0AD8448B-60E6-4D17-8C9E-6DE29E0909B0}" presName="background2" presStyleLbl="node2" presStyleIdx="1" presStyleCnt="5"/>
      <dgm:spPr>
        <a:xfrm>
          <a:off x="2863999" y="1737973"/>
          <a:ext cx="989282" cy="1107686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4DEE7B7-88BE-4199-B163-C96995F73065}" type="pres">
      <dgm:prSet presAssocID="{0AD8448B-60E6-4D17-8C9E-6DE29E0909B0}" presName="text2" presStyleLbl="fgAcc2" presStyleIdx="1" presStyleCnt="5" custScaleX="110391" custScaleY="19465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5AFC5DD-F366-463A-88D5-AF953DC65EFB}" type="pres">
      <dgm:prSet presAssocID="{0AD8448B-60E6-4D17-8C9E-6DE29E0909B0}" presName="hierChild3" presStyleCnt="0"/>
      <dgm:spPr/>
      <dgm:t>
        <a:bodyPr/>
        <a:lstStyle/>
        <a:p>
          <a:endParaRPr lang="ru-RU"/>
        </a:p>
      </dgm:t>
    </dgm:pt>
    <dgm:pt modelId="{7552BDA1-82BA-4F8B-A29C-EFA33A3CDDC8}" type="pres">
      <dgm:prSet presAssocID="{FDDD640B-2833-44B1-B393-2DD935D1B74F}" presName="Name10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437562" y="240256"/>
              </a:lnTo>
              <a:lnTo>
                <a:pt x="437562" y="3232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A3BEAC7-FF9C-4250-9041-9B6333AB1F95}" type="pres">
      <dgm:prSet presAssocID="{2E157441-7621-4E14-98CF-0EB82A2B70AC}" presName="hierRoot2" presStyleCnt="0"/>
      <dgm:spPr/>
      <dgm:t>
        <a:bodyPr/>
        <a:lstStyle/>
        <a:p>
          <a:endParaRPr lang="ru-RU"/>
        </a:p>
      </dgm:t>
    </dgm:pt>
    <dgm:pt modelId="{AA4F4919-D71A-49F3-BDB6-F6C96817EEB1}" type="pres">
      <dgm:prSet presAssocID="{2E157441-7621-4E14-98CF-0EB82A2B70AC}" presName="composite2" presStyleCnt="0"/>
      <dgm:spPr/>
      <dgm:t>
        <a:bodyPr/>
        <a:lstStyle/>
        <a:p>
          <a:endParaRPr lang="ru-RU"/>
        </a:p>
      </dgm:t>
    </dgm:pt>
    <dgm:pt modelId="{C4A91496-9DCC-4F89-80D4-B8D285A35157}" type="pres">
      <dgm:prSet presAssocID="{2E157441-7621-4E14-98CF-0EB82A2B70AC}" presName="background2" presStyleLbl="node2" presStyleIdx="2" presStyleCnt="5"/>
      <dgm:spPr>
        <a:xfrm>
          <a:off x="4052429" y="1737973"/>
          <a:ext cx="1228799" cy="126943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3F4AABD-3E57-4002-8D8E-DCCB2A0AA1E0}" type="pres">
      <dgm:prSet presAssocID="{2E157441-7621-4E14-98CF-0EB82A2B70AC}" presName="text2" presStyleLbl="fgAcc2" presStyleIdx="2" presStyleCnt="5" custScaleX="137118" custScaleY="22307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93004F0-7CA4-4739-95AA-484E7248FAFB}" type="pres">
      <dgm:prSet presAssocID="{2E157441-7621-4E14-98CF-0EB82A2B70AC}" presName="hierChild3" presStyleCnt="0"/>
      <dgm:spPr/>
      <dgm:t>
        <a:bodyPr/>
        <a:lstStyle/>
        <a:p>
          <a:endParaRPr lang="ru-RU"/>
        </a:p>
      </dgm:t>
    </dgm:pt>
    <dgm:pt modelId="{BFCFA1A7-5800-4B6C-BDF7-936CCE2B664D}" type="pres">
      <dgm:prSet presAssocID="{8F7138D3-FDB3-4641-967E-5462F1017F30}" presName="Name17" presStyleLbl="parChTrans1D3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67487" y="0"/>
              </a:moveTo>
              <a:lnTo>
                <a:pt x="67487" y="185273"/>
              </a:lnTo>
              <a:lnTo>
                <a:pt x="45720" y="185273"/>
              </a:lnTo>
              <a:lnTo>
                <a:pt x="45720" y="26829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890A0C0-D8D1-4EA9-8E6F-6A6E7513BF65}" type="pres">
      <dgm:prSet presAssocID="{33A05971-B263-4E47-98B3-E8C6F1ADB75C}" presName="hierRoot3" presStyleCnt="0"/>
      <dgm:spPr/>
      <dgm:t>
        <a:bodyPr/>
        <a:lstStyle/>
        <a:p>
          <a:endParaRPr lang="ru-RU"/>
        </a:p>
      </dgm:t>
    </dgm:pt>
    <dgm:pt modelId="{3B3FDE92-F91E-4457-8D30-D3377CADCA87}" type="pres">
      <dgm:prSet presAssocID="{33A05971-B263-4E47-98B3-E8C6F1ADB75C}" presName="composite3" presStyleCnt="0"/>
      <dgm:spPr/>
      <dgm:t>
        <a:bodyPr/>
        <a:lstStyle/>
        <a:p>
          <a:endParaRPr lang="ru-RU"/>
        </a:p>
      </dgm:t>
    </dgm:pt>
    <dgm:pt modelId="{EB37C074-07BA-4A17-9839-F560F32925B8}" type="pres">
      <dgm:prSet presAssocID="{33A05971-B263-4E47-98B3-E8C6F1ADB75C}" presName="background3" presStyleLbl="node3" presStyleIdx="3" presStyleCnt="6"/>
      <dgm:spPr>
        <a:xfrm>
          <a:off x="4069801" y="3275697"/>
          <a:ext cx="1150519" cy="473676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B6830EF-F120-4CFC-8E58-EE1ECDD74130}" type="pres">
      <dgm:prSet presAssocID="{33A05971-B263-4E47-98B3-E8C6F1ADB75C}" presName="text3" presStyleLbl="fgAcc3" presStyleIdx="3" presStyleCnt="6" custScaleX="128383" custScaleY="83238" custLinFactNeighborX="-2429" custLinFactNeighborY="134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B472E9E-7BB8-46D4-9954-D39D5C726563}" type="pres">
      <dgm:prSet presAssocID="{33A05971-B263-4E47-98B3-E8C6F1ADB75C}" presName="hierChild4" presStyleCnt="0"/>
      <dgm:spPr/>
      <dgm:t>
        <a:bodyPr/>
        <a:lstStyle/>
        <a:p>
          <a:endParaRPr lang="ru-RU"/>
        </a:p>
      </dgm:t>
    </dgm:pt>
    <dgm:pt modelId="{A5B0F2D3-B86D-45FD-BCF5-09D1F44B4C2A}" type="pres">
      <dgm:prSet presAssocID="{AE2B827B-F3D5-43DE-AEC4-472CD93FD1C4}" presName="Name10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1825347" y="240256"/>
              </a:lnTo>
              <a:lnTo>
                <a:pt x="1825347" y="3232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3325EC8-8129-47A6-A370-80CADBBCC1D9}" type="pres">
      <dgm:prSet presAssocID="{DD5EA531-6A65-4A34-AE84-206680BA1562}" presName="hierRoot2" presStyleCnt="0"/>
      <dgm:spPr/>
      <dgm:t>
        <a:bodyPr/>
        <a:lstStyle/>
        <a:p>
          <a:endParaRPr lang="ru-RU"/>
        </a:p>
      </dgm:t>
    </dgm:pt>
    <dgm:pt modelId="{87385EA6-00F9-4DA3-B0D0-5DCF8A121256}" type="pres">
      <dgm:prSet presAssocID="{DD5EA531-6A65-4A34-AE84-206680BA1562}" presName="composite2" presStyleCnt="0"/>
      <dgm:spPr/>
      <dgm:t>
        <a:bodyPr/>
        <a:lstStyle/>
        <a:p>
          <a:endParaRPr lang="ru-RU"/>
        </a:p>
      </dgm:t>
    </dgm:pt>
    <dgm:pt modelId="{C00F1AB3-FD1E-4A58-8AB2-91174991F666}" type="pres">
      <dgm:prSet presAssocID="{DD5EA531-6A65-4A34-AE84-206680BA1562}" presName="background2" presStyleLbl="node2" presStyleIdx="3" presStyleCnt="5"/>
      <dgm:spPr>
        <a:xfrm>
          <a:off x="5480375" y="1737973"/>
          <a:ext cx="1148476" cy="78691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5B8A1F-24E2-4FE4-83AE-CD0E3DE86C34}" type="pres">
      <dgm:prSet presAssocID="{DD5EA531-6A65-4A34-AE84-206680BA1562}" presName="text2" presStyleLbl="fgAcc2" presStyleIdx="3" presStyleCnt="5" custScaleX="128155" custScaleY="13828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282B359-B448-4ED5-B4F9-12EAD4B7A20F}" type="pres">
      <dgm:prSet presAssocID="{DD5EA531-6A65-4A34-AE84-206680BA1562}" presName="hierChild3" presStyleCnt="0"/>
      <dgm:spPr/>
      <dgm:t>
        <a:bodyPr/>
        <a:lstStyle/>
        <a:p>
          <a:endParaRPr lang="ru-RU"/>
        </a:p>
      </dgm:t>
    </dgm:pt>
    <dgm:pt modelId="{FD304CBC-095F-4019-8670-7AACACE420DE}" type="pres">
      <dgm:prSet presAssocID="{2EC2D8E4-EAC0-496F-9F98-49CA1F8B2F08}" presName="Name17" presStyleLbl="parChTrans1D3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775"/>
              </a:lnTo>
              <a:lnTo>
                <a:pt x="48050" y="68775"/>
              </a:lnTo>
              <a:lnTo>
                <a:pt x="48050" y="1517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7A2D0AB-6BAE-48BE-9994-0DF7AE5FF550}" type="pres">
      <dgm:prSet presAssocID="{B6669EC1-8B03-4C45-8DD7-06F9F2D6DD53}" presName="hierRoot3" presStyleCnt="0"/>
      <dgm:spPr/>
      <dgm:t>
        <a:bodyPr/>
        <a:lstStyle/>
        <a:p>
          <a:endParaRPr lang="ru-RU"/>
        </a:p>
      </dgm:t>
    </dgm:pt>
    <dgm:pt modelId="{B71E347C-7A96-463E-8FD6-8E9B0C48482A}" type="pres">
      <dgm:prSet presAssocID="{B6669EC1-8B03-4C45-8DD7-06F9F2D6DD53}" presName="composite3" presStyleCnt="0"/>
      <dgm:spPr/>
      <dgm:t>
        <a:bodyPr/>
        <a:lstStyle/>
        <a:p>
          <a:endParaRPr lang="ru-RU"/>
        </a:p>
      </dgm:t>
    </dgm:pt>
    <dgm:pt modelId="{6ED87670-613E-4E06-B3FB-657C63FF16A5}" type="pres">
      <dgm:prSet presAssocID="{B6669EC1-8B03-4C45-8DD7-06F9F2D6DD53}" presName="background3" presStyleLbl="node3" presStyleIdx="4" presStyleCnt="6"/>
      <dgm:spPr>
        <a:xfrm>
          <a:off x="5608863" y="2676679"/>
          <a:ext cx="896162" cy="473027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183A324-7507-4DBB-98E7-3B2930F4BC61}" type="pres">
      <dgm:prSet presAssocID="{B6669EC1-8B03-4C45-8DD7-06F9F2D6DD53}" presName="text3" presStyleLbl="fgAcc3" presStyleIdx="4" presStyleCnt="6" custScaleY="83124" custLinFactNeighborX="260" custLinFactNeighborY="-1912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F673BA9-8D83-458B-BD40-9D364D5F5953}" type="pres">
      <dgm:prSet presAssocID="{B6669EC1-8B03-4C45-8DD7-06F9F2D6DD53}" presName="hierChild4" presStyleCnt="0"/>
      <dgm:spPr/>
      <dgm:t>
        <a:bodyPr/>
        <a:lstStyle/>
        <a:p>
          <a:endParaRPr lang="ru-RU"/>
        </a:p>
      </dgm:t>
    </dgm:pt>
    <dgm:pt modelId="{40BEF7BF-2476-4DA9-A1E5-57A30BDF7520}" type="pres">
      <dgm:prSet presAssocID="{2525F693-6FC6-4965-BE60-74CEC8D4B6BD}" presName="Name23" presStyleLbl="parChTrans1D4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75257" y="0"/>
              </a:moveTo>
              <a:lnTo>
                <a:pt x="75257" y="85107"/>
              </a:lnTo>
              <a:lnTo>
                <a:pt x="45720" y="85107"/>
              </a:lnTo>
              <a:lnTo>
                <a:pt x="45720" y="16812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426BC87-6A50-461F-9639-92E3BDEBC447}" type="pres">
      <dgm:prSet presAssocID="{9BBF3C27-A6C8-4DE6-BE3A-FDFF21F7D2B7}" presName="hierRoot4" presStyleCnt="0"/>
      <dgm:spPr/>
      <dgm:t>
        <a:bodyPr/>
        <a:lstStyle/>
        <a:p>
          <a:endParaRPr lang="ru-RU"/>
        </a:p>
      </dgm:t>
    </dgm:pt>
    <dgm:pt modelId="{3A1BC27B-FD6F-4873-9A17-90525D9A8BB4}" type="pres">
      <dgm:prSet presAssocID="{9BBF3C27-A6C8-4DE6-BE3A-FDFF21F7D2B7}" presName="composite4" presStyleCnt="0"/>
      <dgm:spPr/>
      <dgm:t>
        <a:bodyPr/>
        <a:lstStyle/>
        <a:p>
          <a:endParaRPr lang="ru-RU"/>
        </a:p>
      </dgm:t>
    </dgm:pt>
    <dgm:pt modelId="{FBFE2F98-93B1-4E9A-9A21-ED1D36132466}" type="pres">
      <dgm:prSet presAssocID="{9BBF3C27-A6C8-4DE6-BE3A-FDFF21F7D2B7}" presName="background4" presStyleLbl="node4" presStyleIdx="0" presStyleCnt="2"/>
      <dgm:spPr>
        <a:xfrm>
          <a:off x="5488768" y="3317834"/>
          <a:ext cx="1077276" cy="108712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F6C16D6-FA33-4D95-8312-6B2AEEBFA2E8}" type="pres">
      <dgm:prSet presAssocID="{9BBF3C27-A6C8-4DE6-BE3A-FDFF21F7D2B7}" presName="text4" presStyleLbl="fgAcc4" presStyleIdx="0" presStyleCnt="2" custScaleX="120210" custScaleY="191038" custLinFactNeighborX="-3036" custLinFactNeighborY="-3538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8FADF5B-FFDA-4276-A6E8-19358CB3F0AC}" type="pres">
      <dgm:prSet presAssocID="{9BBF3C27-A6C8-4DE6-BE3A-FDFF21F7D2B7}" presName="hierChild5" presStyleCnt="0"/>
      <dgm:spPr/>
      <dgm:t>
        <a:bodyPr/>
        <a:lstStyle/>
        <a:p>
          <a:endParaRPr lang="ru-RU"/>
        </a:p>
      </dgm:t>
    </dgm:pt>
    <dgm:pt modelId="{805A2C05-E498-46F0-9A34-2E810C9D8A50}" type="pres">
      <dgm:prSet presAssocID="{3350DDDA-023C-47AE-A15B-12081E4AAA50}" presName="Name10" presStyleLbl="parChTrans1D2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3159586" y="240256"/>
              </a:lnTo>
              <a:lnTo>
                <a:pt x="3159586" y="3232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22C6826-B1D9-407B-A011-117505668F56}" type="pres">
      <dgm:prSet presAssocID="{43C3F68E-37BB-406E-AB2B-705F6CD75E16}" presName="hierRoot2" presStyleCnt="0"/>
      <dgm:spPr/>
      <dgm:t>
        <a:bodyPr/>
        <a:lstStyle/>
        <a:p>
          <a:endParaRPr lang="ru-RU"/>
        </a:p>
      </dgm:t>
    </dgm:pt>
    <dgm:pt modelId="{7A8331B9-86B7-4091-A803-D5B4593E0900}" type="pres">
      <dgm:prSet presAssocID="{43C3F68E-37BB-406E-AB2B-705F6CD75E16}" presName="composite2" presStyleCnt="0"/>
      <dgm:spPr/>
      <dgm:t>
        <a:bodyPr/>
        <a:lstStyle/>
        <a:p>
          <a:endParaRPr lang="ru-RU"/>
        </a:p>
      </dgm:t>
    </dgm:pt>
    <dgm:pt modelId="{5EA8079A-37C7-4D3D-BD15-2B008DCED96A}" type="pres">
      <dgm:prSet presAssocID="{43C3F68E-37BB-406E-AB2B-705F6CD75E16}" presName="background2" presStyleLbl="node2" presStyleIdx="4" presStyleCnt="5"/>
      <dgm:spPr>
        <a:xfrm>
          <a:off x="6978164" y="1737973"/>
          <a:ext cx="821377" cy="106010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6E1FA5E-932C-4FA7-B8E3-BC1D493BE032}" type="pres">
      <dgm:prSet presAssocID="{43C3F68E-37BB-406E-AB2B-705F6CD75E16}" presName="text2" presStyleLbl="fgAcc2" presStyleIdx="4" presStyleCnt="5" custScaleX="91655" custScaleY="18628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5EE9690-F012-4C45-936C-791C54432C2D}" type="pres">
      <dgm:prSet presAssocID="{43C3F68E-37BB-406E-AB2B-705F6CD75E16}" presName="hierChild3" presStyleCnt="0"/>
      <dgm:spPr/>
      <dgm:t>
        <a:bodyPr/>
        <a:lstStyle/>
        <a:p>
          <a:endParaRPr lang="ru-RU"/>
        </a:p>
      </dgm:t>
    </dgm:pt>
    <dgm:pt modelId="{0C074257-7034-40E1-8A41-63EE868F0CCF}" type="pres">
      <dgm:prSet presAssocID="{BDF99AA4-8AE3-45ED-B033-D15A1FBE3184}" presName="Name17" presStyleLbl="parChTrans1D3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614"/>
              </a:lnTo>
              <a:lnTo>
                <a:pt x="49465" y="177614"/>
              </a:lnTo>
              <a:lnTo>
                <a:pt x="49465" y="26063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3BFFFC1-8BD5-4E13-B60B-6936F384EE03}" type="pres">
      <dgm:prSet presAssocID="{9493A396-E62D-4823-B531-E47245EE2859}" presName="hierRoot3" presStyleCnt="0"/>
      <dgm:spPr/>
      <dgm:t>
        <a:bodyPr/>
        <a:lstStyle/>
        <a:p>
          <a:endParaRPr lang="ru-RU"/>
        </a:p>
      </dgm:t>
    </dgm:pt>
    <dgm:pt modelId="{1126F6D2-5D77-4E35-86A0-1426156B44C0}" type="pres">
      <dgm:prSet presAssocID="{9493A396-E62D-4823-B531-E47245EE2859}" presName="composite3" presStyleCnt="0"/>
      <dgm:spPr/>
      <dgm:t>
        <a:bodyPr/>
        <a:lstStyle/>
        <a:p>
          <a:endParaRPr lang="ru-RU"/>
        </a:p>
      </dgm:t>
    </dgm:pt>
    <dgm:pt modelId="{A6F84F4D-581A-4BB7-9C45-45D9E53CC642}" type="pres">
      <dgm:prSet presAssocID="{9493A396-E62D-4823-B531-E47245EE2859}" presName="background3" presStyleLbl="node3" presStyleIdx="5" presStyleCnt="6"/>
      <dgm:spPr>
        <a:xfrm>
          <a:off x="6834895" y="3058708"/>
          <a:ext cx="1115408" cy="658018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A465204-736C-454A-8C70-24C0ABB592CB}" type="pres">
      <dgm:prSet presAssocID="{9493A396-E62D-4823-B531-E47245EE2859}" presName="text3" presStyleLbl="fgAcc3" presStyleIdx="5" presStyleCnt="6" custScaleX="124465" custScaleY="115632" custLinFactNeighborX="41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1F71303-A671-45B1-B4A9-7DCBF9AC248A}" type="pres">
      <dgm:prSet presAssocID="{9493A396-E62D-4823-B531-E47245EE2859}" presName="hierChild4" presStyleCnt="0"/>
      <dgm:spPr/>
      <dgm:t>
        <a:bodyPr/>
        <a:lstStyle/>
        <a:p>
          <a:endParaRPr lang="ru-RU"/>
        </a:p>
      </dgm:t>
    </dgm:pt>
    <dgm:pt modelId="{F43DD2A9-1530-4FAD-A79B-266F90E6B15A}" type="pres">
      <dgm:prSet presAssocID="{42ADB79D-145B-45C8-A0A0-CAD765430BCC}" presName="Name23" presStyleLbl="parChTrans1D4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9465" y="0"/>
              </a:moveTo>
              <a:lnTo>
                <a:pt x="49465" y="177614"/>
              </a:lnTo>
              <a:lnTo>
                <a:pt x="45720" y="177614"/>
              </a:lnTo>
              <a:lnTo>
                <a:pt x="45720" y="26063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25F5491-DC8B-4263-BA60-AF4D39AA3351}" type="pres">
      <dgm:prSet presAssocID="{8433ECF7-1655-410E-874D-89C4B23136FE}" presName="hierRoot4" presStyleCnt="0"/>
      <dgm:spPr/>
      <dgm:t>
        <a:bodyPr/>
        <a:lstStyle/>
        <a:p>
          <a:endParaRPr lang="ru-RU"/>
        </a:p>
      </dgm:t>
    </dgm:pt>
    <dgm:pt modelId="{BC86C6A8-5C36-4EAD-A1AA-CAD761D9A5BE}" type="pres">
      <dgm:prSet presAssocID="{8433ECF7-1655-410E-874D-89C4B23136FE}" presName="composite4" presStyleCnt="0"/>
      <dgm:spPr/>
      <dgm:t>
        <a:bodyPr/>
        <a:lstStyle/>
        <a:p>
          <a:endParaRPr lang="ru-RU"/>
        </a:p>
      </dgm:t>
    </dgm:pt>
    <dgm:pt modelId="{7B83D918-D114-455C-AAAD-069F8364016D}" type="pres">
      <dgm:prSet presAssocID="{8433ECF7-1655-410E-874D-89C4B23136FE}" presName="background4" presStyleLbl="node4" presStyleIdx="1" presStyleCnt="2"/>
      <dgm:spPr>
        <a:xfrm>
          <a:off x="6792399" y="3977361"/>
          <a:ext cx="1192908" cy="66434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EDB8809-0998-4A57-927C-C60100C8DB7F}" type="pres">
      <dgm:prSet presAssocID="{8433ECF7-1655-410E-874D-89C4B23136FE}" presName="text4" presStyleLbl="fgAcc4" presStyleIdx="1" presStyleCnt="2" custScaleX="133113" custScaleY="11674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9D423E5-DCB1-490F-BA05-9BCCC1E1DBF9}" type="pres">
      <dgm:prSet presAssocID="{8433ECF7-1655-410E-874D-89C4B23136FE}" presName="hierChild5" presStyleCnt="0"/>
      <dgm:spPr/>
      <dgm:t>
        <a:bodyPr/>
        <a:lstStyle/>
        <a:p>
          <a:endParaRPr lang="ru-RU"/>
        </a:p>
      </dgm:t>
    </dgm:pt>
    <dgm:pt modelId="{D59FC5B8-D916-4DD1-9D11-AAADA3D69703}" type="pres">
      <dgm:prSet presAssocID="{6DA1A63F-AA47-4B37-8068-DC6D4F63D24A}" presName="hierRoot1" presStyleCnt="0"/>
      <dgm:spPr/>
    </dgm:pt>
    <dgm:pt modelId="{753E3E60-96B7-40E9-82EE-21691251100F}" type="pres">
      <dgm:prSet presAssocID="{6DA1A63F-AA47-4B37-8068-DC6D4F63D24A}" presName="composite" presStyleCnt="0"/>
      <dgm:spPr/>
    </dgm:pt>
    <dgm:pt modelId="{3472438F-B628-4B90-8E89-43408429826E}" type="pres">
      <dgm:prSet presAssocID="{6DA1A63F-AA47-4B37-8068-DC6D4F63D24A}" presName="background" presStyleLbl="node0" presStyleIdx="1" presStyleCnt="2"/>
      <dgm:spPr>
        <a:xfrm>
          <a:off x="4045994" y="3971227"/>
          <a:ext cx="1322905" cy="1046745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F0A6C8D-36EF-4709-A372-84CC0832ED5B}" type="pres">
      <dgm:prSet presAssocID="{6DA1A63F-AA47-4B37-8068-DC6D4F63D24A}" presName="text" presStyleLbl="fgAcc0" presStyleIdx="1" presStyleCnt="2" custFlipVert="0" custScaleX="147619" custScaleY="183942" custLinFactX="-153524" custLinFactY="300000" custLinFactNeighborX="-200000" custLinFactNeighborY="34013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2A8FE3D-3599-4191-8315-2C5EA4D7C3D6}" type="pres">
      <dgm:prSet presAssocID="{6DA1A63F-AA47-4B37-8068-DC6D4F63D24A}" presName="hierChild2" presStyleCnt="0"/>
      <dgm:spPr/>
    </dgm:pt>
  </dgm:ptLst>
  <dgm:cxnLst>
    <dgm:cxn modelId="{D8CF1D69-B0C9-4B17-86B6-A06E47201E46}" srcId="{56FB5DB8-E41F-4BA2-A76F-9D92FFCAEEF6}" destId="{10EB38EB-D9C4-449D-BCD0-C81A282A99B8}" srcOrd="2" destOrd="0" parTransId="{308A9494-2B57-4296-B62C-20F40EC5C0CA}" sibTransId="{0E04B52A-34B9-45B7-B626-D45D4B17074D}"/>
    <dgm:cxn modelId="{39192C7A-EDE3-4470-9D10-C115338CB46D}" type="presOf" srcId="{2E157441-7621-4E14-98CF-0EB82A2B70AC}" destId="{E3F4AABD-3E57-4002-8D8E-DCCB2A0AA1E0}" srcOrd="0" destOrd="0" presId="urn:microsoft.com/office/officeart/2005/8/layout/hierarchy1"/>
    <dgm:cxn modelId="{7A3EADB9-9AD0-4809-8D9D-3E897455FD49}" type="presOf" srcId="{B6669EC1-8B03-4C45-8DD7-06F9F2D6DD53}" destId="{7183A324-7507-4DBB-98E7-3B2930F4BC61}" srcOrd="0" destOrd="0" presId="urn:microsoft.com/office/officeart/2005/8/layout/hierarchy1"/>
    <dgm:cxn modelId="{0C7C4730-5983-46AB-BEDB-FCE0C913BB7F}" srcId="{56FB5DB8-E41F-4BA2-A76F-9D92FFCAEEF6}" destId="{666C3A12-352D-462B-8C06-739F752115FD}" srcOrd="1" destOrd="0" parTransId="{877DA12A-81B8-4282-B71C-AE847E85BD9F}" sibTransId="{DC751462-7EA9-43F3-9B00-14134E337A26}"/>
    <dgm:cxn modelId="{364B0093-44E0-4A35-8CBC-29E4DF23EDD8}" type="presOf" srcId="{BDF99AA4-8AE3-45ED-B033-D15A1FBE3184}" destId="{0C074257-7034-40E1-8A41-63EE868F0CCF}" srcOrd="0" destOrd="0" presId="urn:microsoft.com/office/officeart/2005/8/layout/hierarchy1"/>
    <dgm:cxn modelId="{BAF95E6E-9065-4073-B799-B525AB552A16}" type="presOf" srcId="{9BBF3C27-A6C8-4DE6-BE3A-FDFF21F7D2B7}" destId="{DF6C16D6-FA33-4D95-8312-6B2AEEBFA2E8}" srcOrd="0" destOrd="0" presId="urn:microsoft.com/office/officeart/2005/8/layout/hierarchy1"/>
    <dgm:cxn modelId="{CB966552-C7F3-4AF0-9F37-C3E63D263E6E}" type="presOf" srcId="{2EC2D8E4-EAC0-496F-9F98-49CA1F8B2F08}" destId="{FD304CBC-095F-4019-8670-7AACACE420DE}" srcOrd="0" destOrd="0" presId="urn:microsoft.com/office/officeart/2005/8/layout/hierarchy1"/>
    <dgm:cxn modelId="{AABAF99F-398F-4442-9264-AEF7CC733862}" type="presOf" srcId="{9493A396-E62D-4823-B531-E47245EE2859}" destId="{FA465204-736C-454A-8C70-24C0ABB592CB}" srcOrd="0" destOrd="0" presId="urn:microsoft.com/office/officeart/2005/8/layout/hierarchy1"/>
    <dgm:cxn modelId="{99A7FBEF-C4A2-4142-A0FE-1B79900A6892}" type="presOf" srcId="{C45F28D5-C2EA-4138-BF2E-7AF2172D0C16}" destId="{0DD1B7B3-AC62-4B3E-A4E8-BCABAA42925B}" srcOrd="0" destOrd="0" presId="urn:microsoft.com/office/officeart/2005/8/layout/hierarchy1"/>
    <dgm:cxn modelId="{E8FFEE5A-1713-4724-97A8-37D2EA8ACF4B}" type="presOf" srcId="{0AD8448B-60E6-4D17-8C9E-6DE29E0909B0}" destId="{A4DEE7B7-88BE-4199-B163-C96995F73065}" srcOrd="0" destOrd="0" presId="urn:microsoft.com/office/officeart/2005/8/layout/hierarchy1"/>
    <dgm:cxn modelId="{891B76B3-2544-4C43-AB42-BCF63A76E25F}" type="presOf" srcId="{10EB38EB-D9C4-449D-BCD0-C81A282A99B8}" destId="{E91924C8-1552-4F94-9960-07FE9A9A1EE3}" srcOrd="0" destOrd="0" presId="urn:microsoft.com/office/officeart/2005/8/layout/hierarchy1"/>
    <dgm:cxn modelId="{8D97644C-016B-4C17-A391-3534283FEA4D}" srcId="{9493A396-E62D-4823-B531-E47245EE2859}" destId="{8433ECF7-1655-410E-874D-89C4B23136FE}" srcOrd="0" destOrd="0" parTransId="{42ADB79D-145B-45C8-A0A0-CAD765430BCC}" sibTransId="{8C254C5A-E4C3-4E8B-812F-24B04BED2DAE}"/>
    <dgm:cxn modelId="{CC93718B-1DA1-440C-91A4-18257B7EEEE0}" srcId="{D18A9A74-611E-47C1-8446-295A119A4947}" destId="{DD5EA531-6A65-4A34-AE84-206680BA1562}" srcOrd="3" destOrd="0" parTransId="{AE2B827B-F3D5-43DE-AEC4-472CD93FD1C4}" sibTransId="{DD6572D2-7337-48C2-BB71-D615EA8774A3}"/>
    <dgm:cxn modelId="{D37241A0-2EC4-4217-B8AE-838999DC842F}" srcId="{D18A9A74-611E-47C1-8446-295A119A4947}" destId="{56FB5DB8-E41F-4BA2-A76F-9D92FFCAEEF6}" srcOrd="0" destOrd="0" parTransId="{CC8C52DC-A000-4FE3-B200-B871682233FC}" sibTransId="{F8701024-C120-434C-820C-7765D7A501F8}"/>
    <dgm:cxn modelId="{D8441242-84EF-4A1F-9511-D3C11289C431}" type="presOf" srcId="{4479C03C-6071-4232-ADEF-62D170145CB9}" destId="{70DF4D28-94CE-40D1-91CA-2E3C649798EA}" srcOrd="0" destOrd="0" presId="urn:microsoft.com/office/officeart/2005/8/layout/hierarchy1"/>
    <dgm:cxn modelId="{65C597B3-71D6-4051-A95B-2CCAA6572584}" type="presOf" srcId="{8F7138D3-FDB3-4641-967E-5462F1017F30}" destId="{BFCFA1A7-5800-4B6C-BDF7-936CCE2B664D}" srcOrd="0" destOrd="0" presId="urn:microsoft.com/office/officeart/2005/8/layout/hierarchy1"/>
    <dgm:cxn modelId="{20DDB923-462E-4AE8-9FF5-92A06D1F3999}" srcId="{DD5EA531-6A65-4A34-AE84-206680BA1562}" destId="{B6669EC1-8B03-4C45-8DD7-06F9F2D6DD53}" srcOrd="0" destOrd="0" parTransId="{2EC2D8E4-EAC0-496F-9F98-49CA1F8B2F08}" sibTransId="{D7D3727C-862F-4E9C-87C0-FCD63B891B44}"/>
    <dgm:cxn modelId="{BFAD4964-379C-41A7-A84A-963FF6B1539F}" type="presOf" srcId="{43C3F68E-37BB-406E-AB2B-705F6CD75E16}" destId="{26E1FA5E-932C-4FA7-B8E3-BC1D493BE032}" srcOrd="0" destOrd="0" presId="urn:microsoft.com/office/officeart/2005/8/layout/hierarchy1"/>
    <dgm:cxn modelId="{F3E358BB-C71A-4D3A-B40A-024FE33880E4}" type="presOf" srcId="{2525F693-6FC6-4965-BE60-74CEC8D4B6BD}" destId="{40BEF7BF-2476-4DA9-A1E5-57A30BDF7520}" srcOrd="0" destOrd="0" presId="urn:microsoft.com/office/officeart/2005/8/layout/hierarchy1"/>
    <dgm:cxn modelId="{83FB68F5-8D73-4E29-8A41-97C3B7DE2C66}" srcId="{2E157441-7621-4E14-98CF-0EB82A2B70AC}" destId="{33A05971-B263-4E47-98B3-E8C6F1ADB75C}" srcOrd="0" destOrd="0" parTransId="{8F7138D3-FDB3-4641-967E-5462F1017F30}" sibTransId="{B02A9EF7-91D9-48E4-B051-37AB00661EB3}"/>
    <dgm:cxn modelId="{C230FED2-F5B5-4750-B56B-8C6A40C7C836}" type="presOf" srcId="{666C3A12-352D-462B-8C06-739F752115FD}" destId="{94C12076-FA8C-4E28-B476-9A1DED88F71B}" srcOrd="0" destOrd="0" presId="urn:microsoft.com/office/officeart/2005/8/layout/hierarchy1"/>
    <dgm:cxn modelId="{25BDA995-C0FC-4FCC-974D-5AC4F8A17816}" srcId="{D18A9A74-611E-47C1-8446-295A119A4947}" destId="{43C3F68E-37BB-406E-AB2B-705F6CD75E16}" srcOrd="4" destOrd="0" parTransId="{3350DDDA-023C-47AE-A15B-12081E4AAA50}" sibTransId="{5DD15435-AB3E-4C8A-A005-DA74A6ED8D62}"/>
    <dgm:cxn modelId="{82E9CA13-B9B8-4F6C-96E3-5AB97E440326}" type="presOf" srcId="{56FB5DB8-E41F-4BA2-A76F-9D92FFCAEEF6}" destId="{0345F5BC-3B5A-459C-B477-683861CF4F31}" srcOrd="0" destOrd="0" presId="urn:microsoft.com/office/officeart/2005/8/layout/hierarchy1"/>
    <dgm:cxn modelId="{F2008D85-C907-46BB-8E14-F518ABEDA493}" type="presOf" srcId="{42ADB79D-145B-45C8-A0A0-CAD765430BCC}" destId="{F43DD2A9-1530-4FAD-A79B-266F90E6B15A}" srcOrd="0" destOrd="0" presId="urn:microsoft.com/office/officeart/2005/8/layout/hierarchy1"/>
    <dgm:cxn modelId="{8D012690-0912-4D80-AF25-C0D7D3201E1C}" type="presOf" srcId="{6DA1A63F-AA47-4B37-8068-DC6D4F63D24A}" destId="{1F0A6C8D-36EF-4709-A372-84CC0832ED5B}" srcOrd="0" destOrd="0" presId="urn:microsoft.com/office/officeart/2005/8/layout/hierarchy1"/>
    <dgm:cxn modelId="{E9A43B37-4E9F-4ED7-9AB5-A9F1BADC991C}" type="presOf" srcId="{CC8C52DC-A000-4FE3-B200-B871682233FC}" destId="{6522557D-C4C8-494A-9A5C-EADFC237F30E}" srcOrd="0" destOrd="0" presId="urn:microsoft.com/office/officeart/2005/8/layout/hierarchy1"/>
    <dgm:cxn modelId="{1B8511E2-9985-4F9F-B8D4-4677835C64AC}" type="presOf" srcId="{33A05971-B263-4E47-98B3-E8C6F1ADB75C}" destId="{DB6830EF-F120-4CFC-8E58-EE1ECDD74130}" srcOrd="0" destOrd="0" presId="urn:microsoft.com/office/officeart/2005/8/layout/hierarchy1"/>
    <dgm:cxn modelId="{645D8F87-3B1C-4BE4-AB9D-808D88D971AF}" srcId="{4479C03C-6071-4232-ADEF-62D170145CB9}" destId="{D18A9A74-611E-47C1-8446-295A119A4947}" srcOrd="0" destOrd="0" parTransId="{EC75489F-6A6A-41E2-B714-D3F9372052D0}" sibTransId="{67EE3EDF-17C8-4C70-AF59-3AF8820398B9}"/>
    <dgm:cxn modelId="{68D7CE91-2E25-467D-8A3E-D27001CF588E}" type="presOf" srcId="{1552089E-7479-41ED-B686-0609D5CCE17B}" destId="{2797DD45-6DE8-4ABA-A992-26EAC9FEF62D}" srcOrd="0" destOrd="0" presId="urn:microsoft.com/office/officeart/2005/8/layout/hierarchy1"/>
    <dgm:cxn modelId="{C0DD1D5C-865E-4BE1-A9D4-0BE54DFEC20F}" srcId="{43C3F68E-37BB-406E-AB2B-705F6CD75E16}" destId="{9493A396-E62D-4823-B531-E47245EE2859}" srcOrd="0" destOrd="0" parTransId="{BDF99AA4-8AE3-45ED-B033-D15A1FBE3184}" sibTransId="{3ABF5873-A110-42DE-A3C3-4C01492C6E51}"/>
    <dgm:cxn modelId="{8426B997-9349-443A-A261-3954F5AEEB15}" srcId="{56FB5DB8-E41F-4BA2-A76F-9D92FFCAEEF6}" destId="{C45F28D5-C2EA-4138-BF2E-7AF2172D0C16}" srcOrd="0" destOrd="0" parTransId="{1552089E-7479-41ED-B686-0609D5CCE17B}" sibTransId="{682898D7-CE47-4CA1-9770-C9EDCC3F16A9}"/>
    <dgm:cxn modelId="{EA3B78A4-190C-4D77-BE3B-CA73550742D0}" type="presOf" srcId="{877DA12A-81B8-4282-B71C-AE847E85BD9F}" destId="{F277917E-D94C-4721-8D3A-C3A2E46BA109}" srcOrd="0" destOrd="0" presId="urn:microsoft.com/office/officeart/2005/8/layout/hierarchy1"/>
    <dgm:cxn modelId="{8571BE26-FBBA-4736-8CE8-675EBAFA0D5A}" srcId="{D18A9A74-611E-47C1-8446-295A119A4947}" destId="{2E157441-7621-4E14-98CF-0EB82A2B70AC}" srcOrd="2" destOrd="0" parTransId="{FDDD640B-2833-44B1-B393-2DD935D1B74F}" sibTransId="{87025F0C-B2DA-4763-9A7F-D7841B14E7E5}"/>
    <dgm:cxn modelId="{434ECD10-0AEB-4946-B497-9DDB611E8EA2}" type="presOf" srcId="{FDDD640B-2833-44B1-B393-2DD935D1B74F}" destId="{7552BDA1-82BA-4F8B-A29C-EFA33A3CDDC8}" srcOrd="0" destOrd="0" presId="urn:microsoft.com/office/officeart/2005/8/layout/hierarchy1"/>
    <dgm:cxn modelId="{A7A8EB94-8B03-4B86-A117-DF00F7061CBF}" type="presOf" srcId="{308A9494-2B57-4296-B62C-20F40EC5C0CA}" destId="{ED597074-3B85-472C-AE5B-60F6409FBEDF}" srcOrd="0" destOrd="0" presId="urn:microsoft.com/office/officeart/2005/8/layout/hierarchy1"/>
    <dgm:cxn modelId="{04E9CFC1-12AD-4E9D-9220-16E0A7D6813F}" srcId="{D18A9A74-611E-47C1-8446-295A119A4947}" destId="{0AD8448B-60E6-4D17-8C9E-6DE29E0909B0}" srcOrd="1" destOrd="0" parTransId="{B3790412-F917-4EF6-AD1A-53D987C74ECD}" sibTransId="{CCCE72A4-E1C1-4964-8BF3-9B41FEEFE43A}"/>
    <dgm:cxn modelId="{1C483D57-98CE-4C62-B1B8-0A111D4B5E7B}" type="presOf" srcId="{D18A9A74-611E-47C1-8446-295A119A4947}" destId="{32DD2B0A-3B51-4632-903D-337ED527002A}" srcOrd="0" destOrd="0" presId="urn:microsoft.com/office/officeart/2005/8/layout/hierarchy1"/>
    <dgm:cxn modelId="{F2B2907F-20F0-44F6-8833-6041ADB4B3ED}" type="presOf" srcId="{8433ECF7-1655-410E-874D-89C4B23136FE}" destId="{BEDB8809-0998-4A57-927C-C60100C8DB7F}" srcOrd="0" destOrd="0" presId="urn:microsoft.com/office/officeart/2005/8/layout/hierarchy1"/>
    <dgm:cxn modelId="{57F6F1A3-D323-4AA0-921B-6F7AAEB42485}" type="presOf" srcId="{B3790412-F917-4EF6-AD1A-53D987C74ECD}" destId="{F3F3FD76-A671-4C82-AF4D-99775B38583C}" srcOrd="0" destOrd="0" presId="urn:microsoft.com/office/officeart/2005/8/layout/hierarchy1"/>
    <dgm:cxn modelId="{7E0F0DDD-0249-4A69-9003-5B3EC2ED93D4}" type="presOf" srcId="{AE2B827B-F3D5-43DE-AEC4-472CD93FD1C4}" destId="{A5B0F2D3-B86D-45FD-BCF5-09D1F44B4C2A}" srcOrd="0" destOrd="0" presId="urn:microsoft.com/office/officeart/2005/8/layout/hierarchy1"/>
    <dgm:cxn modelId="{08EB22A2-F135-4465-BFE6-9565F9FC8980}" srcId="{B6669EC1-8B03-4C45-8DD7-06F9F2D6DD53}" destId="{9BBF3C27-A6C8-4DE6-BE3A-FDFF21F7D2B7}" srcOrd="0" destOrd="0" parTransId="{2525F693-6FC6-4965-BE60-74CEC8D4B6BD}" sibTransId="{6A826E11-62E0-48F8-91E3-A4E28B608FB3}"/>
    <dgm:cxn modelId="{B17DE87B-C8AE-4A1C-80DF-470A5EA85840}" srcId="{4479C03C-6071-4232-ADEF-62D170145CB9}" destId="{6DA1A63F-AA47-4B37-8068-DC6D4F63D24A}" srcOrd="1" destOrd="0" parTransId="{5EBDEABA-F33F-400D-8DFE-2CC5CD59C3D8}" sibTransId="{BFFA9B81-AC40-44EB-A3AB-925659FE7FBB}"/>
    <dgm:cxn modelId="{272B6DCE-57DB-4E2C-83DF-9E676A3B6905}" type="presOf" srcId="{3350DDDA-023C-47AE-A15B-12081E4AAA50}" destId="{805A2C05-E498-46F0-9A34-2E810C9D8A50}" srcOrd="0" destOrd="0" presId="urn:microsoft.com/office/officeart/2005/8/layout/hierarchy1"/>
    <dgm:cxn modelId="{4C49185E-3B4C-4147-BDF9-6C94B94E7126}" type="presOf" srcId="{DD5EA531-6A65-4A34-AE84-206680BA1562}" destId="{5C5B8A1F-24E2-4FE4-83AE-CD0E3DE86C34}" srcOrd="0" destOrd="0" presId="urn:microsoft.com/office/officeart/2005/8/layout/hierarchy1"/>
    <dgm:cxn modelId="{90C2B85F-0726-41EB-8B86-C72CD7044A85}" type="presParOf" srcId="{70DF4D28-94CE-40D1-91CA-2E3C649798EA}" destId="{C3E42108-712D-4E1F-BE28-1B5BC4E503B0}" srcOrd="0" destOrd="0" presId="urn:microsoft.com/office/officeart/2005/8/layout/hierarchy1"/>
    <dgm:cxn modelId="{13F31734-09FD-434C-91DC-69903F16D4F7}" type="presParOf" srcId="{C3E42108-712D-4E1F-BE28-1B5BC4E503B0}" destId="{8E8B75E3-2832-4681-AC1F-72B7CCB9B0A5}" srcOrd="0" destOrd="0" presId="urn:microsoft.com/office/officeart/2005/8/layout/hierarchy1"/>
    <dgm:cxn modelId="{D9CE64D5-A303-4498-9B99-40317F81D8B7}" type="presParOf" srcId="{8E8B75E3-2832-4681-AC1F-72B7CCB9B0A5}" destId="{ED33892B-C10C-41FB-B660-8315732E8470}" srcOrd="0" destOrd="0" presId="urn:microsoft.com/office/officeart/2005/8/layout/hierarchy1"/>
    <dgm:cxn modelId="{6C2573D1-A7FB-493C-BA7E-A7D38FEBA7EB}" type="presParOf" srcId="{8E8B75E3-2832-4681-AC1F-72B7CCB9B0A5}" destId="{32DD2B0A-3B51-4632-903D-337ED527002A}" srcOrd="1" destOrd="0" presId="urn:microsoft.com/office/officeart/2005/8/layout/hierarchy1"/>
    <dgm:cxn modelId="{1BFBCA45-3E3D-4700-B2DA-DCAE85CEB6C9}" type="presParOf" srcId="{C3E42108-712D-4E1F-BE28-1B5BC4E503B0}" destId="{5A07AF12-7B81-433A-A9D6-8BBC324E15C7}" srcOrd="1" destOrd="0" presId="urn:microsoft.com/office/officeart/2005/8/layout/hierarchy1"/>
    <dgm:cxn modelId="{47202F22-6F6A-4825-84A6-50000BDB4302}" type="presParOf" srcId="{5A07AF12-7B81-433A-A9D6-8BBC324E15C7}" destId="{6522557D-C4C8-494A-9A5C-EADFC237F30E}" srcOrd="0" destOrd="0" presId="urn:microsoft.com/office/officeart/2005/8/layout/hierarchy1"/>
    <dgm:cxn modelId="{B986D572-A6A8-447B-A23E-1BE1C113C95C}" type="presParOf" srcId="{5A07AF12-7B81-433A-A9D6-8BBC324E15C7}" destId="{FCA0A6BA-0963-4C91-B8BB-9C568A8D54F4}" srcOrd="1" destOrd="0" presId="urn:microsoft.com/office/officeart/2005/8/layout/hierarchy1"/>
    <dgm:cxn modelId="{0E3C6755-56B4-4191-A0CA-4F281B5A832A}" type="presParOf" srcId="{FCA0A6BA-0963-4C91-B8BB-9C568A8D54F4}" destId="{7716C344-FA12-4D5A-A0DD-D4C35A41927A}" srcOrd="0" destOrd="0" presId="urn:microsoft.com/office/officeart/2005/8/layout/hierarchy1"/>
    <dgm:cxn modelId="{ED5CC105-87E2-4775-BB83-72ADED27423B}" type="presParOf" srcId="{7716C344-FA12-4D5A-A0DD-D4C35A41927A}" destId="{7D306368-7F3E-438A-9520-F7CECC5AE6AA}" srcOrd="0" destOrd="0" presId="urn:microsoft.com/office/officeart/2005/8/layout/hierarchy1"/>
    <dgm:cxn modelId="{4FF18763-152F-44CC-A1A4-604DFAF50D84}" type="presParOf" srcId="{7716C344-FA12-4D5A-A0DD-D4C35A41927A}" destId="{0345F5BC-3B5A-459C-B477-683861CF4F31}" srcOrd="1" destOrd="0" presId="urn:microsoft.com/office/officeart/2005/8/layout/hierarchy1"/>
    <dgm:cxn modelId="{B2454DC2-07EB-4226-A5BE-4871E6537FCD}" type="presParOf" srcId="{FCA0A6BA-0963-4C91-B8BB-9C568A8D54F4}" destId="{869819CB-949C-4EE2-826F-E42DA6409ED8}" srcOrd="1" destOrd="0" presId="urn:microsoft.com/office/officeart/2005/8/layout/hierarchy1"/>
    <dgm:cxn modelId="{82132ED6-7F17-46C0-A729-04F31F0A5BE2}" type="presParOf" srcId="{869819CB-949C-4EE2-826F-E42DA6409ED8}" destId="{2797DD45-6DE8-4ABA-A992-26EAC9FEF62D}" srcOrd="0" destOrd="0" presId="urn:microsoft.com/office/officeart/2005/8/layout/hierarchy1"/>
    <dgm:cxn modelId="{913762FB-B497-4300-8362-9A1F776E333D}" type="presParOf" srcId="{869819CB-949C-4EE2-826F-E42DA6409ED8}" destId="{15EF52EA-D53D-46D7-AE4C-9B052137D9B4}" srcOrd="1" destOrd="0" presId="urn:microsoft.com/office/officeart/2005/8/layout/hierarchy1"/>
    <dgm:cxn modelId="{744F9DD4-1EA2-4AC5-8494-B505B2245670}" type="presParOf" srcId="{15EF52EA-D53D-46D7-AE4C-9B052137D9B4}" destId="{C74A5E09-F5A0-4851-8CDF-97C9D04F7C64}" srcOrd="0" destOrd="0" presId="urn:microsoft.com/office/officeart/2005/8/layout/hierarchy1"/>
    <dgm:cxn modelId="{DABDE1AA-FD92-40C5-8FB4-563166A028BE}" type="presParOf" srcId="{C74A5E09-F5A0-4851-8CDF-97C9D04F7C64}" destId="{4CCD45AD-1F25-40FB-BD12-E31CA2F31BA9}" srcOrd="0" destOrd="0" presId="urn:microsoft.com/office/officeart/2005/8/layout/hierarchy1"/>
    <dgm:cxn modelId="{825C6EAC-90BD-4A4A-9B5C-69C25C69884B}" type="presParOf" srcId="{C74A5E09-F5A0-4851-8CDF-97C9D04F7C64}" destId="{0DD1B7B3-AC62-4B3E-A4E8-BCABAA42925B}" srcOrd="1" destOrd="0" presId="urn:microsoft.com/office/officeart/2005/8/layout/hierarchy1"/>
    <dgm:cxn modelId="{B78FC6D1-7450-4DD3-9615-D993B89BF946}" type="presParOf" srcId="{15EF52EA-D53D-46D7-AE4C-9B052137D9B4}" destId="{C672DCDB-53BE-4976-B670-38CC2098386C}" srcOrd="1" destOrd="0" presId="urn:microsoft.com/office/officeart/2005/8/layout/hierarchy1"/>
    <dgm:cxn modelId="{33F1DC57-C46A-4E5F-B9A3-808497965B19}" type="presParOf" srcId="{869819CB-949C-4EE2-826F-E42DA6409ED8}" destId="{F277917E-D94C-4721-8D3A-C3A2E46BA109}" srcOrd="2" destOrd="0" presId="urn:microsoft.com/office/officeart/2005/8/layout/hierarchy1"/>
    <dgm:cxn modelId="{8F34C980-3339-42EA-9E3A-8C0FD7788EA0}" type="presParOf" srcId="{869819CB-949C-4EE2-826F-E42DA6409ED8}" destId="{2AC67115-DBF6-4B74-A12D-F591F3F56ED1}" srcOrd="3" destOrd="0" presId="urn:microsoft.com/office/officeart/2005/8/layout/hierarchy1"/>
    <dgm:cxn modelId="{B3A5B14D-B095-4D74-883B-1FFE3216A998}" type="presParOf" srcId="{2AC67115-DBF6-4B74-A12D-F591F3F56ED1}" destId="{C7C3B907-8BF8-4CA9-98B5-0868454AC0F4}" srcOrd="0" destOrd="0" presId="urn:microsoft.com/office/officeart/2005/8/layout/hierarchy1"/>
    <dgm:cxn modelId="{698AAB3D-849C-4213-AEE3-D52B7046F180}" type="presParOf" srcId="{C7C3B907-8BF8-4CA9-98B5-0868454AC0F4}" destId="{72C88577-649B-4A49-B6D4-7725FEA47B68}" srcOrd="0" destOrd="0" presId="urn:microsoft.com/office/officeart/2005/8/layout/hierarchy1"/>
    <dgm:cxn modelId="{03FCFCBD-F9C6-4D98-A459-C86079A17D80}" type="presParOf" srcId="{C7C3B907-8BF8-4CA9-98B5-0868454AC0F4}" destId="{94C12076-FA8C-4E28-B476-9A1DED88F71B}" srcOrd="1" destOrd="0" presId="urn:microsoft.com/office/officeart/2005/8/layout/hierarchy1"/>
    <dgm:cxn modelId="{E39641C4-91B7-4D4A-A7FB-76C17FB3B6EA}" type="presParOf" srcId="{2AC67115-DBF6-4B74-A12D-F591F3F56ED1}" destId="{5EB73D83-1540-42B4-A8CD-B33B59289C32}" srcOrd="1" destOrd="0" presId="urn:microsoft.com/office/officeart/2005/8/layout/hierarchy1"/>
    <dgm:cxn modelId="{01E71915-FBEC-4012-B387-69DB45BB54A3}" type="presParOf" srcId="{869819CB-949C-4EE2-826F-E42DA6409ED8}" destId="{ED597074-3B85-472C-AE5B-60F6409FBEDF}" srcOrd="4" destOrd="0" presId="urn:microsoft.com/office/officeart/2005/8/layout/hierarchy1"/>
    <dgm:cxn modelId="{C4CB7610-0C2B-41A2-9499-1946E7590D81}" type="presParOf" srcId="{869819CB-949C-4EE2-826F-E42DA6409ED8}" destId="{F025F3B7-DA96-4E47-80D2-AC63CB1A5BD6}" srcOrd="5" destOrd="0" presId="urn:microsoft.com/office/officeart/2005/8/layout/hierarchy1"/>
    <dgm:cxn modelId="{54D675AD-1672-4A1F-9F15-E629E08E1753}" type="presParOf" srcId="{F025F3B7-DA96-4E47-80D2-AC63CB1A5BD6}" destId="{88A60E12-13EB-424B-AAC1-7910810031A0}" srcOrd="0" destOrd="0" presId="urn:microsoft.com/office/officeart/2005/8/layout/hierarchy1"/>
    <dgm:cxn modelId="{494AC5CF-8987-43DE-87FE-29123672E931}" type="presParOf" srcId="{88A60E12-13EB-424B-AAC1-7910810031A0}" destId="{BCDF6CF9-A38D-45C7-93F7-5BC167328C6C}" srcOrd="0" destOrd="0" presId="urn:microsoft.com/office/officeart/2005/8/layout/hierarchy1"/>
    <dgm:cxn modelId="{C619C32E-C6AA-4DAB-A703-EC955F5D8AA7}" type="presParOf" srcId="{88A60E12-13EB-424B-AAC1-7910810031A0}" destId="{E91924C8-1552-4F94-9960-07FE9A9A1EE3}" srcOrd="1" destOrd="0" presId="urn:microsoft.com/office/officeart/2005/8/layout/hierarchy1"/>
    <dgm:cxn modelId="{0F3D1E9D-29F1-45CD-B550-EFCDE98FFEA2}" type="presParOf" srcId="{F025F3B7-DA96-4E47-80D2-AC63CB1A5BD6}" destId="{77B75565-B563-405D-8154-E15EF43C1AD7}" srcOrd="1" destOrd="0" presId="urn:microsoft.com/office/officeart/2005/8/layout/hierarchy1"/>
    <dgm:cxn modelId="{36C9EF57-8AF0-463B-9872-A1EC85469C94}" type="presParOf" srcId="{5A07AF12-7B81-433A-A9D6-8BBC324E15C7}" destId="{F3F3FD76-A671-4C82-AF4D-99775B38583C}" srcOrd="2" destOrd="0" presId="urn:microsoft.com/office/officeart/2005/8/layout/hierarchy1"/>
    <dgm:cxn modelId="{DE17EA0E-EC23-4D49-A161-92B08462FFED}" type="presParOf" srcId="{5A07AF12-7B81-433A-A9D6-8BBC324E15C7}" destId="{2CB76276-675D-4E0E-8FD8-6A4CD4DFC269}" srcOrd="3" destOrd="0" presId="urn:microsoft.com/office/officeart/2005/8/layout/hierarchy1"/>
    <dgm:cxn modelId="{09B497AE-A63B-445D-9E5E-0CC3370B76D6}" type="presParOf" srcId="{2CB76276-675D-4E0E-8FD8-6A4CD4DFC269}" destId="{44FC2252-E339-4842-9ED1-8D1C445DD805}" srcOrd="0" destOrd="0" presId="urn:microsoft.com/office/officeart/2005/8/layout/hierarchy1"/>
    <dgm:cxn modelId="{F006D2D2-26CF-4F7A-8B1A-558B5300B90B}" type="presParOf" srcId="{44FC2252-E339-4842-9ED1-8D1C445DD805}" destId="{75ED2287-08FC-4ABC-838B-57906F144477}" srcOrd="0" destOrd="0" presId="urn:microsoft.com/office/officeart/2005/8/layout/hierarchy1"/>
    <dgm:cxn modelId="{20473980-F0FE-4A2F-94D5-B969587ECB0A}" type="presParOf" srcId="{44FC2252-E339-4842-9ED1-8D1C445DD805}" destId="{A4DEE7B7-88BE-4199-B163-C96995F73065}" srcOrd="1" destOrd="0" presId="urn:microsoft.com/office/officeart/2005/8/layout/hierarchy1"/>
    <dgm:cxn modelId="{FDF11527-6CD8-4CB3-9AF0-D7495C5B0891}" type="presParOf" srcId="{2CB76276-675D-4E0E-8FD8-6A4CD4DFC269}" destId="{35AFC5DD-F366-463A-88D5-AF953DC65EFB}" srcOrd="1" destOrd="0" presId="urn:microsoft.com/office/officeart/2005/8/layout/hierarchy1"/>
    <dgm:cxn modelId="{BFAEA145-4C79-4632-84CB-0F6AB8A6F6AD}" type="presParOf" srcId="{5A07AF12-7B81-433A-A9D6-8BBC324E15C7}" destId="{7552BDA1-82BA-4F8B-A29C-EFA33A3CDDC8}" srcOrd="4" destOrd="0" presId="urn:microsoft.com/office/officeart/2005/8/layout/hierarchy1"/>
    <dgm:cxn modelId="{2A766F53-E404-4DCD-BD2D-938D089C31AA}" type="presParOf" srcId="{5A07AF12-7B81-433A-A9D6-8BBC324E15C7}" destId="{7A3BEAC7-FF9C-4250-9041-9B6333AB1F95}" srcOrd="5" destOrd="0" presId="urn:microsoft.com/office/officeart/2005/8/layout/hierarchy1"/>
    <dgm:cxn modelId="{AC0F0F3B-45E7-48DA-B5C0-28E2D7B2D550}" type="presParOf" srcId="{7A3BEAC7-FF9C-4250-9041-9B6333AB1F95}" destId="{AA4F4919-D71A-49F3-BDB6-F6C96817EEB1}" srcOrd="0" destOrd="0" presId="urn:microsoft.com/office/officeart/2005/8/layout/hierarchy1"/>
    <dgm:cxn modelId="{FA20D112-0542-430F-B46B-FA1C2E7934DD}" type="presParOf" srcId="{AA4F4919-D71A-49F3-BDB6-F6C96817EEB1}" destId="{C4A91496-9DCC-4F89-80D4-B8D285A35157}" srcOrd="0" destOrd="0" presId="urn:microsoft.com/office/officeart/2005/8/layout/hierarchy1"/>
    <dgm:cxn modelId="{95C3DB07-78E0-4B73-A4BD-B42FAFB33368}" type="presParOf" srcId="{AA4F4919-D71A-49F3-BDB6-F6C96817EEB1}" destId="{E3F4AABD-3E57-4002-8D8E-DCCB2A0AA1E0}" srcOrd="1" destOrd="0" presId="urn:microsoft.com/office/officeart/2005/8/layout/hierarchy1"/>
    <dgm:cxn modelId="{DE8CECD1-19E6-47AC-BFFF-19C1603B0C0E}" type="presParOf" srcId="{7A3BEAC7-FF9C-4250-9041-9B6333AB1F95}" destId="{E93004F0-7CA4-4739-95AA-484E7248FAFB}" srcOrd="1" destOrd="0" presId="urn:microsoft.com/office/officeart/2005/8/layout/hierarchy1"/>
    <dgm:cxn modelId="{064C8A47-368A-4BC3-A1FE-2B9AEA700875}" type="presParOf" srcId="{E93004F0-7CA4-4739-95AA-484E7248FAFB}" destId="{BFCFA1A7-5800-4B6C-BDF7-936CCE2B664D}" srcOrd="0" destOrd="0" presId="urn:microsoft.com/office/officeart/2005/8/layout/hierarchy1"/>
    <dgm:cxn modelId="{1A3A5079-CFBB-48C0-9267-C46134244A3E}" type="presParOf" srcId="{E93004F0-7CA4-4739-95AA-484E7248FAFB}" destId="{B890A0C0-D8D1-4EA9-8E6F-6A6E7513BF65}" srcOrd="1" destOrd="0" presId="urn:microsoft.com/office/officeart/2005/8/layout/hierarchy1"/>
    <dgm:cxn modelId="{BC31CC26-556F-462F-9D8C-46E25E4DA747}" type="presParOf" srcId="{B890A0C0-D8D1-4EA9-8E6F-6A6E7513BF65}" destId="{3B3FDE92-F91E-4457-8D30-D3377CADCA87}" srcOrd="0" destOrd="0" presId="urn:microsoft.com/office/officeart/2005/8/layout/hierarchy1"/>
    <dgm:cxn modelId="{31E89A61-DA10-4058-BDF7-C49DE9CFD42B}" type="presParOf" srcId="{3B3FDE92-F91E-4457-8D30-D3377CADCA87}" destId="{EB37C074-07BA-4A17-9839-F560F32925B8}" srcOrd="0" destOrd="0" presId="urn:microsoft.com/office/officeart/2005/8/layout/hierarchy1"/>
    <dgm:cxn modelId="{0A7AC201-E8A9-4791-8A47-C6293621737C}" type="presParOf" srcId="{3B3FDE92-F91E-4457-8D30-D3377CADCA87}" destId="{DB6830EF-F120-4CFC-8E58-EE1ECDD74130}" srcOrd="1" destOrd="0" presId="urn:microsoft.com/office/officeart/2005/8/layout/hierarchy1"/>
    <dgm:cxn modelId="{B23FEC56-017D-4600-88EE-2199376883BA}" type="presParOf" srcId="{B890A0C0-D8D1-4EA9-8E6F-6A6E7513BF65}" destId="{9B472E9E-7BB8-46D4-9954-D39D5C726563}" srcOrd="1" destOrd="0" presId="urn:microsoft.com/office/officeart/2005/8/layout/hierarchy1"/>
    <dgm:cxn modelId="{8D30F50C-DAA7-4360-ABF3-DF592C09A01B}" type="presParOf" srcId="{5A07AF12-7B81-433A-A9D6-8BBC324E15C7}" destId="{A5B0F2D3-B86D-45FD-BCF5-09D1F44B4C2A}" srcOrd="6" destOrd="0" presId="urn:microsoft.com/office/officeart/2005/8/layout/hierarchy1"/>
    <dgm:cxn modelId="{DE6067FE-1236-4575-A400-7FC75D798BEF}" type="presParOf" srcId="{5A07AF12-7B81-433A-A9D6-8BBC324E15C7}" destId="{93325EC8-8129-47A6-A370-80CADBBCC1D9}" srcOrd="7" destOrd="0" presId="urn:microsoft.com/office/officeart/2005/8/layout/hierarchy1"/>
    <dgm:cxn modelId="{CE96C56E-6691-4160-8EF4-ADCC7AAF7BB9}" type="presParOf" srcId="{93325EC8-8129-47A6-A370-80CADBBCC1D9}" destId="{87385EA6-00F9-4DA3-B0D0-5DCF8A121256}" srcOrd="0" destOrd="0" presId="urn:microsoft.com/office/officeart/2005/8/layout/hierarchy1"/>
    <dgm:cxn modelId="{86D7681F-D542-47F8-AA77-74836A8591BE}" type="presParOf" srcId="{87385EA6-00F9-4DA3-B0D0-5DCF8A121256}" destId="{C00F1AB3-FD1E-4A58-8AB2-91174991F666}" srcOrd="0" destOrd="0" presId="urn:microsoft.com/office/officeart/2005/8/layout/hierarchy1"/>
    <dgm:cxn modelId="{5B304E46-607C-4DD8-8EC1-2D37CED3C23D}" type="presParOf" srcId="{87385EA6-00F9-4DA3-B0D0-5DCF8A121256}" destId="{5C5B8A1F-24E2-4FE4-83AE-CD0E3DE86C34}" srcOrd="1" destOrd="0" presId="urn:microsoft.com/office/officeart/2005/8/layout/hierarchy1"/>
    <dgm:cxn modelId="{560BA73E-7DF3-4DF9-A5F6-5EB14634CCD9}" type="presParOf" srcId="{93325EC8-8129-47A6-A370-80CADBBCC1D9}" destId="{C282B359-B448-4ED5-B4F9-12EAD4B7A20F}" srcOrd="1" destOrd="0" presId="urn:microsoft.com/office/officeart/2005/8/layout/hierarchy1"/>
    <dgm:cxn modelId="{0B4AE47C-4893-4A87-8449-131389389BA5}" type="presParOf" srcId="{C282B359-B448-4ED5-B4F9-12EAD4B7A20F}" destId="{FD304CBC-095F-4019-8670-7AACACE420DE}" srcOrd="0" destOrd="0" presId="urn:microsoft.com/office/officeart/2005/8/layout/hierarchy1"/>
    <dgm:cxn modelId="{B426921C-61C5-406E-842A-0CCDC1D53002}" type="presParOf" srcId="{C282B359-B448-4ED5-B4F9-12EAD4B7A20F}" destId="{37A2D0AB-6BAE-48BE-9994-0DF7AE5FF550}" srcOrd="1" destOrd="0" presId="urn:microsoft.com/office/officeart/2005/8/layout/hierarchy1"/>
    <dgm:cxn modelId="{591738D3-AC06-45D2-86E0-C1B6CB45879B}" type="presParOf" srcId="{37A2D0AB-6BAE-48BE-9994-0DF7AE5FF550}" destId="{B71E347C-7A96-463E-8FD6-8E9B0C48482A}" srcOrd="0" destOrd="0" presId="urn:microsoft.com/office/officeart/2005/8/layout/hierarchy1"/>
    <dgm:cxn modelId="{5D7CC8AE-98B4-4350-B2D9-D5F41F5196CB}" type="presParOf" srcId="{B71E347C-7A96-463E-8FD6-8E9B0C48482A}" destId="{6ED87670-613E-4E06-B3FB-657C63FF16A5}" srcOrd="0" destOrd="0" presId="urn:microsoft.com/office/officeart/2005/8/layout/hierarchy1"/>
    <dgm:cxn modelId="{2B1E6009-B242-40C2-8D1E-A35520175FE0}" type="presParOf" srcId="{B71E347C-7A96-463E-8FD6-8E9B0C48482A}" destId="{7183A324-7507-4DBB-98E7-3B2930F4BC61}" srcOrd="1" destOrd="0" presId="urn:microsoft.com/office/officeart/2005/8/layout/hierarchy1"/>
    <dgm:cxn modelId="{C6D2FE2C-F6F7-435D-9F99-32B80ACC0DDE}" type="presParOf" srcId="{37A2D0AB-6BAE-48BE-9994-0DF7AE5FF550}" destId="{5F673BA9-8D83-458B-BD40-9D364D5F5953}" srcOrd="1" destOrd="0" presId="urn:microsoft.com/office/officeart/2005/8/layout/hierarchy1"/>
    <dgm:cxn modelId="{E5956141-FF85-45BA-BF84-8329E0759608}" type="presParOf" srcId="{5F673BA9-8D83-458B-BD40-9D364D5F5953}" destId="{40BEF7BF-2476-4DA9-A1E5-57A30BDF7520}" srcOrd="0" destOrd="0" presId="urn:microsoft.com/office/officeart/2005/8/layout/hierarchy1"/>
    <dgm:cxn modelId="{6349F08B-5087-4366-97A4-67450489A1D8}" type="presParOf" srcId="{5F673BA9-8D83-458B-BD40-9D364D5F5953}" destId="{E426BC87-6A50-461F-9639-92E3BDEBC447}" srcOrd="1" destOrd="0" presId="urn:microsoft.com/office/officeart/2005/8/layout/hierarchy1"/>
    <dgm:cxn modelId="{F5E071CB-8B30-45A2-A01A-0EF635999DB3}" type="presParOf" srcId="{E426BC87-6A50-461F-9639-92E3BDEBC447}" destId="{3A1BC27B-FD6F-4873-9A17-90525D9A8BB4}" srcOrd="0" destOrd="0" presId="urn:microsoft.com/office/officeart/2005/8/layout/hierarchy1"/>
    <dgm:cxn modelId="{E44B92AE-3B49-4CE0-B908-334943D9B190}" type="presParOf" srcId="{3A1BC27B-FD6F-4873-9A17-90525D9A8BB4}" destId="{FBFE2F98-93B1-4E9A-9A21-ED1D36132466}" srcOrd="0" destOrd="0" presId="urn:microsoft.com/office/officeart/2005/8/layout/hierarchy1"/>
    <dgm:cxn modelId="{DE4F6D9D-14BC-4F5F-8EA2-B7C74C0A0FF6}" type="presParOf" srcId="{3A1BC27B-FD6F-4873-9A17-90525D9A8BB4}" destId="{DF6C16D6-FA33-4D95-8312-6B2AEEBFA2E8}" srcOrd="1" destOrd="0" presId="urn:microsoft.com/office/officeart/2005/8/layout/hierarchy1"/>
    <dgm:cxn modelId="{FA506E48-496B-4A6A-96B9-29244D832EE8}" type="presParOf" srcId="{E426BC87-6A50-461F-9639-92E3BDEBC447}" destId="{F8FADF5B-FFDA-4276-A6E8-19358CB3F0AC}" srcOrd="1" destOrd="0" presId="urn:microsoft.com/office/officeart/2005/8/layout/hierarchy1"/>
    <dgm:cxn modelId="{3C26763A-0641-4DD5-849A-498A2286E46A}" type="presParOf" srcId="{5A07AF12-7B81-433A-A9D6-8BBC324E15C7}" destId="{805A2C05-E498-46F0-9A34-2E810C9D8A50}" srcOrd="8" destOrd="0" presId="urn:microsoft.com/office/officeart/2005/8/layout/hierarchy1"/>
    <dgm:cxn modelId="{B1B22809-6167-4354-B1DB-27B4F89D71E5}" type="presParOf" srcId="{5A07AF12-7B81-433A-A9D6-8BBC324E15C7}" destId="{922C6826-B1D9-407B-A011-117505668F56}" srcOrd="9" destOrd="0" presId="urn:microsoft.com/office/officeart/2005/8/layout/hierarchy1"/>
    <dgm:cxn modelId="{0CEAFD8A-0237-4D2F-8CEE-D899794BA0A4}" type="presParOf" srcId="{922C6826-B1D9-407B-A011-117505668F56}" destId="{7A8331B9-86B7-4091-A803-D5B4593E0900}" srcOrd="0" destOrd="0" presId="urn:microsoft.com/office/officeart/2005/8/layout/hierarchy1"/>
    <dgm:cxn modelId="{A8C8C2E0-95FB-43E0-A1DA-6E93B88008DE}" type="presParOf" srcId="{7A8331B9-86B7-4091-A803-D5B4593E0900}" destId="{5EA8079A-37C7-4D3D-BD15-2B008DCED96A}" srcOrd="0" destOrd="0" presId="urn:microsoft.com/office/officeart/2005/8/layout/hierarchy1"/>
    <dgm:cxn modelId="{E2F744B1-88CF-4766-A6CA-0E8EB9FCBD76}" type="presParOf" srcId="{7A8331B9-86B7-4091-A803-D5B4593E0900}" destId="{26E1FA5E-932C-4FA7-B8E3-BC1D493BE032}" srcOrd="1" destOrd="0" presId="urn:microsoft.com/office/officeart/2005/8/layout/hierarchy1"/>
    <dgm:cxn modelId="{DAA37DA9-4F5C-4247-BC16-B950F031A304}" type="presParOf" srcId="{922C6826-B1D9-407B-A011-117505668F56}" destId="{B5EE9690-F012-4C45-936C-791C54432C2D}" srcOrd="1" destOrd="0" presId="urn:microsoft.com/office/officeart/2005/8/layout/hierarchy1"/>
    <dgm:cxn modelId="{417E530A-1B7E-4F63-821F-C5F433A41803}" type="presParOf" srcId="{B5EE9690-F012-4C45-936C-791C54432C2D}" destId="{0C074257-7034-40E1-8A41-63EE868F0CCF}" srcOrd="0" destOrd="0" presId="urn:microsoft.com/office/officeart/2005/8/layout/hierarchy1"/>
    <dgm:cxn modelId="{A3F4DF5C-5E8A-4E28-B812-049813482C13}" type="presParOf" srcId="{B5EE9690-F012-4C45-936C-791C54432C2D}" destId="{C3BFFFC1-8BD5-4E13-B60B-6936F384EE03}" srcOrd="1" destOrd="0" presId="urn:microsoft.com/office/officeart/2005/8/layout/hierarchy1"/>
    <dgm:cxn modelId="{9C580AF2-AA9D-4F2E-9534-B6A4CBFAD097}" type="presParOf" srcId="{C3BFFFC1-8BD5-4E13-B60B-6936F384EE03}" destId="{1126F6D2-5D77-4E35-86A0-1426156B44C0}" srcOrd="0" destOrd="0" presId="urn:microsoft.com/office/officeart/2005/8/layout/hierarchy1"/>
    <dgm:cxn modelId="{082AB99E-D36B-4C6F-863A-EFF28C5D57D7}" type="presParOf" srcId="{1126F6D2-5D77-4E35-86A0-1426156B44C0}" destId="{A6F84F4D-581A-4BB7-9C45-45D9E53CC642}" srcOrd="0" destOrd="0" presId="urn:microsoft.com/office/officeart/2005/8/layout/hierarchy1"/>
    <dgm:cxn modelId="{C99B61A0-56A4-470A-A026-4B33504844D9}" type="presParOf" srcId="{1126F6D2-5D77-4E35-86A0-1426156B44C0}" destId="{FA465204-736C-454A-8C70-24C0ABB592CB}" srcOrd="1" destOrd="0" presId="urn:microsoft.com/office/officeart/2005/8/layout/hierarchy1"/>
    <dgm:cxn modelId="{AF418917-BDEB-418A-906C-36E6B864183C}" type="presParOf" srcId="{C3BFFFC1-8BD5-4E13-B60B-6936F384EE03}" destId="{41F71303-A671-45B1-B4A9-7DCBF9AC248A}" srcOrd="1" destOrd="0" presId="urn:microsoft.com/office/officeart/2005/8/layout/hierarchy1"/>
    <dgm:cxn modelId="{C6BC3822-6FB0-4C0F-ADA7-13028B8F85F8}" type="presParOf" srcId="{41F71303-A671-45B1-B4A9-7DCBF9AC248A}" destId="{F43DD2A9-1530-4FAD-A79B-266F90E6B15A}" srcOrd="0" destOrd="0" presId="urn:microsoft.com/office/officeart/2005/8/layout/hierarchy1"/>
    <dgm:cxn modelId="{6C0D90B6-B191-49F1-86D4-304C67643724}" type="presParOf" srcId="{41F71303-A671-45B1-B4A9-7DCBF9AC248A}" destId="{925F5491-DC8B-4263-BA60-AF4D39AA3351}" srcOrd="1" destOrd="0" presId="urn:microsoft.com/office/officeart/2005/8/layout/hierarchy1"/>
    <dgm:cxn modelId="{BB3270C8-8B31-47B7-B7C4-D96B8B5995E8}" type="presParOf" srcId="{925F5491-DC8B-4263-BA60-AF4D39AA3351}" destId="{BC86C6A8-5C36-4EAD-A1AA-CAD761D9A5BE}" srcOrd="0" destOrd="0" presId="urn:microsoft.com/office/officeart/2005/8/layout/hierarchy1"/>
    <dgm:cxn modelId="{B3D0FC71-3CDA-457F-8580-46FB24EB9D51}" type="presParOf" srcId="{BC86C6A8-5C36-4EAD-A1AA-CAD761D9A5BE}" destId="{7B83D918-D114-455C-AAAD-069F8364016D}" srcOrd="0" destOrd="0" presId="urn:microsoft.com/office/officeart/2005/8/layout/hierarchy1"/>
    <dgm:cxn modelId="{CAF2EE45-2831-4E57-A836-54841F135273}" type="presParOf" srcId="{BC86C6A8-5C36-4EAD-A1AA-CAD761D9A5BE}" destId="{BEDB8809-0998-4A57-927C-C60100C8DB7F}" srcOrd="1" destOrd="0" presId="urn:microsoft.com/office/officeart/2005/8/layout/hierarchy1"/>
    <dgm:cxn modelId="{D1E3CEE1-B92B-4C73-AFCE-B30959C98245}" type="presParOf" srcId="{925F5491-DC8B-4263-BA60-AF4D39AA3351}" destId="{F9D423E5-DCB1-490F-BA05-9BCCC1E1DBF9}" srcOrd="1" destOrd="0" presId="urn:microsoft.com/office/officeart/2005/8/layout/hierarchy1"/>
    <dgm:cxn modelId="{1AB2B5BA-51DA-47B8-AF45-5C07D638BD7E}" type="presParOf" srcId="{70DF4D28-94CE-40D1-91CA-2E3C649798EA}" destId="{D59FC5B8-D916-4DD1-9D11-AAADA3D69703}" srcOrd="1" destOrd="0" presId="urn:microsoft.com/office/officeart/2005/8/layout/hierarchy1"/>
    <dgm:cxn modelId="{91DCA4EC-3090-46CA-8ED1-9A5044DE31D4}" type="presParOf" srcId="{D59FC5B8-D916-4DD1-9D11-AAADA3D69703}" destId="{753E3E60-96B7-40E9-82EE-21691251100F}" srcOrd="0" destOrd="0" presId="urn:microsoft.com/office/officeart/2005/8/layout/hierarchy1"/>
    <dgm:cxn modelId="{187DDB9A-1583-48CB-881E-46C2906D6867}" type="presParOf" srcId="{753E3E60-96B7-40E9-82EE-21691251100F}" destId="{3472438F-B628-4B90-8E89-43408429826E}" srcOrd="0" destOrd="0" presId="urn:microsoft.com/office/officeart/2005/8/layout/hierarchy1"/>
    <dgm:cxn modelId="{AEDF4022-EC79-4A9C-995A-517A995B3991}" type="presParOf" srcId="{753E3E60-96B7-40E9-82EE-21691251100F}" destId="{1F0A6C8D-36EF-4709-A372-84CC0832ED5B}" srcOrd="1" destOrd="0" presId="urn:microsoft.com/office/officeart/2005/8/layout/hierarchy1"/>
    <dgm:cxn modelId="{813EF287-D134-45E9-9D14-85F1E8170264}" type="presParOf" srcId="{D59FC5B8-D916-4DD1-9D11-AAADA3D69703}" destId="{32A8FE3D-3599-4191-8315-2C5EA4D7C3D6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8852"/>
          </a:xfrm>
          <a:prstGeom prst="rect">
            <a:avLst/>
          </a:prstGeom>
        </p:spPr>
        <p:txBody>
          <a:bodyPr vert="horz" lIns="95418" tIns="47709" rIns="95418" bIns="4770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4" y="1"/>
            <a:ext cx="2929837" cy="498852"/>
          </a:xfrm>
          <a:prstGeom prst="rect">
            <a:avLst/>
          </a:prstGeom>
        </p:spPr>
        <p:txBody>
          <a:bodyPr vert="horz" lIns="95418" tIns="47709" rIns="95418" bIns="47709" rtlCol="0"/>
          <a:lstStyle>
            <a:lvl1pPr algn="r">
              <a:defRPr sz="1300"/>
            </a:lvl1pPr>
          </a:lstStyle>
          <a:p>
            <a:fld id="{205E3870-4165-46CD-A1FE-0E7F2EFE9655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1425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8" tIns="47709" rIns="95418" bIns="4770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8" y="4784837"/>
            <a:ext cx="5408930" cy="3914864"/>
          </a:xfrm>
          <a:prstGeom prst="rect">
            <a:avLst/>
          </a:prstGeom>
        </p:spPr>
        <p:txBody>
          <a:bodyPr vert="horz" lIns="95418" tIns="47709" rIns="95418" bIns="4770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8852"/>
          </a:xfrm>
          <a:prstGeom prst="rect">
            <a:avLst/>
          </a:prstGeom>
        </p:spPr>
        <p:txBody>
          <a:bodyPr vert="horz" lIns="95418" tIns="47709" rIns="95418" bIns="4770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4" y="9443661"/>
            <a:ext cx="2929837" cy="498852"/>
          </a:xfrm>
          <a:prstGeom prst="rect">
            <a:avLst/>
          </a:prstGeom>
        </p:spPr>
        <p:txBody>
          <a:bodyPr vert="horz" lIns="95418" tIns="47709" rIns="95418" bIns="47709" rtlCol="0" anchor="b"/>
          <a:lstStyle>
            <a:lvl1pPr algn="r">
              <a:defRPr sz="1300"/>
            </a:lvl1pPr>
          </a:lstStyle>
          <a:p>
            <a:fld id="{AFAD2F37-DB52-4BA1-B0D7-263A31228B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0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1425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D2F37-DB52-4BA1-B0D7-263A31228B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2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2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6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5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7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2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1A4C-9FD2-48AF-BB50-4BBC05F706C8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2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749300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2910" y="2136338"/>
            <a:ext cx="992617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ОТЧЕТ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</a:b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О работе </a:t>
            </a:r>
            <a:r>
              <a:rPr lang="ru-RU" sz="3200" i="1" dirty="0" err="1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примэрии</a:t>
            </a: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села Гайдар 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по обеспечению социально-экономического развития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на подведомственной территории за </a:t>
            </a: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  <a:t/>
            </a:r>
            <a:b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</a:b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  <a:t> </a:t>
            </a:r>
            <a:r>
              <a:rPr lang="ru-RU" sz="4800" b="1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2017 </a:t>
            </a:r>
            <a:r>
              <a:rPr lang="ru-RU" sz="4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год</a:t>
            </a:r>
            <a:endParaRPr lang="ru-RU" sz="4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3959" y="189177"/>
            <a:ext cx="62440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Примэрия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 села Гайдар,</a:t>
            </a:r>
            <a:b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</a:b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АТО </a:t>
            </a:r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Гагаузия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, Республика Молдова</a:t>
            </a:r>
            <a:endParaRPr lang="ru-RU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0003" y="5703695"/>
            <a:ext cx="808945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3600" b="1" i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lvl="0" algn="ctr"/>
            <a:r>
              <a:rPr lang="ru-RU" sz="3200" b="1" i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                 </a:t>
            </a:r>
            <a:r>
              <a:rPr lang="ru-RU" sz="3200" b="1" i="1" dirty="0" err="1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Киося</a:t>
            </a:r>
            <a:r>
              <a:rPr lang="ru-RU" sz="3200" b="1" i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3200" b="1" i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Илья Георгиевич, </a:t>
            </a:r>
            <a:r>
              <a:rPr lang="ru-RU" sz="3200" b="1" i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примар</a:t>
            </a:r>
            <a:endParaRPr lang="ru-RU" sz="3200" b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heraldicum.ru/moldova/images/gaida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5" y="1245870"/>
            <a:ext cx="1216024" cy="15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9934" y="543595"/>
            <a:ext cx="107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III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.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Анализ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исполнения бюджета за 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2017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год</a:t>
            </a:r>
            <a:r>
              <a:rPr lang="ru-RU" sz="44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lang="ru-RU" sz="44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07023547"/>
              </p:ext>
            </p:extLst>
          </p:nvPr>
        </p:nvGraphicFramePr>
        <p:xfrm>
          <a:off x="698375" y="1227365"/>
          <a:ext cx="1050877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493623" y="3500845"/>
            <a:ext cx="384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Cambria" pitchFamily="18" charset="0"/>
              </a:rPr>
              <a:t>145 %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3760" y="1812612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Cambria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latin typeface="Cambria" pitchFamily="18" charset="0"/>
              </a:rPr>
              <a:t>81%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775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898493"/>
              </p:ext>
            </p:extLst>
          </p:nvPr>
        </p:nvGraphicFramePr>
        <p:xfrm>
          <a:off x="1722783" y="846792"/>
          <a:ext cx="8441634" cy="5721377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765363"/>
                <a:gridCol w="2396893"/>
                <a:gridCol w="3279378"/>
              </a:tblGrid>
              <a:tr h="82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Утверждено, тыс. лей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Поступило, тыс. лей 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% выполнения </a:t>
                      </a:r>
                      <a:endParaRPr lang="ru-RU" sz="3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0067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доходы</a:t>
                      </a:r>
                      <a:endParaRPr lang="ru-RU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0067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1228,5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997,3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</a:rPr>
                        <a:t>81%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0067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0067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3627,5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5262,2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</a:rPr>
                        <a:t>145%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217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</a:rPr>
                        <a:t>Итого</a:t>
                      </a:r>
                      <a:r>
                        <a:rPr lang="ru-RU" sz="32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доходов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</a:rPr>
                        <a:t>  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75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4856,0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6259,5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0817" y="0"/>
            <a:ext cx="1150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</a:t>
            </a:r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доходов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4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1787071" y="411156"/>
            <a:ext cx="8153400" cy="2880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3600" b="1" i="1" dirty="0" smtClean="0">
              <a:solidFill>
                <a:srgbClr val="00206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расходов </a:t>
            </a:r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endParaRPr lang="ru-RU" sz="3600" dirty="0">
              <a:solidFill>
                <a:srgbClr val="646B86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10763"/>
              </p:ext>
            </p:extLst>
          </p:nvPr>
        </p:nvGraphicFramePr>
        <p:xfrm>
          <a:off x="490685" y="926556"/>
          <a:ext cx="11030673" cy="632764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71872"/>
                <a:gridCol w="1386593"/>
                <a:gridCol w="1701580"/>
                <a:gridCol w="2280033"/>
                <a:gridCol w="2390595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Наименование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    План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Уточ</a:t>
                      </a:r>
                      <a:r>
                        <a:rPr lang="ru-RU" sz="2400" dirty="0">
                          <a:effectLst/>
                        </a:rPr>
                        <a:t>. </a:t>
                      </a:r>
                      <a:r>
                        <a:rPr lang="ru-RU" sz="2400" dirty="0" smtClean="0">
                          <a:effectLst/>
                        </a:rPr>
                        <a:t>касса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Фактические </a:t>
                      </a:r>
                      <a:r>
                        <a:rPr lang="ru-RU" sz="2400" dirty="0">
                          <a:effectLst/>
                        </a:rPr>
                        <a:t>расходы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% </a:t>
                      </a:r>
                      <a:r>
                        <a:rPr lang="ru-RU" sz="2400" dirty="0" smtClean="0">
                          <a:effectLst/>
                        </a:rPr>
                        <a:t>выполнения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Зараб</a:t>
                      </a:r>
                      <a:r>
                        <a:rPr lang="ru-RU" sz="2400" dirty="0" smtClean="0">
                          <a:effectLst/>
                        </a:rPr>
                        <a:t>/плата, </a:t>
                      </a:r>
                      <a:r>
                        <a:rPr lang="ru-RU" sz="2400" dirty="0" err="1" smtClean="0">
                          <a:effectLst/>
                        </a:rPr>
                        <a:t>тыс.лей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3141,6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3200,8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2915,2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91,07%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Питание, </a:t>
                      </a:r>
                      <a:r>
                        <a:rPr lang="ru-RU" sz="2400" dirty="0" err="1" smtClean="0">
                          <a:effectLst/>
                        </a:rPr>
                        <a:t>тыс.лей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604,8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581,2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465,1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80,02%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Энергоресурсы, </a:t>
                      </a:r>
                      <a:r>
                        <a:rPr lang="ru-RU" sz="2400" dirty="0" err="1" smtClean="0">
                          <a:effectLst/>
                        </a:rPr>
                        <a:t>тыс.лей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312,5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209,9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209,4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99,76%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Остальные</a:t>
                      </a:r>
                      <a:r>
                        <a:rPr lang="ru-RU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расходы,</a:t>
                      </a:r>
                      <a:r>
                        <a:rPr lang="ru-RU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лей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697,1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3236,2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2658,6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82,15%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Всего расходов, </a:t>
                      </a:r>
                      <a:r>
                        <a:rPr lang="ru-RU" sz="2400" dirty="0" err="1" smtClean="0">
                          <a:effectLst/>
                        </a:rPr>
                        <a:t>тыс.лей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4756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7228,1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6248,3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86,44%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3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7960" y="428464"/>
            <a:ext cx="8401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Затраты на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отопление 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уличное освещение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56754"/>
              </p:ext>
            </p:extLst>
          </p:nvPr>
        </p:nvGraphicFramePr>
        <p:xfrm>
          <a:off x="662608" y="1113183"/>
          <a:ext cx="10999304" cy="559635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872168"/>
                <a:gridCol w="2443524"/>
                <a:gridCol w="2443524"/>
                <a:gridCol w="2240088"/>
              </a:tblGrid>
              <a:tr h="1086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Наименование организации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Расход топлива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Сумма всего (лей)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за </a:t>
                      </a:r>
                      <a:r>
                        <a:rPr lang="en-US" sz="2400" dirty="0">
                          <a:effectLst/>
                        </a:rPr>
                        <a:t>S =</a:t>
                      </a:r>
                      <a:r>
                        <a:rPr lang="ru-RU" sz="2400" dirty="0">
                          <a:effectLst/>
                        </a:rPr>
                        <a:t>1 м</a:t>
                      </a:r>
                      <a:r>
                        <a:rPr lang="ru-RU" sz="2400" baseline="300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Д/Сад (960м</a:t>
                      </a:r>
                      <a:r>
                        <a:rPr lang="ru-RU" sz="2400" baseline="300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13416 м</a:t>
                      </a:r>
                      <a:r>
                        <a:rPr lang="ru-RU" sz="2400" b="1" baseline="30000" dirty="0">
                          <a:effectLst/>
                        </a:rPr>
                        <a:t>3</a:t>
                      </a:r>
                      <a:r>
                        <a:rPr lang="ru-RU" sz="2400" b="1" dirty="0">
                          <a:effectLst/>
                        </a:rPr>
                        <a:t> (газ)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88934,66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92,64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Примэрия (310м</a:t>
                      </a:r>
                      <a:r>
                        <a:rPr lang="ru-RU" sz="2400" baseline="30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2732 м</a:t>
                      </a:r>
                      <a:r>
                        <a:rPr lang="ru-RU" sz="2400" b="1" baseline="30000" dirty="0">
                          <a:effectLst/>
                        </a:rPr>
                        <a:t>3</a:t>
                      </a:r>
                      <a:r>
                        <a:rPr lang="ru-RU" sz="2400" b="1" dirty="0">
                          <a:effectLst/>
                        </a:rPr>
                        <a:t>(газ)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18110,54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58,42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Ф-л Д/сада (500 м</a:t>
                      </a:r>
                      <a:r>
                        <a:rPr lang="ru-RU" sz="2400" baseline="300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44,69 </a:t>
                      </a:r>
                      <a:r>
                        <a:rPr lang="en-US" sz="2400" b="1">
                          <a:effectLst/>
                        </a:rPr>
                        <a:t>MWh </a:t>
                      </a:r>
                      <a:r>
                        <a:rPr lang="ru-RU" sz="2400" b="1">
                          <a:effectLst/>
                        </a:rPr>
                        <a:t>(биотопливо)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20528,64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41,06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Д/К (648м</a:t>
                      </a:r>
                      <a:r>
                        <a:rPr lang="ru-RU" sz="2400" baseline="300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12,37</a:t>
                      </a:r>
                      <a:r>
                        <a:rPr lang="en-US" sz="2400" b="1">
                          <a:effectLst/>
                        </a:rPr>
                        <a:t> MWh </a:t>
                      </a:r>
                      <a:r>
                        <a:rPr lang="ru-RU" sz="2400" b="1">
                          <a:effectLst/>
                        </a:rPr>
                        <a:t>(биотопливо)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42094,19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64,96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Гимназия (2600м</a:t>
                      </a:r>
                      <a:r>
                        <a:rPr lang="ru-RU" sz="2400" baseline="30000" dirty="0">
                          <a:effectLst/>
                        </a:rPr>
                        <a:t>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145,37</a:t>
                      </a:r>
                      <a:r>
                        <a:rPr lang="en-US" sz="2400" b="1">
                          <a:effectLst/>
                        </a:rPr>
                        <a:t> MWh </a:t>
                      </a:r>
                      <a:r>
                        <a:rPr lang="ru-RU" sz="2400" b="1">
                          <a:effectLst/>
                        </a:rPr>
                        <a:t>(биотопливо)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162873,85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62,64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Уличное освещение </a:t>
                      </a:r>
                      <a:r>
                        <a:rPr lang="ru-RU" sz="2400" dirty="0" smtClean="0">
                          <a:effectLst/>
                        </a:rPr>
                        <a:t>(300 шт.)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6667 Квт </a:t>
                      </a:r>
                      <a:r>
                        <a:rPr lang="en-US" sz="2400" b="1">
                          <a:effectLst/>
                        </a:rPr>
                        <a:t>(</a:t>
                      </a:r>
                      <a:r>
                        <a:rPr lang="ru-RU" sz="2400" b="1">
                          <a:effectLst/>
                        </a:rPr>
                        <a:t>э/э</a:t>
                      </a:r>
                      <a:r>
                        <a:rPr lang="en-US" sz="2400" b="1">
                          <a:effectLst/>
                        </a:rPr>
                        <a:t>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15934,13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53,11</a:t>
                      </a: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0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815" y="148249"/>
            <a:ext cx="112853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</a:rPr>
              <a:t>IV. 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</a:rPr>
              <a:t>Достижения </a:t>
            </a:r>
            <a:r>
              <a:rPr lang="ru-RU" sz="2800" b="1" i="1" dirty="0" err="1" smtClean="0">
                <a:solidFill>
                  <a:srgbClr val="C00000"/>
                </a:solidFill>
                <a:latin typeface="Cambria" pitchFamily="18" charset="0"/>
              </a:rPr>
              <a:t>примэрии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</a:rPr>
              <a:t> на протяжении 2017 года в области генеральной инфраструктуры.</a:t>
            </a:r>
            <a:r>
              <a:rPr lang="ru-RU" sz="2800" dirty="0" smtClean="0">
                <a:solidFill>
                  <a:srgbClr val="646B86"/>
                </a:solidFill>
                <a:latin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rgbClr val="646B86"/>
                </a:solidFill>
                <a:latin typeface="Calibri" panose="020F0502020204030204" pitchFamily="34" charset="0"/>
              </a:rPr>
            </a:b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6123" y="1152370"/>
            <a:ext cx="27943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u="sng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АДМИНЗДАНИЕ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813" y="1660201"/>
            <a:ext cx="1128531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 2017 год  в админ. здании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были проведены следующие виды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работ и приобретения: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Устройство тротуарных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дорожек; 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Приобретение генератора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тока;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Приобретение компьютеров и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оргтехники;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Проект «Энергия и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биомасса»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новый трактор с прицепом;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Всего было израсходовано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130000леев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Исполнительному Комитету были демонтированы угрожающие жизни людей дымовые трубы котельной и башня «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Рожновского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effectLst/>
              <a:latin typeface="Cambria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DCIM\Camera\IMG_20180322_1319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604" y="4946074"/>
            <a:ext cx="2319020" cy="17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ЛЯ КОМПЮТЕРА\фото сбор\IMG_20170128_204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339" y="4932503"/>
            <a:ext cx="2232716" cy="173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ЛЯ КОМПЮТЕРА\труба башня\IMG_20170714_110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7695" y="4932503"/>
            <a:ext cx="134556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ЛЯ КОМПЮТЕРА\труба башня\IMG_20170714_1101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2024" y="4932503"/>
            <a:ext cx="1531513" cy="176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0094" y="179516"/>
            <a:ext cx="25090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7783" y="687347"/>
            <a:ext cx="11293642" cy="133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в 2017 году посещали 160 детей. По причине уменьшения количества детей, филиал детского сада был закрыт. Количество групп на 2017-2018 уч.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оды уменьшилось с 8-ми на 6.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42905"/>
              </p:ext>
            </p:extLst>
          </p:nvPr>
        </p:nvGraphicFramePr>
        <p:xfrm>
          <a:off x="417783" y="2835963"/>
          <a:ext cx="10130947" cy="336912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5366618"/>
                <a:gridCol w="2549938"/>
                <a:gridCol w="2214391"/>
              </a:tblGrid>
              <a:tr h="790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Возрастная  группа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Количество групп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Количество детей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6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II</a:t>
                      </a:r>
                      <a:r>
                        <a:rPr lang="ru-RU" sz="2400" dirty="0">
                          <a:effectLst/>
                        </a:rPr>
                        <a:t>  -  мл. группа   ( 3-4 лет 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>
                          <a:effectLst/>
                        </a:rPr>
                        <a:t>50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Средняя группа  ( 4- 5  лет 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>
                          <a:effectLst/>
                        </a:rPr>
                        <a:t>28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 Старшая группа   ( 5-6 лет )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50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Подготовительная группа ( 6-7 лет )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32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Итого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effectLst/>
                        </a:rPr>
                        <a:t>6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160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17783" y="2130641"/>
            <a:ext cx="4990020" cy="480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групп и детей в них:</a:t>
            </a:r>
          </a:p>
        </p:txBody>
      </p:sp>
    </p:spTree>
    <p:extLst>
      <p:ext uri="{BB962C8B-B14F-4D97-AF65-F5344CB8AC3E}">
        <p14:creationId xmlns:p14="http://schemas.microsoft.com/office/powerpoint/2010/main" val="29362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731" y="237746"/>
            <a:ext cx="11105322" cy="318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2017-18 </a:t>
            </a:r>
            <a:r>
              <a:rPr lang="ru-RU" sz="16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уч.году</a:t>
            </a:r>
            <a:r>
              <a:rPr lang="ru-RU" sz="16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д/с ведется работа по  программе  АNTEM по дуальному изучению гагаузского и румынского языков. Программой охвачена старшая группа с количеством детей 23; родителей 15 человек. Программу реализуют: преподаватель гагаузского языка - Гагауз Валентина Влад. и преподаватель государственного языка- Чеботарь Кристина </a:t>
            </a:r>
            <a:r>
              <a:rPr lang="ru-RU" sz="16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16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ДДУ имеется оснащенный музыкальный зал, в котором проводятся все развлекательные мероприятия и также по необходимости совмещается для проведения физкультурных занятий. Проводя анализ питания детей, </a:t>
            </a:r>
            <a:r>
              <a:rPr lang="ru-RU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отметим</a:t>
            </a: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в дошкольном учреждении организовано  четырех разовое питание. В рацион детей, входят  все необходимые продукты – это натуральное  молоко, свежее мясо, кисло - молочные продукты, овощи и фрукты и др.  Фактические расходы на питание составляют  21 лей, из них 9лей оплачивают родители, а остальные бюджет. 14 детей освобождены от оплаты за питания на 50%. </a:t>
            </a:r>
            <a:r>
              <a:rPr lang="ru-RU" sz="16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Огромную </a:t>
            </a: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спонсорскую помощь д/саду оказывает экс  депутат Народного Собрания </a:t>
            </a:r>
            <a:r>
              <a:rPr lang="ru-RU" sz="16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Попаз</a:t>
            </a: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Зинаида Ильинична и действующий депутат Народного Собрания Узун Николай Ильич. 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990416"/>
              </p:ext>
            </p:extLst>
          </p:nvPr>
        </p:nvGraphicFramePr>
        <p:xfrm>
          <a:off x="518615" y="3562064"/>
          <a:ext cx="11177518" cy="2891553"/>
        </p:xfrm>
        <a:graphic>
          <a:graphicData uri="http://schemas.openxmlformats.org/drawingml/2006/table">
            <a:tbl>
              <a:tblPr firstRow="1" firstCol="1" bandRow="1"/>
              <a:tblGrid>
                <a:gridCol w="1541427"/>
                <a:gridCol w="1192978"/>
                <a:gridCol w="1192978"/>
                <a:gridCol w="1173439"/>
                <a:gridCol w="1192978"/>
                <a:gridCol w="1192978"/>
                <a:gridCol w="1215774"/>
                <a:gridCol w="1237483"/>
                <a:gridCol w="1237483"/>
              </a:tblGrid>
              <a:tr h="40943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уточнено на питание                 по бюджету за 2017 год                    ( тыс. лей )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расходы  по питанию  за 2017 г. (лей)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Кол-во дето/дней за 2017 г.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расходы на  одного ребенка в день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(лей )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 на одного ребенка в день                    (лей )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оплаты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начисляемый 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учреждению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8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 бюджета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 родитель. платы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 бюджета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за счет родитель. платы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бюджета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за счет родитель. платы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1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578823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205024,4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155798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17422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11,76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451175"/>
              </p:ext>
            </p:extLst>
          </p:nvPr>
        </p:nvGraphicFramePr>
        <p:xfrm>
          <a:off x="231913" y="1089410"/>
          <a:ext cx="11741426" cy="582707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767501"/>
                <a:gridCol w="5278257"/>
                <a:gridCol w="1216433"/>
                <a:gridCol w="1630018"/>
                <a:gridCol w="1530626"/>
                <a:gridCol w="1318591"/>
              </a:tblGrid>
              <a:tr h="2501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№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Наименование осуществленных мероприятий и проектов 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Источник финансирования (лей)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Бюджет </a:t>
                      </a:r>
                      <a:r>
                        <a:rPr lang="ru-RU" sz="1900" b="1" dirty="0" err="1">
                          <a:effectLst/>
                        </a:rPr>
                        <a:t>примэрии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Региональный бюджет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Спонсорство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Проекты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/гранты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51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1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косметический ремонт помещений;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покраска уличного оборудования.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15000,0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5000,0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2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капитальный ремонт прачечной и мини-музея 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11035,0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3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утепление наружных  стен 2 спален 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15400,0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51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4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установка солнечных панелей для горячего водоснабжения 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18000,0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365000,0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5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 замена внутренней электропроводки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267309,0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6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-замена 4 внутренних дверей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8500,0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-приобретение фотоаппарата и усилителя звука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900" b="1" dirty="0">
                          <a:effectLst/>
                        </a:rPr>
                        <a:t>8876</a:t>
                      </a:r>
                      <a:r>
                        <a:rPr lang="ru-RU" sz="1900" b="1" dirty="0">
                          <a:effectLst/>
                        </a:rPr>
                        <a:t>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 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7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-приобретение и замена </a:t>
                      </a:r>
                      <a:r>
                        <a:rPr lang="ru-RU" sz="1900" b="1" dirty="0" err="1" smtClean="0">
                          <a:effectLst/>
                        </a:rPr>
                        <a:t>гидрофора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3100,0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25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</a:rPr>
                        <a:t>8</a:t>
                      </a:r>
                      <a:endParaRPr lang="ru-RU" sz="1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-приобретение разделочных столов в пищеблок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24756,0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</a:rPr>
                        <a:t> </a:t>
                      </a:r>
                      <a:endParaRPr lang="ru-RU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43511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</a:rPr>
                        <a:t>ИТОГО: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86667,0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285309,0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5000,0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365000,0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</a:tr>
              <a:tr h="730039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35" marR="2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86678" y="29600"/>
            <a:ext cx="102306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Проделанные работы, приобретения и внедренные проекты в детском саду  за отчетный период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42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CIM\102___03\IMG_3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1" y="237778"/>
            <a:ext cx="3105150" cy="23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DCIM\102___03\IMG_31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21" y="292388"/>
            <a:ext cx="3032125" cy="227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DCIM\102___03\IMG_31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4" y="292388"/>
            <a:ext cx="3038475" cy="227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DCIM\102___03\IMG_31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1" y="2797920"/>
            <a:ext cx="3105150" cy="23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DCIM\102___03\IMG_31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1" y="2797920"/>
            <a:ext cx="3038475" cy="227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DCIM\102___03\IMG_313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4" y="2799245"/>
            <a:ext cx="3038475" cy="23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49720" y="5304777"/>
            <a:ext cx="11730245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Проблемы, которые нельзя решить в рамках бюджета ДДУ: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количества детей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утепление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наружных стен зданий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внутренних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-замена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д/с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558" y="767708"/>
            <a:ext cx="1100009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2017 году были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открытые интегрированные занятия: «Писатели-детям», « Я и моя семья – родные люди», «Молдова- мой край родной», « Я и родина моя»;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«Покрова Божьей Матери» Развлечение 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«День мира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У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тренник «Синичкин праздник»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Спортивный праздник с родителями «Веселые старты.» Познавательно- развлекательное  мероприятие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Касым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Праздничный концерт «Цвети мой край-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Утренники во всех возрастных группах «Здравствуй, здравствуй, Новый год!» Рождественские колядки в родных стенах детского сада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1606" y="18293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детском </a:t>
            </a:r>
            <a:r>
              <a:rPr lang="ru-RU" sz="32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саду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12376" r="12768"/>
          <a:stretch/>
        </p:blipFill>
        <p:spPr>
          <a:xfrm>
            <a:off x="629181" y="2751136"/>
            <a:ext cx="2531166" cy="1901825"/>
          </a:xfrm>
          <a:prstGeom prst="rect">
            <a:avLst/>
          </a:prstGeom>
        </p:spPr>
      </p:pic>
      <p:pic>
        <p:nvPicPr>
          <p:cNvPr id="5" name="Рисунок 4" descr="E:\DCIM\101___02\IMG_27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53" y="2753041"/>
            <a:ext cx="2534920" cy="189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12174" r="13702"/>
          <a:stretch/>
        </p:blipFill>
        <p:spPr>
          <a:xfrm>
            <a:off x="6168391" y="2751136"/>
            <a:ext cx="2570922" cy="193992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06" y="2732480"/>
            <a:ext cx="2444926" cy="192048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13042" r="12626"/>
          <a:stretch/>
        </p:blipFill>
        <p:spPr>
          <a:xfrm>
            <a:off x="2923589" y="4754761"/>
            <a:ext cx="2610678" cy="197548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7" cstate="print"/>
          <a:srcRect l="11765" r="13865"/>
          <a:stretch/>
        </p:blipFill>
        <p:spPr>
          <a:xfrm>
            <a:off x="6549935" y="4754761"/>
            <a:ext cx="2557671" cy="19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0375" y="0"/>
            <a:ext cx="11731625" cy="6554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                                                                 </a:t>
            </a:r>
            <a:b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</a:t>
            </a: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УВАЖАЕМЫЕ </a:t>
            </a:r>
            <a:r>
              <a:rPr lang="ru-RU" sz="27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ЖИТЕЛИ СЕЛА ГАЙДАР!</a:t>
            </a:r>
            <a:r>
              <a:rPr lang="ru-RU" sz="27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7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7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</a:t>
            </a:r>
            <a:br>
              <a:rPr lang="ru-RU" sz="27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2409" y="798653"/>
            <a:ext cx="11860695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25"/>
              </a:lnSpc>
              <a:spcAft>
                <a:spcPts val="150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1600" b="1" dirty="0" smtClean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Согласно </a:t>
            </a:r>
            <a:r>
              <a:rPr lang="ru-RU" sz="1600" b="1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Закона </a:t>
            </a:r>
            <a:r>
              <a:rPr lang="ru-RU" sz="1600" b="1" i="1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« О местном публичном управлении</a:t>
            </a:r>
            <a:r>
              <a:rPr lang="ru-RU" sz="1600" b="1" i="1" dirty="0" smtClean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sz="1600" b="1" dirty="0" smtClean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№ 436 от 26.12.2006 года,  </a:t>
            </a:r>
            <a:r>
              <a:rPr lang="ru-RU" sz="1600" b="1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представляю Вам отчет примэрии села Гайдар о проделанной работе за  </a:t>
            </a:r>
            <a:r>
              <a:rPr lang="ru-RU" sz="16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2017 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год.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Данная презентация рассчитана на широкий круг лиц,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каждый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Вас, ознакомившись с ней, сможет дать оценку проделанной работе и высказать свое мнение, предложение и т.п.</a:t>
            </a:r>
          </a:p>
          <a:p>
            <a:pPr algn="just">
              <a:lnSpc>
                <a:spcPts val="2025"/>
              </a:lnSpc>
              <a:spcAft>
                <a:spcPts val="1500"/>
              </a:spcAft>
            </a:pP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Главной своей задачей  считаю работу, направленную на  повышение  уровня жизни нашего села, улучшение социально-экономического развития.  Постараюсь подвести итоги, останавливаясь на главных делах и проектах, над которыми работала  наша </a:t>
            </a:r>
            <a:r>
              <a:rPr lang="ru-RU" sz="16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проанализировать, что нам удалось сделать и над чем надо ещё поработать.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 Хочу  отметить, что наш  Совет -  это  слаженный механизм, в  котором в единстве и добром согласии  работают  Совет и </a:t>
            </a:r>
            <a:r>
              <a:rPr lang="ru-RU" sz="16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,  в котором  стал обязательным добросовестный повседневный труд всех  работников 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Несмотря на то, что в </a:t>
            </a:r>
            <a:r>
              <a:rPr lang="ru-RU" sz="16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2017 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году наблюдалось много серьёзных проблем, мы старались находить выход из кризисных ситуаций. На протяжении всего отчетного периода команда  примэрии  Гайдар с </a:t>
            </a:r>
            <a:r>
              <a:rPr lang="ru-RU" sz="16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 честью 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выполняла взятые обязательства.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</a:t>
            </a:r>
            <a:r>
              <a:rPr lang="ru-RU" sz="16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Совет провели значительную работу. Мы старались благоустраивать село, привлекать инвестиции доноров для реализации различных проектов, мы проводили общественно – полезные мероприятия, реализовали социальные программы. Несмотря на это, ещё очень многое нам предстоит сделать, имеем немало задач на будущее.  </a:t>
            </a:r>
            <a:b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Обо всем этом хочу отчитаться, представив факты, что было сделано за это время, избрав </a:t>
            </a:r>
            <a:r>
              <a:rPr lang="ru-RU" sz="16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транспарентность</a:t>
            </a:r>
            <a:r>
              <a:rPr lang="ru-RU" sz="16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(прозрачность) основным условием деятельности любой структуры.</a:t>
            </a:r>
            <a:endParaRPr lang="ru-RU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57" y="16224"/>
            <a:ext cx="1164101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  <a:t>ГИМНАЗИЯ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Проделанные работы и приобретения в 2017 году</a:t>
            </a:r>
            <a:r>
              <a:rPr lang="ru-RU" sz="3100" b="1" dirty="0">
                <a:solidFill>
                  <a:srgbClr val="C00000"/>
                </a:solidFill>
              </a:rPr>
              <a:t/>
            </a:r>
            <a:br>
              <a:rPr lang="ru-RU" sz="3100" b="1" dirty="0">
                <a:solidFill>
                  <a:srgbClr val="C00000"/>
                </a:solidFill>
              </a:rPr>
            </a:br>
            <a:endParaRPr lang="ru-RU" sz="31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842341"/>
              </p:ext>
            </p:extLst>
          </p:nvPr>
        </p:nvGraphicFramePr>
        <p:xfrm>
          <a:off x="267639" y="1169422"/>
          <a:ext cx="11619560" cy="561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7473"/>
                <a:gridCol w="1934569"/>
                <a:gridCol w="1484492"/>
                <a:gridCol w="1683026"/>
              </a:tblGrid>
              <a:tr h="1302418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Виды деятельности и приобретений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Сумма из бюджета учебного заведения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Спонсорская помощь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Помощь родительской ассоциации «Дружба»</a:t>
                      </a:r>
                      <a:endParaRPr lang="ru-RU" sz="1800" dirty="0"/>
                    </a:p>
                  </a:txBody>
                  <a:tcPr marT="34290" marB="34290"/>
                </a:tc>
              </a:tr>
              <a:tr h="130241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Капитальный ремонт и строительство (ремонт холла, медицинский кабинет, косметический</a:t>
                      </a:r>
                      <a:r>
                        <a:rPr lang="ru-RU" sz="1800" b="1" baseline="0" dirty="0" smtClean="0"/>
                        <a:t> ремонт крыши, </a:t>
                      </a:r>
                      <a:r>
                        <a:rPr lang="ru-RU" sz="1800" b="1" dirty="0" smtClean="0"/>
                        <a:t>проведение электросетей в актовом зале и пункте питания</a:t>
                      </a:r>
                      <a:r>
                        <a:rPr lang="ru-RU" sz="1800" b="1" baseline="0" dirty="0" smtClean="0"/>
                        <a:t>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248 200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3 000 (шифер и доски)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699646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Текущий ремонт (кабинетов и коридоров, актового зала и пункта питания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35 907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10 000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699646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Приобретения (5 диапроекторов и 5 ноутбуков, 5 кронштейнов, экраны)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79 400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</a:t>
                      </a:r>
                      <a:r>
                        <a:rPr lang="ru-RU" sz="1800" b="1" baseline="0" dirty="0" smtClean="0"/>
                        <a:t> 000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Стенды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5 200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Спортивный комплекс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37 497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Встречи именитых</a:t>
                      </a:r>
                      <a:r>
                        <a:rPr lang="ru-RU" sz="1800" b="1" baseline="0" dirty="0" smtClean="0"/>
                        <a:t> гостей </a:t>
                      </a:r>
                      <a:r>
                        <a:rPr lang="ru-RU" sz="1800" b="1" dirty="0" smtClean="0"/>
                        <a:t>(банкеты)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3 000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17 000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1500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Итого </a:t>
                      </a:r>
                      <a:endParaRPr lang="ru-RU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409 204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20 000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16 500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9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171" y="122184"/>
            <a:ext cx="10595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dirty="0"/>
          </a:p>
        </p:txBody>
      </p:sp>
      <p:pic>
        <p:nvPicPr>
          <p:cNvPr id="1026" name="Picture 2" descr="http://vlah.md/uploads/posts/2017-12/1512226082_img_7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" y="935736"/>
            <a:ext cx="3203795" cy="21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136" y="3069464"/>
            <a:ext cx="3114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C3C3C"/>
                </a:solidFill>
                <a:latin typeface="Open Sans"/>
              </a:rPr>
              <a:t>торжественное мероприятие по </a:t>
            </a:r>
            <a:endParaRPr lang="ru-RU" sz="1400" b="1" dirty="0" smtClean="0">
              <a:solidFill>
                <a:srgbClr val="3C3C3C"/>
              </a:solidFill>
              <a:latin typeface="Open Sans"/>
            </a:endParaRPr>
          </a:p>
          <a:p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случаю </a:t>
            </a:r>
            <a:r>
              <a:rPr lang="ru-RU" sz="1400" b="1" dirty="0">
                <a:solidFill>
                  <a:srgbClr val="3C3C3C"/>
                </a:solidFill>
                <a:latin typeface="Open Sans"/>
              </a:rPr>
              <a:t>80-летнего юбилея ветерана педагогического труда, </a:t>
            </a:r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Марии </a:t>
            </a:r>
            <a:r>
              <a:rPr lang="ru-RU" sz="1400" b="1" dirty="0">
                <a:solidFill>
                  <a:srgbClr val="3C3C3C"/>
                </a:solidFill>
                <a:latin typeface="Open Sans"/>
              </a:rPr>
              <a:t>Александровны Узун. </a:t>
            </a:r>
            <a:endParaRPr lang="ru-RU" sz="1400" dirty="0"/>
          </a:p>
        </p:txBody>
      </p:sp>
      <p:pic>
        <p:nvPicPr>
          <p:cNvPr id="1028" name="Picture 4" descr="https://img-fotki.yandex.ru/get/368754/50797198.60/0_188feb_e010aabd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00788" y="920478"/>
            <a:ext cx="2918970" cy="21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0027" y="3113576"/>
            <a:ext cx="2649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Научно-практическая конференция</a:t>
            </a:r>
            <a:endParaRPr lang="ru-RU" dirty="0"/>
          </a:p>
        </p:txBody>
      </p:sp>
      <p:pic>
        <p:nvPicPr>
          <p:cNvPr id="1030" name="Picture 6" descr="https://img-fotki.yandex.ru/get/872977/50797198.68/0_191cd4_4d695750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87" y="891624"/>
            <a:ext cx="2962604" cy="22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95548" y="3169156"/>
            <a:ext cx="2109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Фестиваль «</a:t>
            </a:r>
            <a:r>
              <a:rPr lang="ro-RO" sz="1400" b="1" dirty="0" smtClean="0">
                <a:solidFill>
                  <a:srgbClr val="3C3C3C"/>
                </a:solidFill>
                <a:latin typeface="Open Sans"/>
              </a:rPr>
              <a:t>Yildizcik</a:t>
            </a:r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854" y="6037436"/>
            <a:ext cx="37863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11111"/>
                </a:solidFill>
                <a:latin typeface="Droid Sans"/>
              </a:rPr>
              <a:t>Творческий вечер гагаузского писателя, поэта, </a:t>
            </a:r>
            <a:r>
              <a:rPr lang="ru-RU" sz="1400" b="1" dirty="0" smtClean="0">
                <a:solidFill>
                  <a:srgbClr val="111111"/>
                </a:solidFill>
                <a:latin typeface="Droid Sans"/>
              </a:rPr>
              <a:t>публициста 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и критика П. А. Чеботарь </a:t>
            </a:r>
            <a:r>
              <a:rPr lang="ru-RU" sz="1400" b="1" dirty="0" smtClean="0">
                <a:solidFill>
                  <a:srgbClr val="111111"/>
                </a:solidFill>
                <a:latin typeface="Droid Sans"/>
              </a:rPr>
              <a:t>«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Can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 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erindän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 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saygıylan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!»</a:t>
            </a:r>
            <a:endParaRPr lang="ru-RU" dirty="0"/>
          </a:p>
        </p:txBody>
      </p:sp>
      <p:pic>
        <p:nvPicPr>
          <p:cNvPr id="1034" name="Picture 10" descr="https://img-fotki.yandex.ru/get/921322/50797198.66/0_18faeb_ac5da12c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50" y="3969669"/>
            <a:ext cx="2828891" cy="21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5165" y="6187750"/>
            <a:ext cx="3264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Литературная </a:t>
            </a:r>
            <a:r>
              <a:rPr lang="ru-RU" b="1" dirty="0" err="1" smtClean="0"/>
              <a:t>гостинная</a:t>
            </a:r>
            <a:r>
              <a:rPr lang="ru-RU" b="1" dirty="0" smtClean="0"/>
              <a:t> </a:t>
            </a:r>
            <a:r>
              <a:rPr lang="ru-RU" b="1" dirty="0"/>
              <a:t>-2017 </a:t>
            </a:r>
            <a:endParaRPr lang="ru-RU" b="1" dirty="0" smtClean="0"/>
          </a:p>
          <a:p>
            <a:pPr algn="ctr"/>
            <a:r>
              <a:rPr lang="ru-RU" b="1" dirty="0" smtClean="0"/>
              <a:t>«Вместе дружная семья»</a:t>
            </a:r>
            <a:endParaRPr lang="ru-RU" b="1" dirty="0"/>
          </a:p>
        </p:txBody>
      </p:sp>
      <p:pic>
        <p:nvPicPr>
          <p:cNvPr id="1036" name="Picture 12" descr="https://img-fotki.yandex.ru/get/517808/50797198.5e/0_186d44_ce8d391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87" y="3969669"/>
            <a:ext cx="2971938" cy="2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37560" y="6222102"/>
            <a:ext cx="262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Droid Sans"/>
              </a:rPr>
              <a:t>КВН на День учителя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0" y="4054031"/>
            <a:ext cx="3055959" cy="20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4773" y="113833"/>
            <a:ext cx="45282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u="sng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ОФИС СЕМЕЙНЫХ ВРАЧЕЙ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313" y="621664"/>
            <a:ext cx="113571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477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ремонту ОСВ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 капитальный ремонт в дневном стационаре и в процедурном кабинете.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Частичный ремонт в кабинете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физиопроцедур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в 2х коридорах.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Произведен косметический ремонт во всем офисе.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 бойлер в кабинете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физиопроцедур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электрокран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комнате отдыха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Монтирована пластиковая перегородка для регистратуры.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Приобретена новая мебель в кабинете заведующей.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 новый котел для второго домика.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2  холодильника.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Прошли аккредитацию.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Начато благоустройство территории офиса.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G_20180321_1005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01" y="3649717"/>
            <a:ext cx="2176460" cy="290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0180321_0952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2" y="4466575"/>
            <a:ext cx="2893555" cy="21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G_20180321_1004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95" y="4431812"/>
            <a:ext cx="2846113" cy="2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20180321_1003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28" y="4431812"/>
            <a:ext cx="2811053" cy="212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648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087" y="269103"/>
            <a:ext cx="111053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 необходимо сделать в </a:t>
            </a:r>
            <a:r>
              <a:rPr lang="x-none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2018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x-none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г: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  Внедрить новую программу ОМС на 2018г.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 Закончить капитальный ремонт в 3-ем домике.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 Построить гараж для санитарной машины или ходатайствовать перед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x-none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советом 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выделении дополнительного помещения для реконструкции под гараж.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 Огородить территорию офиса.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 Продолжить выезд узких специалистов.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Продолжить курсы усовершенствования на территории ПМСУ ЦЗ  для мед. сестер и семейных врачей.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Внедрять на практике новые частично-компенсированные медикаменты.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Приобрести новые аппараты для клинической лаборатории.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Закончить благоустройство территории .</a:t>
            </a:r>
            <a:r>
              <a:rPr lang="ru-RU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10. Внедрить проект по </a:t>
            </a:r>
            <a:r>
              <a:rPr lang="ru-RU" sz="2400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энергоэффективности</a:t>
            </a:r>
            <a:r>
              <a:rPr lang="ru-RU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0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00" y="87581"/>
            <a:ext cx="1150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V.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Социальная политика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889" y="795467"/>
            <a:ext cx="11518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прежде, в истекшем году,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примэрией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лично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примаром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соблюдались главные принципы работы, где в центре внимания был человек. Потому приоритет был отдан социальным вопросам, 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оказание социальной  помощи малоимущему населению, многодетным семьям, пенсионерам и инвалидам.   </a:t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обслуживании социальных работников 16 одиноких пенсионеров</a:t>
            </a:r>
            <a:r>
              <a:rPr lang="ru-RU" sz="2400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889" y="4641893"/>
            <a:ext cx="11198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kern="0" dirty="0" smtClean="0">
                <a:latin typeface="Cambria" pitchFamily="18" charset="0"/>
              </a:rPr>
              <a:t>        </a:t>
            </a:r>
            <a:endParaRPr lang="ru-RU" sz="2000" dirty="0">
              <a:latin typeface="Cambr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107077"/>
              </p:ext>
            </p:extLst>
          </p:nvPr>
        </p:nvGraphicFramePr>
        <p:xfrm>
          <a:off x="370389" y="2844578"/>
          <a:ext cx="11453311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648183"/>
                <a:gridCol w="6658501"/>
                <a:gridCol w="1792136"/>
                <a:gridCol w="2354491"/>
              </a:tblGrid>
              <a:tr h="684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п\п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 в возрасте до 18 л.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с одним кормильцем СПК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одиночки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одним родителем по причине развода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Цыганские семьи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ликвидаторов аварии на ЧАЭС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группы риска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Находящиеся под опекой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Круглые сироты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Репрессированные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6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624" y="178131"/>
            <a:ext cx="1150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kern="0" dirty="0">
                <a:solidFill>
                  <a:srgbClr val="002060"/>
                </a:solidFill>
              </a:rPr>
              <a:t>Получатели пенсий и пособий на </a:t>
            </a:r>
            <a:r>
              <a:rPr lang="ru-RU" sz="3600" b="1" kern="0" dirty="0" smtClean="0">
                <a:solidFill>
                  <a:srgbClr val="002060"/>
                </a:solidFill>
              </a:rPr>
              <a:t>01.01.2018 </a:t>
            </a:r>
            <a:r>
              <a:rPr lang="ru-RU" sz="3600" b="1" kern="0" dirty="0">
                <a:solidFill>
                  <a:srgbClr val="002060"/>
                </a:solidFill>
              </a:rPr>
              <a:t>г.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863595" y="1376023"/>
            <a:ext cx="731520" cy="856112"/>
          </a:xfrm>
          <a:prstGeom prst="curvedRight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8370219" y="1441471"/>
            <a:ext cx="936104" cy="7920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63679" y="885102"/>
            <a:ext cx="4353552" cy="164241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</a:rPr>
              <a:t>Получатели пенсий и пособий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</a:rPr>
              <a:t>939 </a:t>
            </a:r>
            <a:r>
              <a:rPr lang="ru-RU" sz="2400" b="1" kern="0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9215" y="2527514"/>
            <a:ext cx="2520280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</a:rPr>
              <a:t>Инвалиды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</a:rPr>
              <a:t>483 </a:t>
            </a:r>
            <a:r>
              <a:rPr lang="ru-RU" sz="2400" b="1" kern="0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13575" y="2527514"/>
            <a:ext cx="2376264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</a:rPr>
              <a:t>Пенсионеры по возрасту</a:t>
            </a:r>
          </a:p>
          <a:p>
            <a:pPr algn="ctr">
              <a:defRPr/>
            </a:pPr>
            <a:r>
              <a:rPr lang="ru-RU" sz="2400" b="1" kern="0" smtClean="0">
                <a:solidFill>
                  <a:srgbClr val="002060"/>
                </a:solidFill>
              </a:rPr>
              <a:t>456 </a:t>
            </a:r>
            <a:r>
              <a:rPr lang="ru-RU" sz="2400" b="1" kern="0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2304" y="4845907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детства до 18 лет  - </a:t>
            </a:r>
          </a:p>
          <a:p>
            <a:pPr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22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350576" y="489025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30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195066" y="4869160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393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191330" y="484590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3-ей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38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5086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01112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81684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77710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70709" y="4191045"/>
            <a:ext cx="6491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500" y="272247"/>
            <a:ext cx="11518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МАТЕРИАЛЬНАЯ ПОМОЩЬ, ОКАЗАННАЯ ЖИТЕЛЯМ СЕЛА ГАЙДАР ИЗ ФОНДА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035" y="910031"/>
            <a:ext cx="1162436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kern="0" dirty="0" smtClean="0">
                <a:solidFill>
                  <a:prstClr val="black"/>
                </a:solidFill>
                <a:latin typeface="Cambria" pitchFamily="18" charset="0"/>
              </a:rPr>
              <a:t> 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В  2017 году  дрова по льготной цене получили  </a:t>
            </a:r>
            <a:r>
              <a:rPr lang="ru-RU" b="1" i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148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пенсионеров, инвалидов,  семьи  с 4 и более детьми по </a:t>
            </a:r>
            <a:r>
              <a:rPr lang="ru-RU" b="1" i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складометра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mbria" panose="020405030504060A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К 8 марта одиноким пенсионерам  с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примэрии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были вручены подарки.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 28 августа в день храма села  6 пар совместно проживших в браке 50 лет и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болеее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получили по 500 леев,  пенсионеры в возрасте более 90 лет 2 по 500 леев; в возрасте 80 лет 10 по 500 леев; самая старшая Мария 500 леев; самая младшая Мария 500 леев; активисты села 10 по 1000 леев.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 Звание  «Почетный гражданин села Гайдар» было присвоено Куру Федору Савельевичу – 1000 леев.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1 октября  45 пенсионерам были вручены пакеты  с продуктами питания и 29 пенсионеров получили с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примэрии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по 170 леев. С </a:t>
            </a:r>
            <a:r>
              <a:rPr lang="ru-RU" b="1" i="1" kern="0" dirty="0">
                <a:solidFill>
                  <a:prstClr val="black"/>
                </a:solidFill>
                <a:latin typeface="Cambria" pitchFamily="18" charset="0"/>
              </a:rPr>
              <a:t>резервного фонда </a:t>
            </a:r>
            <a:r>
              <a:rPr lang="ru-RU" b="1" i="1" kern="0" dirty="0" err="1">
                <a:solidFill>
                  <a:prstClr val="black"/>
                </a:solidFill>
                <a:latin typeface="Cambria" pitchFamily="18" charset="0"/>
              </a:rPr>
              <a:t>примэрии</a:t>
            </a:r>
            <a:r>
              <a:rPr lang="ru-RU" b="1" i="1" kern="0" dirty="0">
                <a:solidFill>
                  <a:prstClr val="black"/>
                </a:solidFill>
                <a:latin typeface="Cambria" pitchFamily="18" charset="0"/>
              </a:rPr>
              <a:t> 21 детей 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получили подарки </a:t>
            </a:r>
            <a:r>
              <a:rPr lang="ru-RU" b="1" i="1" kern="0" dirty="0">
                <a:solidFill>
                  <a:prstClr val="black"/>
                </a:solidFill>
                <a:latin typeface="Cambria" pitchFamily="18" charset="0"/>
              </a:rPr>
              <a:t>(сладости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) на 1 июня.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    Кроме этого во всех проводимых мероприятиях помогали спонсоры:     Гагауз Федор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Никодимович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,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Попаз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Зинаида Ильинична,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Капсомун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Петр Константинович,  Топал Георгий Николаевич,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Злати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Георгий Николаевич, Гагауз Степан Николаевич,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Курдогло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Варвара Дмитриевна, а также оказывали спонсорскую помощь лидеры своим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квотчикам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. По инициативе отца Николая прихожанами села была собрана помощь в виде продуктов питания для оказания малоимущим слоям населения. 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   Решением местного совета предоставлены льготы 50% одиноким пенсионерам по оплате за вывоз мусора, а также 14 детям дошкольного возраста предоставлена 50% льгота по оплате питания. 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Социально-уязвимым слоям населения в количестве 80 человек была выделена поступившая гуманитарная помощь в виде вещей. </a:t>
            </a:r>
          </a:p>
          <a:p>
            <a:pPr algn="just"/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Кроме того, регулярно оказывается поддержка жителям села Гайдар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башканом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 </a:t>
            </a:r>
            <a:r>
              <a:rPr lang="ru-RU" b="1" i="1" kern="0" dirty="0" err="1" smtClean="0">
                <a:solidFill>
                  <a:prstClr val="black"/>
                </a:solidFill>
                <a:latin typeface="Cambria" pitchFamily="18" charset="0"/>
              </a:rPr>
              <a:t>Гагаузии</a:t>
            </a:r>
            <a:r>
              <a:rPr lang="ru-RU" b="1" i="1" kern="0" dirty="0" smtClean="0">
                <a:solidFill>
                  <a:prstClr val="black"/>
                </a:solidFill>
                <a:latin typeface="Cambria" pitchFamily="18" charset="0"/>
              </a:rPr>
              <a:t> И.Ф. Влах.</a:t>
            </a:r>
            <a:endParaRPr lang="ru-RU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5043" y="132520"/>
            <a:ext cx="1165197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МАТЕРИАЛЬНАЯ ПОМОЩЬ, ОКАЗАННАЯ ЖИТЕЛЯМ СЕЛА ГАЙДАР ИЗ ФОНДА СОЦИАЛЬНОЙ ПОДДЕРЖКИ НАСЕЛЕНИЯ АТО ГАГАУЗИЯ</a:t>
            </a:r>
          </a:p>
          <a:p>
            <a:pPr lvl="0" algn="ctr">
              <a:spcAft>
                <a:spcPts val="0"/>
              </a:spcAft>
            </a:pPr>
            <a:endParaRPr lang="ru-RU" sz="19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Репрессированным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гражданам на каждого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700 лей.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Многодетные семьи </a:t>
            </a:r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 в возрасте до 18 лет -57 семей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3-мя детьми, семей-50 ;  С 4-мя детьми, семей- 7; 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Дню Защиты детей – к 1 июня получили – 15 детей по 350 лей </a:t>
            </a:r>
          </a:p>
          <a:p>
            <a:pPr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Дню Знаний – 1 сентября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выплачено</a:t>
            </a:r>
            <a:r>
              <a:rPr lang="ru-RU" sz="19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350 лей – получили 39 детей, 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Международному Дню  пожилых людей – на 1 октября 2017 г. 5 пенсионеров,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получили выплату </a:t>
            </a:r>
            <a:r>
              <a:rPr lang="ru-RU" sz="19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500 лей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Оформлено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 социальных анкет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заявлениям граждан .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Международному Дню лиц с ОВ - 3 декабря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 осуществлена выплата 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sz="19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19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500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лей.</a:t>
            </a: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новогодний караван  и к Международному Женскому Дню 8 марта «От сердца к сердцу» под патронатом </a:t>
            </a:r>
            <a:r>
              <a:rPr lang="ru-RU" sz="19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башкана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Ир.Влах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-120 социально уязвимых семей и 52 многодетных семей с тремя и более детьми до 18 лет получили подарки в виде продуктовых пакетов.</a:t>
            </a:r>
            <a:endParaRPr lang="ru-RU" sz="19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Получателями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компенсации за холодный период года являются  </a:t>
            </a:r>
            <a:r>
              <a:rPr lang="ru-RU" sz="19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 человек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2017 год оформили заявления 39 матерей. </a:t>
            </a:r>
            <a:r>
              <a:rPr lang="ru-RU" sz="1900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первого ребёнка 14 семей получили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400 лей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каждого последующего 25 семей получили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600 лей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9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/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 г. всего 64 детей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селу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находятся дома без родителей, которые оставлены на попечение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родственников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Из них 4 детей находятся под опекой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/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Социальной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услугой «Персональный ассистент» пользуется 1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ребёнок,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«Мобильная бригада» -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детей 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82" y="546651"/>
            <a:ext cx="2928732" cy="2196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8" y="586408"/>
            <a:ext cx="2875723" cy="2156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2171" y="2879681"/>
            <a:ext cx="56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Занятие с детьми с ограниченными возможностями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5" y="3522053"/>
            <a:ext cx="3233530" cy="24251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1545" y="6000576"/>
            <a:ext cx="4487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Помощь Красного креста пострадавшим от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обильных снегопадов в апреле</a:t>
            </a:r>
            <a:endParaRPr lang="ru-RU" dirty="0"/>
          </a:p>
        </p:txBody>
      </p:sp>
      <p:pic>
        <p:nvPicPr>
          <p:cNvPr id="3074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27348"/>
            <a:ext cx="3164096" cy="237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/>
          <a:stretch/>
        </p:blipFill>
        <p:spPr>
          <a:xfrm>
            <a:off x="6513441" y="3530344"/>
            <a:ext cx="3260034" cy="25463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63542" y="6254097"/>
            <a:ext cx="1959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Караван И.Ф. Влах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7236" y="2933057"/>
            <a:ext cx="514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Поддержка </a:t>
            </a:r>
            <a:r>
              <a:rPr lang="ru-RU" dirty="0" err="1" smtClean="0">
                <a:solidFill>
                  <a:prstClr val="black"/>
                </a:solidFill>
              </a:rPr>
              <a:t>примэрии</a:t>
            </a:r>
            <a:r>
              <a:rPr lang="ru-RU" dirty="0" smtClean="0">
                <a:solidFill>
                  <a:prstClr val="black"/>
                </a:solidFill>
              </a:rPr>
              <a:t> на день пожилого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815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510" y="141920"/>
            <a:ext cx="501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VI.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Землеустройство</a:t>
            </a: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39600462"/>
              </p:ext>
            </p:extLst>
          </p:nvPr>
        </p:nvGraphicFramePr>
        <p:xfrm>
          <a:off x="1166648" y="788251"/>
          <a:ext cx="10294883" cy="588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3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791" y="8568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i="1" dirty="0">
                <a:solidFill>
                  <a:srgbClr val="D16349">
                    <a:lumMod val="50000"/>
                  </a:srgbClr>
                </a:solidFill>
              </a:rPr>
              <a:t>Структура отчета:</a:t>
            </a:r>
            <a:r>
              <a:rPr lang="ru-RU" sz="4400" i="1" dirty="0">
                <a:solidFill>
                  <a:srgbClr val="D16349">
                    <a:lumMod val="50000"/>
                  </a:srgbClr>
                </a:solidFill>
              </a:rPr>
              <a:t/>
            </a:r>
            <a:br>
              <a:rPr lang="ru-RU" sz="4400" i="1" dirty="0">
                <a:solidFill>
                  <a:srgbClr val="D16349">
                    <a:lumMod val="50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31235" y="914400"/>
            <a:ext cx="9448800" cy="5605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79924" y="969718"/>
            <a:ext cx="878619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Основные показатели социально-экономического развития  села Гайдар на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01.01.2018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Итоги основной деятельности за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2017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Анализ исполнения бюджета за отчетный  период.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Достижения примэрии на протяжении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2017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года  в области генеральной инфраструктуры.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Социальная политика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Землеустройство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Налоги и сборы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Коммунальное хозяйство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IX.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Деятельность местного совета за  отчетный период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Криминогенная обстановка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Экология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благоустройство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Реализация инвестиционных проектов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XIV.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Задачи на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2018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Заключение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746" y="322120"/>
            <a:ext cx="1092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Распределение земель по с/х предприятиям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819690"/>
              </p:ext>
            </p:extLst>
          </p:nvPr>
        </p:nvGraphicFramePr>
        <p:xfrm>
          <a:off x="914400" y="968451"/>
          <a:ext cx="10058400" cy="5690741"/>
        </p:xfrm>
        <a:graphic>
          <a:graphicData uri="http://schemas.openxmlformats.org/drawingml/2006/table">
            <a:tbl>
              <a:tblPr>
                <a:solidFill>
                  <a:srgbClr val="CCB400">
                    <a:lumMod val="20000"/>
                    <a:lumOff val="80000"/>
                  </a:srgbClr>
                </a:soli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712948"/>
                <a:gridCol w="3239664"/>
                <a:gridCol w="1307284"/>
                <a:gridCol w="1428287"/>
                <a:gridCol w="1801474"/>
                <a:gridCol w="1568743"/>
              </a:tblGrid>
              <a:tr h="863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№ </a:t>
                      </a:r>
                      <a:r>
                        <a:rPr lang="ru-RU" sz="2000" dirty="0" err="1"/>
                        <a:t>п</a:t>
                      </a:r>
                      <a:r>
                        <a:rPr lang="ru-RU" sz="2000" dirty="0"/>
                        <a:t>/</a:t>
                      </a:r>
                      <a:r>
                        <a:rPr lang="ru-RU" sz="2000" dirty="0" err="1"/>
                        <a:t>п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Наименование предприятия</a:t>
                      </a:r>
                      <a:endParaRPr lang="ru-RU" sz="2000" b="1" dirty="0">
                        <a:ln>
                          <a:solidFill>
                            <a:schemeClr val="tx1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Всего, га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Пашня, га</a:t>
                      </a:r>
                      <a:endParaRPr lang="ru-RU" sz="20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Виноградники,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Сад,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ООО</a:t>
                      </a:r>
                      <a:r>
                        <a:rPr lang="ru-RU" b="1" baseline="0" dirty="0" smtClean="0"/>
                        <a:t> «Айдар-</a:t>
                      </a:r>
                      <a:r>
                        <a:rPr lang="ru-RU" b="1" baseline="0" dirty="0" err="1" smtClean="0"/>
                        <a:t>Мерасы</a:t>
                      </a:r>
                      <a:r>
                        <a:rPr lang="ru-RU" b="1" baseline="0" dirty="0" smtClean="0"/>
                        <a:t>»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865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800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ООО </a:t>
                      </a:r>
                      <a:r>
                        <a:rPr lang="ru-RU" sz="1800" b="1" dirty="0"/>
                        <a:t>«</a:t>
                      </a:r>
                      <a:r>
                        <a:rPr lang="ru-RU" sz="1800" b="1" dirty="0" err="1"/>
                        <a:t>Узвиг</a:t>
                      </a:r>
                      <a:r>
                        <a:rPr lang="ru-RU" sz="1800" b="1" dirty="0"/>
                        <a:t> - Ком»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1116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1072,28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29,3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14,7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«Топал - </a:t>
                      </a:r>
                      <a:r>
                        <a:rPr lang="ru-RU" sz="1800" b="1" dirty="0" err="1"/>
                        <a:t>Берекет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113,2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113,2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</a:t>
                      </a:r>
                      <a:r>
                        <a:rPr lang="ru-RU" sz="1800" b="1" dirty="0" err="1" smtClean="0"/>
                        <a:t>Месут</a:t>
                      </a:r>
                      <a:r>
                        <a:rPr lang="ru-RU" sz="1800" b="1" dirty="0" smtClean="0"/>
                        <a:t>-Агро»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124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124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Меделян</a:t>
                      </a: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-Агро»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41,8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КХ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 «</a:t>
                      </a:r>
                      <a:r>
                        <a:rPr lang="ru-RU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Курдогло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Елена»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14,5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14,5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КХ </a:t>
                      </a:r>
                      <a:r>
                        <a:rPr lang="ru-RU" sz="1800" b="1" dirty="0" smtClean="0"/>
                        <a:t>«Гагауз</a:t>
                      </a:r>
                      <a:r>
                        <a:rPr lang="ru-RU" sz="1800" b="1" baseline="0" dirty="0" smtClean="0"/>
                        <a:t> Иван</a:t>
                      </a:r>
                      <a:r>
                        <a:rPr lang="ru-RU" sz="1800" b="1" dirty="0" smtClean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94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93,1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0,9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КХ «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Курдогло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Илья»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17.8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17.8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КХ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Терзи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Николай»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Другие</a:t>
                      </a:r>
                      <a:r>
                        <a:rPr lang="ru-RU" sz="1800" b="1" baseline="0" dirty="0" smtClean="0">
                          <a:latin typeface="Calibri"/>
                          <a:ea typeface="+mn-ea"/>
                          <a:cs typeface="+mn-cs"/>
                        </a:rPr>
                        <a:t> К/Х (85)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410,19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344,25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65,94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Индив.</a:t>
                      </a:r>
                      <a:r>
                        <a:rPr lang="ru-RU" sz="1800" b="1" baseline="0" dirty="0" smtClean="0">
                          <a:latin typeface="Calibri"/>
                          <a:ea typeface="+mn-ea"/>
                          <a:cs typeface="+mn-cs"/>
                        </a:rPr>
                        <a:t> хозяйства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660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638,1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21,9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3424,59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3217,13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224,84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25,1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1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565" y="181128"/>
            <a:ext cx="54663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Земельные проблемы</a:t>
            </a:r>
            <a:endParaRPr lang="ru-RU" kern="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249" y="831299"/>
            <a:ext cx="109778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kern="0" dirty="0" smtClean="0">
                <a:latin typeface="Calibri" panose="020F0502020204030204" pitchFamily="34" charset="0"/>
              </a:rPr>
              <a:t>   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На протяжении 2017 г. всё ещё продолжаются некоторые спорно-земельные вопросы между руководителем ООО «Айдар-Мерасы», примэрией и советом села, которые находятся на стадии судебного разбирательства.</a:t>
            </a:r>
            <a:endParaRPr lang="en-US" sz="2000" b="1" i="1" kern="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2000" b="1" i="1" kern="0" dirty="0" smtClean="0">
                <a:latin typeface="Cambria" panose="02040503050406030204" pitchFamily="18" charset="0"/>
              </a:rPr>
              <a:t>   За 2017 г</a:t>
            </a:r>
            <a:r>
              <a:rPr lang="en-US" sz="2000" b="1" i="1" kern="0" dirty="0">
                <a:latin typeface="Cambria" panose="02040503050406030204" pitchFamily="18" charset="0"/>
              </a:rPr>
              <a:t>.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 - 12 </a:t>
            </a:r>
            <a:r>
              <a:rPr lang="ru-RU" sz="2000" b="1" i="1" kern="0" dirty="0">
                <a:latin typeface="Cambria" panose="02040503050406030204" pitchFamily="18" charset="0"/>
              </a:rPr>
              <a:t>процессов суда в г. Чадыр-Лунга, 2 процесса в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Апелляционной палате </a:t>
            </a:r>
            <a:r>
              <a:rPr lang="ru-RU" sz="2000" b="1" i="1" kern="0" dirty="0">
                <a:latin typeface="Cambria" panose="02040503050406030204" pitchFamily="18" charset="0"/>
              </a:rPr>
              <a:t>г.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Комрат </a:t>
            </a:r>
            <a:r>
              <a:rPr lang="ru-RU" sz="2000" b="1" i="1" kern="0" dirty="0">
                <a:latin typeface="Cambria" panose="02040503050406030204" pitchFamily="18" charset="0"/>
              </a:rPr>
              <a:t>.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Большинство процессов в пользу </a:t>
            </a:r>
            <a:r>
              <a:rPr lang="ru-RU" sz="2000" b="1" i="1" kern="0" dirty="0" err="1" smtClean="0">
                <a:latin typeface="Cambria" panose="02040503050406030204" pitchFamily="18" charset="0"/>
              </a:rPr>
              <a:t>примэрии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 и совета, однако  </a:t>
            </a:r>
            <a:r>
              <a:rPr lang="ru-RU" sz="2000" b="1" i="1" kern="0" dirty="0">
                <a:latin typeface="Cambria" panose="02040503050406030204" pitchFamily="18" charset="0"/>
              </a:rPr>
              <a:t>претензии от «Айдар-</a:t>
            </a:r>
            <a:r>
              <a:rPr lang="ru-RU" sz="2000" b="1" i="1" kern="0" dirty="0" err="1">
                <a:latin typeface="Cambria" panose="02040503050406030204" pitchFamily="18" charset="0"/>
              </a:rPr>
              <a:t>Мерасы</a:t>
            </a:r>
            <a:r>
              <a:rPr lang="ru-RU" sz="2000" b="1" i="1" kern="0" dirty="0">
                <a:latin typeface="Cambria" panose="02040503050406030204" pitchFamily="18" charset="0"/>
              </a:rPr>
              <a:t>» к Совету и </a:t>
            </a:r>
            <a:r>
              <a:rPr lang="ru-RU" sz="2000" b="1" i="1" kern="0" dirty="0" err="1">
                <a:latin typeface="Cambria" panose="02040503050406030204" pitchFamily="18" charset="0"/>
              </a:rPr>
              <a:t>примэрии</a:t>
            </a:r>
            <a:r>
              <a:rPr lang="ru-RU" sz="2000" b="1" i="1" kern="0" dirty="0">
                <a:latin typeface="Cambria" panose="02040503050406030204" pitchFamily="18" charset="0"/>
              </a:rPr>
              <a:t> об отмене решений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совета</a:t>
            </a:r>
            <a:r>
              <a:rPr lang="ru-RU" sz="2000" b="1" i="1" kern="0" dirty="0">
                <a:latin typeface="Cambria" panose="02040503050406030204" pitchFamily="18" charset="0"/>
              </a:rPr>
              <a:t> </a:t>
            </a:r>
            <a:r>
              <a:rPr lang="ru-RU" sz="2000" b="1" i="1" kern="0" dirty="0" smtClean="0">
                <a:latin typeface="Cambria" panose="02040503050406030204" pitchFamily="18" charset="0"/>
              </a:rPr>
              <a:t>продолжаются.</a:t>
            </a:r>
          </a:p>
          <a:p>
            <a:pPr algn="just"/>
            <a:endParaRPr lang="ru-RU" sz="2800" b="1" i="1" kern="0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5473" y="2832245"/>
            <a:ext cx="57054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4400" b="1" i="1" kern="0" dirty="0">
                <a:solidFill>
                  <a:srgbClr val="002060"/>
                </a:solidFill>
                <a:latin typeface="Calibri" panose="020F0502020204030204" pitchFamily="34" charset="0"/>
              </a:rPr>
              <a:t>Сельхозпроизводство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5267" y="3601686"/>
            <a:ext cx="10977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      По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итогам 2017 года в целом все с/х производители показали неплохие 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показатели. По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результатам проверки выявлено хорошее состояние полей. По полеводству во всех агрохозяйствах  показаны высокие результаты по состоянию с/х культур.  </a:t>
            </a:r>
            <a:endParaRPr lang="ru-RU" sz="20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 algn="just"/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    В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отдельных хозяйствах в результате хорошей защиты были получены высокие урожаи среди многолетних культур. Хорошую работу можно отметить среди крупных хозяйств, таких как : ООО «UZVIG-COM», ООО « ТОПАЛ-БЕРЕКЕТ», ООО«МE</a:t>
            </a:r>
            <a:r>
              <a:rPr lang="en-US" sz="2000" b="1" i="1" dirty="0">
                <a:solidFill>
                  <a:prstClr val="black"/>
                </a:solidFill>
                <a:latin typeface="Cambria" pitchFamily="18" charset="0"/>
              </a:rPr>
              <a:t>S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UT- A</a:t>
            </a:r>
            <a:r>
              <a:rPr lang="en-US" sz="2000" b="1" i="1" dirty="0">
                <a:solidFill>
                  <a:prstClr val="black"/>
                </a:solidFill>
                <a:latin typeface="Cambria" pitchFamily="18" charset="0"/>
              </a:rPr>
              <a:t>GRO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», ООО «Айдар- </a:t>
            </a:r>
            <a:r>
              <a:rPr lang="ru-RU" sz="2000" b="1" i="1" dirty="0" err="1">
                <a:solidFill>
                  <a:prstClr val="black"/>
                </a:solidFill>
                <a:latin typeface="Cambria" pitchFamily="18" charset="0"/>
              </a:rPr>
              <a:t>Мерасы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»,среди к/х  можно отметить: к/х «Гагауз И.Н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», к/х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«Чеботарь И.Г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.» ,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к/х «</a:t>
            </a:r>
            <a:r>
              <a:rPr lang="ru-RU" sz="2000" b="1" i="1" dirty="0" err="1">
                <a:solidFill>
                  <a:prstClr val="black"/>
                </a:solidFill>
                <a:latin typeface="Cambria" pitchFamily="18" charset="0"/>
              </a:rPr>
              <a:t>Курдогло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 И.И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</a:rPr>
              <a:t>.» и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</a:rPr>
              <a:t>др.</a:t>
            </a:r>
          </a:p>
        </p:txBody>
      </p:sp>
    </p:spTree>
    <p:extLst>
      <p:ext uri="{BB962C8B-B14F-4D97-AF65-F5344CB8AC3E}">
        <p14:creationId xmlns:p14="http://schemas.microsoft.com/office/powerpoint/2010/main" val="21907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12425" y="232532"/>
            <a:ext cx="1098100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Также в 2017 году в области землеустройства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выполнены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следующие работы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25" y="1463638"/>
            <a:ext cx="115665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Сформированы и введены на баланс </a:t>
            </a:r>
            <a:r>
              <a:rPr lang="ru-RU" sz="2400" b="1" dirty="0" err="1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 а также изготовлены технические паспорта всех озер, расположенных на территории </a:t>
            </a:r>
            <a:r>
              <a:rPr lang="ru-RU" sz="2400" b="1" dirty="0" err="1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с.Гайдар</a:t>
            </a: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Выполнены работы по геодезии и геологии на стадии проектирования   очистки и углубления русла реки </a:t>
            </a:r>
            <a:r>
              <a:rPr lang="ru-RU" sz="2400" b="1" dirty="0" err="1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Лунгуца</a:t>
            </a: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Оплата за земельный налог со всех предприятий произведена на 100%;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Сбор за аренду земельных участков резервного фонда </a:t>
            </a:r>
            <a:r>
              <a:rPr lang="ru-RU" sz="2400" b="1" dirty="0" err="1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произведен на 96%;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Ведется помощь КФХ для оформления документов для подачи субсидий по раскорчевке и посадке виноградников;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Также ведется помощь КФХ  при оформления документов по дотации   для приобретения тракторов и с/х техники.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	 </a:t>
            </a:r>
            <a:endParaRPr lang="ru-RU" sz="2400" b="1" dirty="0" smtClean="0"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9370" y="92471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i="1" kern="0" dirty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sz="3200" b="1" i="1" kern="0" dirty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endParaRPr lang="ru-RU" sz="3200" kern="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747" y="677246"/>
            <a:ext cx="1191035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i="1" u="sng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Начисление </a:t>
            </a:r>
            <a:r>
              <a:rPr lang="ru-RU" sz="2400" b="1" i="1" u="sng" dirty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и сбор налогов </a:t>
            </a:r>
            <a:r>
              <a:rPr lang="ru-RU" sz="2400" b="1" i="1" u="sng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в 2017 году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Поступила 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пеня за несвоевременную оплату-476,29 лей  .  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Недоимка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 2017 год составляет 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330,39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 переплата равна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2576,67 лей. </a:t>
            </a:r>
            <a:endParaRPr lang="ru-RU" sz="2000" u="sng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территории села в 2017г.было зарегистрировано 86  Крестьянских Хозяйства(КХ)  ,на которые начисляется сбор на благоустройство территории-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Начислено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1060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  т.к. учредители 33 КХ- пенсионеры, которые освобождаются от данного сбора.             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2.Торговые </a:t>
            </a:r>
            <a:r>
              <a:rPr lang="ru-RU" sz="2400" b="1" i="1" u="sng" dirty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предприятия </a:t>
            </a:r>
            <a:endParaRPr lang="ru-RU" sz="2400" i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 2017 году на территории села действовало 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мельницы, 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13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торговых  предприятий ,из которых 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предприятий работали на кассовых аппаратах, 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на   налоговом свидетельстве.  Поступление  от  предприятий по налоговым свидетельствам согласно начисления составило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16,3 тыс.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По статье 114,418 «Сбор за  размещение объектов торговли»  было начислено и поступило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52,1 тыс.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3.Патенты</a:t>
            </a:r>
            <a:r>
              <a:rPr lang="ru-RU" sz="2400" i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  статье 114,522 «Предпринимательский патент»   было начислено и  поступило </a:t>
            </a:r>
            <a:r>
              <a:rPr lang="ru-RU" sz="2000" u="sng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9440  лей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  В  течение года действовали  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23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предпринимательских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патента.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1398" y="138896"/>
            <a:ext cx="74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Информация о налогах за 2017 год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550293"/>
              </p:ext>
            </p:extLst>
          </p:nvPr>
        </p:nvGraphicFramePr>
        <p:xfrm>
          <a:off x="231493" y="949124"/>
          <a:ext cx="11702006" cy="5237238"/>
        </p:xfrm>
        <a:graphic>
          <a:graphicData uri="http://schemas.openxmlformats.org/drawingml/2006/table">
            <a:tbl>
              <a:tblPr/>
              <a:tblGrid>
                <a:gridCol w="2355574"/>
                <a:gridCol w="1204442"/>
                <a:gridCol w="1089341"/>
                <a:gridCol w="1215150"/>
                <a:gridCol w="1166191"/>
                <a:gridCol w="1210477"/>
                <a:gridCol w="1157469"/>
                <a:gridCol w="1261640"/>
                <a:gridCol w="1041722"/>
              </a:tblGrid>
              <a:tr h="914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Начислено,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Скидка,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Льгота,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сбору,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Поступило,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недоимка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Переплата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Прошлых лет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</a:tr>
              <a:tr h="478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Налог на </a:t>
                      </a:r>
                      <a:r>
                        <a:rPr lang="ru-RU" sz="1800" b="1" dirty="0" err="1"/>
                        <a:t>приусад</a:t>
                      </a:r>
                      <a:r>
                        <a:rPr lang="ru-RU" sz="1800" b="1" dirty="0"/>
                        <a:t>. участки ст.113140</a:t>
                      </a:r>
                      <a:endParaRPr lang="ru-RU" sz="1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47997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4742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2580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40675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39574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200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951,65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97,29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  <a:tr h="581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Налог на недвижимость ст.113220</a:t>
                      </a:r>
                      <a:endParaRPr lang="ru-RU" sz="1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25757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1737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10172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13848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13890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91,26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616,97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100,3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  <a:tr h="512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Земельный налог с/</a:t>
                      </a:r>
                      <a:r>
                        <a:rPr lang="ru-RU" sz="1800" b="1" dirty="0" err="1"/>
                        <a:t>х</a:t>
                      </a:r>
                      <a:r>
                        <a:rPr lang="ru-RU" sz="1800" b="1" dirty="0"/>
                        <a:t> назначения ст.113110</a:t>
                      </a:r>
                      <a:endParaRPr lang="ru-RU" sz="1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45198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4910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40288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40038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39,13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585,47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99,37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  <a:tr h="268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Налог на КФХ 113120</a:t>
                      </a:r>
                      <a:endParaRPr lang="ru-RU" sz="1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35193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2552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32641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32641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261,95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100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  <a:tr h="123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Налог на пастбища ст.113150</a:t>
                      </a:r>
                      <a:endParaRPr lang="ru-RU" sz="1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1766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118</a:t>
                      </a:r>
                      <a:endParaRPr lang="ru-RU" sz="16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1648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1399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160,63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latin typeface="Calibri"/>
                          <a:ea typeface="+mn-ea"/>
                          <a:cs typeface="+mn-cs"/>
                        </a:rPr>
                        <a:t>94,6</a:t>
                      </a:r>
                      <a:endParaRPr lang="ru-RU" sz="16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  <a:tr h="645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Итого по налогам:</a:t>
                      </a:r>
                      <a:endParaRPr lang="ru-RU" sz="1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155911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14059</a:t>
                      </a:r>
                      <a:endParaRPr lang="ru-RU" sz="1600" b="1" i="1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12752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129100</a:t>
                      </a:r>
                      <a:endParaRPr lang="ru-RU" sz="1600" b="1" i="1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127542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330,39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2576,67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98,19</a:t>
                      </a:r>
                      <a:endParaRPr lang="ru-RU" sz="1600" b="1" i="1" dirty="0">
                        <a:solidFill>
                          <a:srgbClr val="FF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5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61257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VIII. 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Коммунальное хозяйство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0107" y="871962"/>
            <a:ext cx="4572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МП «</a:t>
            </a:r>
            <a:r>
              <a:rPr lang="en-US" sz="2800" b="1" i="1" kern="0" dirty="0" err="1" smtClean="0">
                <a:solidFill>
                  <a:srgbClr val="0070C0"/>
                </a:solidFill>
                <a:latin typeface="Cambria" pitchFamily="18" charset="0"/>
              </a:rPr>
              <a:t>Aydar-Suyu</a:t>
            </a:r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»</a:t>
            </a: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2154"/>
            <a:ext cx="11922826" cy="529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по водопроводным сетям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Заработная плата и налоги -228806,0 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Электроэнергия – 167747,0 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Прочие расходы (замена насоса, ремонт сетей , услуги </a:t>
            </a:r>
            <a:r>
              <a:rPr lang="ru-RU" sz="2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санэпид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.)- 26113,0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Командировочные -2763,0 лея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Услуги (связь, почта, банк, канцтовары) -20875 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 по расходам 446304,0лей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благоустройству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Заработная плата и налоги 39106,0 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Услуги техники -56181,0 лей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 по расходам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95287,0 лей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39" y="0"/>
            <a:ext cx="11714922" cy="772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воду -409008 лея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вывоз мусора -141277 лей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доходам: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550285 лей</a:t>
            </a:r>
            <a:endParaRPr lang="ru-RU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расходам составляет 541591,0 лея и по доходам 550285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быток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 составляет -8694,0 лея.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2017г было выполнены следующие виды работ: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 за оплату услуг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Ежемесячный съем показаний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Вывоз мусора 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водопроводных сетей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Замена  водомеров 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Буртование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мусоросвалки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Замена труб и глубинного насоса</a:t>
            </a: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подключено </a:t>
            </a: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сетям 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водопровода – 870 дворов </a:t>
            </a:r>
            <a:endParaRPr lang="ru-RU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вывоз мусора осуществляется </a:t>
            </a: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800 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дворов.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68" y="3838710"/>
            <a:ext cx="3472070" cy="2604053"/>
          </a:xfrm>
          <a:prstGeom prst="rect">
            <a:avLst/>
          </a:prstGeom>
        </p:spPr>
      </p:pic>
      <p:pic>
        <p:nvPicPr>
          <p:cNvPr id="5122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13" y="370968"/>
            <a:ext cx="2322580" cy="30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58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IX. </a:t>
            </a: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Деятельность местного совета за отчетный период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28046"/>
            <a:ext cx="1195551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483" y="513200"/>
            <a:ext cx="11913033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i="1" dirty="0">
                <a:latin typeface="Cambria" pitchFamily="18" charset="0"/>
              </a:rPr>
              <a:t>В </a:t>
            </a:r>
            <a:r>
              <a:rPr lang="ru-RU" sz="1700" b="1" i="1" dirty="0" smtClean="0">
                <a:latin typeface="Cambria" pitchFamily="18" charset="0"/>
              </a:rPr>
              <a:t>2017 г. </a:t>
            </a:r>
            <a:r>
              <a:rPr lang="ru-RU" sz="1700" b="1" i="1" u="sng" dirty="0" smtClean="0">
                <a:solidFill>
                  <a:srgbClr val="FF0000"/>
                </a:solidFill>
                <a:latin typeface="Cambria" pitchFamily="18" charset="0"/>
              </a:rPr>
              <a:t>было </a:t>
            </a:r>
            <a:r>
              <a:rPr lang="ru-RU" sz="1700" b="1" i="1" u="sng" dirty="0">
                <a:solidFill>
                  <a:srgbClr val="FF0000"/>
                </a:solidFill>
                <a:latin typeface="Cambria" pitchFamily="18" charset="0"/>
              </a:rPr>
              <a:t>проведено</a:t>
            </a:r>
            <a:r>
              <a:rPr lang="ru-RU" sz="1700" b="1" i="1" dirty="0">
                <a:latin typeface="Cambria" pitchFamily="18" charset="0"/>
              </a:rPr>
              <a:t> </a:t>
            </a:r>
            <a:r>
              <a:rPr lang="ru-RU" sz="1700" b="1" i="1" u="sng" dirty="0">
                <a:latin typeface="Cambria" pitchFamily="18" charset="0"/>
              </a:rPr>
              <a:t>9</a:t>
            </a:r>
            <a:r>
              <a:rPr lang="ru-RU" sz="1700" b="1" i="1" u="sng" dirty="0" smtClean="0">
                <a:latin typeface="Cambria" pitchFamily="18" charset="0"/>
              </a:rPr>
              <a:t> </a:t>
            </a:r>
            <a:r>
              <a:rPr lang="ru-RU" sz="1700" b="1" i="1" u="sng" dirty="0">
                <a:latin typeface="Cambria" pitchFamily="18" charset="0"/>
              </a:rPr>
              <a:t>заседаний совета</a:t>
            </a:r>
            <a:r>
              <a:rPr lang="ru-RU" sz="1700" b="1" i="1" dirty="0">
                <a:latin typeface="Cambria" pitchFamily="18" charset="0"/>
              </a:rPr>
              <a:t>, на которых рассматривались и </a:t>
            </a:r>
            <a:r>
              <a:rPr lang="ru-RU" sz="1700" b="1" i="1" u="sng" dirty="0">
                <a:latin typeface="Cambria" pitchFamily="18" charset="0"/>
              </a:rPr>
              <a:t>выносились решения </a:t>
            </a:r>
            <a:r>
              <a:rPr lang="ru-RU" sz="1700" b="1" i="1" dirty="0">
                <a:latin typeface="Cambria" pitchFamily="18" charset="0"/>
              </a:rPr>
              <a:t>по вопросам, касающимся</a:t>
            </a:r>
            <a:r>
              <a:rPr lang="ru-RU" sz="1700" b="1" i="1" dirty="0" smtClean="0">
                <a:latin typeface="Cambria" pitchFamily="18" charset="0"/>
              </a:rPr>
              <a:t>:  </a:t>
            </a:r>
            <a:r>
              <a:rPr lang="ru-RU" sz="1700" b="1" i="1" dirty="0">
                <a:latin typeface="Cambria" pitchFamily="18" charset="0"/>
              </a:rPr>
              <a:t>земельных споров; </a:t>
            </a:r>
            <a:r>
              <a:rPr lang="ru-RU" sz="1700" b="1" i="1" dirty="0" smtClean="0">
                <a:latin typeface="Cambria" pitchFamily="18" charset="0"/>
              </a:rPr>
              <a:t>продвижения социально-экономических проектов; передачи земельных участков в аренду; распределении средств капитальных вложений и дорожного фонда; оказания материальной помощи нуждающимся гражданам;  предоставления льгот по оплате питания детей в детском саду;  выделения земельных участков; строительства памятника участникам ПМВ, благоустройства парка, строительства бювета питьевой воды, ремонта дорог и др.</a:t>
            </a:r>
            <a:endParaRPr lang="ru-RU" sz="1700" b="1" i="1" dirty="0">
              <a:latin typeface="Cambria" pitchFamily="18" charset="0"/>
            </a:endParaRPr>
          </a:p>
          <a:p>
            <a:pPr algn="just"/>
            <a:endParaRPr lang="ru-RU" sz="1700" b="1" i="1" u="sng" dirty="0" smtClean="0">
              <a:latin typeface="Cambria" pitchFamily="18" charset="0"/>
            </a:endParaRPr>
          </a:p>
          <a:p>
            <a:pPr algn="just"/>
            <a:r>
              <a:rPr lang="ru-RU" sz="1700" b="1" i="1" u="sng" dirty="0" smtClean="0">
                <a:solidFill>
                  <a:srgbClr val="FF0000"/>
                </a:solidFill>
                <a:latin typeface="Cambria" pitchFamily="18" charset="0"/>
              </a:rPr>
              <a:t>Заслушивались</a:t>
            </a:r>
            <a:r>
              <a:rPr lang="ru-RU" sz="1700" b="1" i="1" dirty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sz="1700" b="1" i="1" dirty="0">
                <a:latin typeface="Cambria" pitchFamily="18" charset="0"/>
              </a:rPr>
              <a:t> информации  </a:t>
            </a:r>
            <a:r>
              <a:rPr lang="ru-RU" sz="1700" b="1" i="1" dirty="0" smtClean="0">
                <a:latin typeface="Cambria" pitchFamily="18" charset="0"/>
              </a:rPr>
              <a:t> и отчеты специалистов </a:t>
            </a:r>
            <a:r>
              <a:rPr lang="ru-RU" sz="1700" b="1" i="1" dirty="0">
                <a:latin typeface="Cambria" pitchFamily="18" charset="0"/>
              </a:rPr>
              <a:t>о проделанной работе; информация </a:t>
            </a:r>
            <a:r>
              <a:rPr lang="ru-RU" sz="1700" b="1" i="1" dirty="0" smtClean="0">
                <a:latin typeface="Cambria" pitchFamily="18" charset="0"/>
              </a:rPr>
              <a:t>учреждений </a:t>
            </a:r>
            <a:r>
              <a:rPr lang="ru-RU" sz="1700" b="1" i="1" dirty="0">
                <a:latin typeface="Cambria" pitchFamily="18" charset="0"/>
              </a:rPr>
              <a:t>Народного образования; информация специалистов по сбору налогов </a:t>
            </a:r>
            <a:r>
              <a:rPr lang="ru-RU" sz="1700" b="1" i="1" dirty="0" smtClean="0">
                <a:latin typeface="Cambria" pitchFamily="18" charset="0"/>
              </a:rPr>
              <a:t>о поступлении налогов и сборов в 2017 г.; информация начальника поста полиции о состоянии преступности и профилактике правонарушений; регулярная информация о работе МП «</a:t>
            </a:r>
            <a:r>
              <a:rPr lang="en-US" sz="1700" b="1" i="1" dirty="0" err="1" smtClean="0">
                <a:latin typeface="Cambria" pitchFamily="18" charset="0"/>
              </a:rPr>
              <a:t>Aydar-Suyu</a:t>
            </a:r>
            <a:r>
              <a:rPr lang="ru-RU" sz="1700" b="1" i="1" dirty="0" smtClean="0">
                <a:latin typeface="Cambria" pitchFamily="18" charset="0"/>
              </a:rPr>
              <a:t>»; информации </a:t>
            </a:r>
            <a:r>
              <a:rPr lang="ru-RU" sz="1700" b="1" i="1" dirty="0" err="1" smtClean="0">
                <a:latin typeface="Cambria" pitchFamily="18" charset="0"/>
              </a:rPr>
              <a:t>примара</a:t>
            </a:r>
            <a:r>
              <a:rPr lang="ru-RU" sz="1700" b="1" i="1" dirty="0" smtClean="0">
                <a:latin typeface="Cambria" pitchFamily="18" charset="0"/>
              </a:rPr>
              <a:t> об участии в проектах и  выполненных работах по капитальным инвестициям и дорожному фонду </a:t>
            </a:r>
            <a:r>
              <a:rPr lang="ru-RU" sz="1700" b="1" i="1" dirty="0">
                <a:latin typeface="Cambria" pitchFamily="18" charset="0"/>
              </a:rPr>
              <a:t>и др. </a:t>
            </a:r>
          </a:p>
          <a:p>
            <a:pPr algn="just"/>
            <a:endParaRPr lang="ru-RU" sz="1700" b="1" i="1" u="sng" dirty="0" smtClean="0">
              <a:latin typeface="Cambria" pitchFamily="18" charset="0"/>
            </a:endParaRPr>
          </a:p>
          <a:p>
            <a:pPr algn="just"/>
            <a:r>
              <a:rPr lang="ru-RU" sz="1700" b="1" i="1" u="sng" dirty="0" smtClean="0">
                <a:solidFill>
                  <a:srgbClr val="FF0000"/>
                </a:solidFill>
                <a:latin typeface="Cambria" pitchFamily="18" charset="0"/>
              </a:rPr>
              <a:t>Были </a:t>
            </a:r>
            <a:r>
              <a:rPr lang="ru-RU" sz="1700" b="1" i="1" u="sng" dirty="0">
                <a:solidFill>
                  <a:srgbClr val="FF0000"/>
                </a:solidFill>
                <a:latin typeface="Cambria" pitchFamily="18" charset="0"/>
              </a:rPr>
              <a:t>утверждены</a:t>
            </a:r>
            <a:r>
              <a:rPr lang="ru-RU" sz="1700" b="1" i="1" dirty="0">
                <a:solidFill>
                  <a:srgbClr val="FF0000"/>
                </a:solidFill>
                <a:latin typeface="Cambria" pitchFamily="18" charset="0"/>
              </a:rPr>
              <a:t>:  </a:t>
            </a:r>
            <a:r>
              <a:rPr lang="ru-RU" sz="1700" b="1" i="1" dirty="0" smtClean="0">
                <a:latin typeface="Cambria" pitchFamily="18" charset="0"/>
              </a:rPr>
              <a:t>правила содержания домашних животных; </a:t>
            </a:r>
            <a:r>
              <a:rPr lang="ru-RU" sz="1700" b="1" i="1" dirty="0">
                <a:latin typeface="Cambria" pitchFamily="18" charset="0"/>
              </a:rPr>
              <a:t>ставки налогов и сборов на </a:t>
            </a:r>
            <a:r>
              <a:rPr lang="ru-RU" sz="1700" b="1" i="1" dirty="0" smtClean="0">
                <a:latin typeface="Cambria" pitchFamily="18" charset="0"/>
              </a:rPr>
              <a:t>2018 </a:t>
            </a:r>
            <a:r>
              <a:rPr lang="ru-RU" sz="1700" b="1" i="1" dirty="0">
                <a:latin typeface="Cambria" pitchFamily="18" charset="0"/>
              </a:rPr>
              <a:t>г</a:t>
            </a:r>
            <a:r>
              <a:rPr lang="ru-RU" sz="1700" b="1" i="1" dirty="0" smtClean="0">
                <a:latin typeface="Cambria" pitchFamily="18" charset="0"/>
              </a:rPr>
              <a:t>.;</a:t>
            </a:r>
            <a:r>
              <a:rPr lang="ro-RO" sz="1700" b="1" i="1" dirty="0" smtClean="0">
                <a:latin typeface="Cambria" pitchFamily="18" charset="0"/>
              </a:rPr>
              <a:t> </a:t>
            </a:r>
            <a:r>
              <a:rPr lang="ru-RU" sz="1700" b="1" i="1" dirty="0" smtClean="0">
                <a:latin typeface="Cambria" pitchFamily="18" charset="0"/>
              </a:rPr>
              <a:t>арендная плата за аренду земель; </a:t>
            </a:r>
            <a:r>
              <a:rPr lang="ru-RU" sz="1700" b="1" i="1" dirty="0">
                <a:latin typeface="Cambria" pitchFamily="18" charset="0"/>
              </a:rPr>
              <a:t>бюджет на </a:t>
            </a:r>
            <a:r>
              <a:rPr lang="ru-RU" sz="1700" b="1" i="1" dirty="0" smtClean="0">
                <a:latin typeface="Cambria" pitchFamily="18" charset="0"/>
              </a:rPr>
              <a:t>2018 </a:t>
            </a:r>
            <a:r>
              <a:rPr lang="ru-RU" sz="1700" b="1" i="1" dirty="0">
                <a:latin typeface="Cambria" pitchFamily="18" charset="0"/>
              </a:rPr>
              <a:t>г.; </a:t>
            </a:r>
            <a:r>
              <a:rPr lang="ru-RU" sz="1700" b="1" i="1" dirty="0" smtClean="0">
                <a:latin typeface="Cambria" pitchFamily="18" charset="0"/>
              </a:rPr>
              <a:t>мероприятия по двухмесячнику и </a:t>
            </a:r>
            <a:r>
              <a:rPr lang="ru-RU" sz="1700" b="1" i="1" dirty="0" err="1" smtClean="0">
                <a:latin typeface="Cambria" pitchFamily="18" charset="0"/>
              </a:rPr>
              <a:t>сан.очистке</a:t>
            </a:r>
            <a:r>
              <a:rPr lang="ru-RU" sz="1700" b="1" i="1" dirty="0" smtClean="0">
                <a:latin typeface="Cambria" pitchFamily="18" charset="0"/>
              </a:rPr>
              <a:t> села; мероприятия на Храм села и «Фестиваль ковров»; участие и </a:t>
            </a:r>
            <a:r>
              <a:rPr lang="ru-RU" sz="1700" b="1" i="1" dirty="0" err="1" smtClean="0">
                <a:latin typeface="Cambria" pitchFamily="18" charset="0"/>
              </a:rPr>
              <a:t>софинансирование</a:t>
            </a:r>
            <a:r>
              <a:rPr lang="ru-RU" sz="1700" b="1" i="1" dirty="0" smtClean="0">
                <a:latin typeface="Cambria" pitchFamily="18" charset="0"/>
              </a:rPr>
              <a:t> в межмуниципальных проектах по программе </a:t>
            </a:r>
            <a:r>
              <a:rPr lang="ro-RO" sz="1700" b="1" i="1" dirty="0" smtClean="0">
                <a:latin typeface="Cambria" pitchFamily="18" charset="0"/>
              </a:rPr>
              <a:t>SARD </a:t>
            </a:r>
            <a:r>
              <a:rPr lang="ru-RU" sz="1700" b="1" i="1" dirty="0" smtClean="0">
                <a:latin typeface="Cambria" pitchFamily="18" charset="0"/>
              </a:rPr>
              <a:t> и др.</a:t>
            </a:r>
            <a:endParaRPr lang="ru-RU" sz="1700" b="1" i="1" dirty="0">
              <a:latin typeface="Cambria" pitchFamily="18" charset="0"/>
            </a:endParaRPr>
          </a:p>
          <a:p>
            <a:pPr algn="just"/>
            <a:r>
              <a:rPr lang="ru-RU" sz="1700" b="1" i="1" dirty="0">
                <a:latin typeface="Cambria" pitchFamily="18" charset="0"/>
              </a:rPr>
              <a:t>Принимались конкретные  решения и заслушивалась информация о выполнении некоторых из них . Принятые советом решения в основном исполнялись. Но в то же время, имеются ещё не до конца решенные вопросы по </a:t>
            </a:r>
            <a:r>
              <a:rPr lang="ru-RU" sz="1700" b="1" i="1" dirty="0" smtClean="0">
                <a:latin typeface="Cambria" pitchFamily="18" charset="0"/>
              </a:rPr>
              <a:t>уличному освещению, ремонту дорог </a:t>
            </a:r>
            <a:r>
              <a:rPr lang="ru-RU" sz="1700" b="1" i="1" dirty="0">
                <a:latin typeface="Cambria" pitchFamily="18" charset="0"/>
              </a:rPr>
              <a:t>и др. </a:t>
            </a:r>
            <a:r>
              <a:rPr lang="ru-RU" sz="1700" b="1" i="1" dirty="0" smtClean="0">
                <a:latin typeface="Cambria" pitchFamily="18" charset="0"/>
              </a:rPr>
              <a:t>Продолжаются </a:t>
            </a:r>
            <a:r>
              <a:rPr lang="ru-RU" sz="1700" b="1" i="1" dirty="0">
                <a:latin typeface="Cambria" pitchFamily="18" charset="0"/>
              </a:rPr>
              <a:t>судебные разбирательства между советом и ООО «Айдар-</a:t>
            </a:r>
            <a:r>
              <a:rPr lang="ru-RU" sz="1700" b="1" i="1" dirty="0" err="1">
                <a:latin typeface="Cambria" pitchFamily="18" charset="0"/>
              </a:rPr>
              <a:t>Мерасы</a:t>
            </a:r>
            <a:r>
              <a:rPr lang="ru-RU" sz="1700" b="1" i="1" dirty="0">
                <a:latin typeface="Cambria" pitchFamily="18" charset="0"/>
              </a:rPr>
              <a:t>» по земельным вопросам</a:t>
            </a:r>
            <a:r>
              <a:rPr lang="ru-RU" sz="1700" b="1" i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ru-RU" sz="1700" b="1" i="1" dirty="0" smtClean="0">
                <a:latin typeface="Cambria" pitchFamily="18" charset="0"/>
              </a:rPr>
              <a:t>Территориальным бюро Комрат </a:t>
            </a:r>
            <a:r>
              <a:rPr lang="ru-RU" sz="1700" b="1" i="1" dirty="0" err="1" smtClean="0">
                <a:latin typeface="Cambria" pitchFamily="18" charset="0"/>
              </a:rPr>
              <a:t>Гос.канцелярии</a:t>
            </a:r>
            <a:r>
              <a:rPr lang="ru-RU" sz="1700" b="1" i="1" dirty="0" smtClean="0">
                <a:latin typeface="Cambria" pitchFamily="18" charset="0"/>
              </a:rPr>
              <a:t> получены пять представлений о незаконности решений совета, четыре из которых были удовлетворены. По одному решению (аренда озера) продолжаются судебные разбирательства между гос. канцелярией и советом.</a:t>
            </a:r>
            <a:r>
              <a:rPr lang="ru-RU" i="1" dirty="0" smtClean="0">
                <a:latin typeface="Cambria" pitchFamily="18" charset="0"/>
              </a:rPr>
              <a:t>    </a:t>
            </a:r>
            <a:endParaRPr lang="ru-RU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7512" y="192514"/>
            <a:ext cx="11352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kern="0" dirty="0">
                <a:solidFill>
                  <a:srgbClr val="C00000"/>
                </a:solidFill>
                <a:latin typeface="Tw Cen MT"/>
              </a:rPr>
              <a:t>X. </a:t>
            </a: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Криминогенная обстановка 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276" y="832738"/>
            <a:ext cx="1166728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43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Гайдар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отчётный период совершено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31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преступлений, из которых раскрыто -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преступлений, процент раскрываемости составил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80,6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%. За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аналогичный период 2016 года в с. Гайдары  было зарегистрировано – 43 преступлений, из которых раскрыто – 31 преступлений, процент раскрываемости составил – 72,09%. Снижение преступлений на 12 преступлений.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270703"/>
              </p:ext>
            </p:extLst>
          </p:nvPr>
        </p:nvGraphicFramePr>
        <p:xfrm>
          <a:off x="301082" y="2159877"/>
          <a:ext cx="11636475" cy="3363218"/>
        </p:xfrm>
        <a:graphic>
          <a:graphicData uri="http://schemas.openxmlformats.org/drawingml/2006/table">
            <a:tbl>
              <a:tblPr firstRow="1" bandRow="1"/>
              <a:tblGrid>
                <a:gridCol w="989094"/>
                <a:gridCol w="4361235"/>
                <a:gridCol w="2011680"/>
                <a:gridCol w="1985554"/>
                <a:gridCol w="2288912"/>
              </a:tblGrid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Совершено  преступлений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Всего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Раскрыто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Нераскрыто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</a:tr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Всего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43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Кражи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Хулиганства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 smtClean="0"/>
                        <a:t>Угроза убийством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  <a:tr h="32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/>
                        <a:t>Незаконное</a:t>
                      </a:r>
                      <a:r>
                        <a:rPr lang="ru-RU" sz="1600" baseline="0" dirty="0"/>
                        <a:t> проникновение в жилища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135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600" dirty="0" smtClean="0"/>
                        <a:t>6</a:t>
                      </a:r>
                    </a:p>
                    <a:p>
                      <a:r>
                        <a:rPr lang="ru-RU" sz="1600" dirty="0" smtClean="0"/>
                        <a:t>7</a:t>
                      </a:r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8</a:t>
                      </a:r>
                    </a:p>
                    <a:p>
                      <a:r>
                        <a:rPr lang="ru-RU" sz="1600" baseline="0" dirty="0" smtClean="0"/>
                        <a:t>9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Грабеж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Нанесение тяжких телесных </a:t>
                      </a:r>
                      <a:r>
                        <a:rPr lang="ru-RU" sz="1600" dirty="0" err="1" smtClean="0"/>
                        <a:t>поврежд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Насилие в семье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 линии ГАИ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10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10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0</a:t>
                      </a:r>
                    </a:p>
                    <a:p>
                      <a:pPr algn="ctr"/>
                      <a:r>
                        <a:rPr lang="ru-RU" sz="1600" dirty="0" smtClean="0"/>
                        <a:t>0</a:t>
                      </a:r>
                    </a:p>
                    <a:p>
                      <a:pPr algn="ctr"/>
                      <a:r>
                        <a:rPr lang="ru-RU" sz="1600" dirty="0" smtClean="0"/>
                        <a:t>0</a:t>
                      </a:r>
                    </a:p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0276" y="5615421"/>
            <a:ext cx="1192172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тяжкие преступления – 2 преступления – раскрыты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ср.тяж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– 15 преступлений ,из них 10 преступления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раскрыты; 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преступления - 13  преступлений – раскрыты.</a:t>
            </a:r>
          </a:p>
          <a:p>
            <a:pPr lvl="0" algn="just"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Также были изолированы от общества двое психически неуравновешенные жители села Гайдар.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1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232" y="1126687"/>
            <a:ext cx="11505235" cy="5731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2017 год было запланировано более 30 мероприятий разного рода,  в том числе подготовки и участия в фестивалях,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концертах и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других мероприятиях районного и регионального масштаба. 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последних хочется отметить традиционные фестивали на которых наши воспитанники и педагоги принимали участие: "Гагауз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тюрькюсю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"Гагауз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сеси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"Восходящие звезды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"Серебряный голос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 концерт, посвященный дню независимости Республики Молдова  ,  фестиваль 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исполнителей "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Песни Веры, Надежды, Любви и Софии",  «Весенний перепляс» , так же, проводившимися впервые музыкальном фестивале исполнителей на народных инструментах «Играй музыкант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Активное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коллектив дома культуры принимал в фестивале национальных костюмов «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Gagauz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gergefi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проведённом впервые в г.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Вулканешты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данном фестивале наши сотрудники показали мастер-классы по производству ковров ручной работы Президенту РМ , Первой Леди 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Башкану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многим другим дорогим гостям праздника.  Так же, традиционно уже, активное участие коллектив ДК при поддержке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села приняла и на главном фестивале года в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"Гагауз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шарабын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ертусу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"(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Касым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, на котором показали старинный гагаузский обряд «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Мируламак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Особенно хочется отметить таких учащихся, как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Терзи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Марию, Кара Дмитрия ,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Беженарь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Гришу,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Капсамун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Дмитрия,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Капсамун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Таисию, Узун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Людмилу, Топал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Матрону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Чебан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Карину , Узун Лену , танцевальный коллектив "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Достлук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фольклёрный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коллектив «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Чёбанаш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  Педагогами этих ребят являются рук. кружков:  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Капсамун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Нина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Анат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Келеш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.,Кара Г.И ,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Терзи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 Д. ,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Машогло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М.Н.  Слова благодарности также хочется сказать в адрес мастеров ковроткачества Балканы Ирины Вл. и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Маринчу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Валентины Петр., которые кроме своих основных обязанностей техперсонала, успевали радовать нас своими великолепными работами на всевозможных фестивалях и конкурсах... Во всех мероприятиях оказывали огромную поддержку директор библиотеки Чебан Елена Ив, директор музея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Капсомун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Мих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руководитель филиала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муз.школы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Баку Владимир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Фёд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sz="1600" b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2275" y="-84832"/>
            <a:ext cx="5141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i="1" kern="0" dirty="0">
                <a:solidFill>
                  <a:srgbClr val="C00000"/>
                </a:solidFill>
                <a:latin typeface="Tw Cen MT"/>
              </a:rPr>
              <a:t>XI. </a:t>
            </a:r>
            <a:r>
              <a:rPr lang="ru-RU" sz="40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Культура и спорт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5281" y="623054"/>
            <a:ext cx="261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2185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184504"/>
            <a:ext cx="1085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I. </a:t>
            </a:r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Основные показатели 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социально-экономического развития на 01.01.2017 г.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633" y="1579418"/>
            <a:ext cx="4263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cs typeface="Times New Roman" pitchFamily="18" charset="0"/>
              </a:rPr>
              <a:t>Территория-50 км²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96632592"/>
              </p:ext>
            </p:extLst>
          </p:nvPr>
        </p:nvGraphicFramePr>
        <p:xfrm>
          <a:off x="783771" y="1446835"/>
          <a:ext cx="10320322" cy="511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838" y="323998"/>
            <a:ext cx="11343190" cy="5165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мероприятий, которые были организованы и проведены в селе, хочется отметить наиболее яркие и масштабные: "Новогодний карнавал", "Колядки", "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Хедерлез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"Храм села" , а так же  в этом году Д К при огромной организационной и финансовой поддержке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советников , гимназии ,детского сада и жителей села провели </a:t>
            </a:r>
            <a:r>
              <a:rPr lang="en-US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Юбилейный фестиваль  ковров "Гагауз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килимнери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 На фестиваль были приглашены народные мастера из многих населённых пунктов, впервые за всю историю была представлена фотовыставка «ДОСТОПРИМЕЧАТЕЛЬНОСТИ СЕЛА ГАЙДАР», туристические маршруты , парад участников и гостей. Все это стало возможным благодаря огромной поддержке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села, Управления Культуры , депутата парламента Ф.Н. Гагауз и экс депутата народного собрания  З. И.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Попаз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советников  и конечно же энтузиазму всех жителей села, откликнувшимися на участие в фестивале. Многие мероприятия, такие как "День пожилого человека", "День защиты детей", "Концерт ко дню обретения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Гагаузией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особого правового статуса" , «ЮБИЛЕЙ ПЕТРА ЧЕБОТАРЯ», Юбилей Марии Ал. Узун на котором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Башкан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Гагаузиии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Ирина Влах присвоила звание «ЗАСЛУЖЕННЫЙ УЧИТЕЛЬ ГАГАУЗИИ». Очень красочно прошёл праздник «КАСЫМ» в нашем селе ,на празднике были представлены такие конкурсы как «Конкурс народного костюма» , «Авангард». Так же хочется отметить, что наш коллектив Д К с. Гайдар принял участие на культурных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мероприятии, посвящённых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гагаузской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культуре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Новых Аненах, ЗАМОК МИ-МИ , достойно представил гагаузскую культуру на ФЕСТИВАЛЕ КОВРОВ в г. КИШИНЁВ. В нашем Доме Культуры располагаются и  КРАЕВЕДЧЕСКИЙ МУЗЕЙ и МУЗЕЙ КОВРА , которые привлекают большое внимание множества туристов из разных стран , которых мы встречаем на должном уровне. </a:t>
            </a:r>
            <a:endParaRPr lang="ru-RU" sz="1600" b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8130" y="9551"/>
            <a:ext cx="51235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Мероприятия села </a:t>
            </a:r>
            <a:endParaRPr lang="ru-RU" dirty="0"/>
          </a:p>
        </p:txBody>
      </p:sp>
      <p:pic>
        <p:nvPicPr>
          <p:cNvPr id="4098" name="Picture 2" descr="https://pimg.mycdn.me/getImage?disableStub=true&amp;type=VIDEO_S_720&amp;url=http%3A%2F%2Fvdp.mycdn.me%2FgetImage%3Fid%3D312056482335%26idx%3D0%26thumbType%3D37%26f%3D1&amp;signatureToken=cH6l1sIgUQSmKar_xvWH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7" y="979047"/>
            <a:ext cx="4138396" cy="23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467656" y="3324822"/>
            <a:ext cx="3525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День пожилого человека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71" y="947797"/>
            <a:ext cx="3301251" cy="2475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8371" y="3423736"/>
            <a:ext cx="3375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Конкурс национальных блюд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06376" y="3383505"/>
            <a:ext cx="1314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День вина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102" name="Picture 6" descr="https://img-fotki.yandex.ru/get/9753/50797198.66/0_18fc03_dd65301b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2" y="3724932"/>
            <a:ext cx="3988641" cy="26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6288" y="6385325"/>
            <a:ext cx="3368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Конкурс «Осенний авангард»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864" y="3823846"/>
            <a:ext cx="3674167" cy="25766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34929" y="6299785"/>
            <a:ext cx="3546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Праздничный молебен у колодца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Божьей матери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912333"/>
            <a:ext cx="3395820" cy="2546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99627" y="3790148"/>
            <a:ext cx="3286185" cy="246463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631607" y="6400714"/>
            <a:ext cx="1182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Храм села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592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4224" y="0"/>
            <a:ext cx="85475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Участие в региональных мероприятиях 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8" y="1018912"/>
            <a:ext cx="3685763" cy="2457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64" y="1044494"/>
            <a:ext cx="3647389" cy="2431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7" y="3848668"/>
            <a:ext cx="3729834" cy="2486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64" y="3848668"/>
            <a:ext cx="3691462" cy="2460974"/>
          </a:xfrm>
          <a:prstGeom prst="rect">
            <a:avLst/>
          </a:prstGeom>
        </p:spPr>
      </p:pic>
      <p:pic>
        <p:nvPicPr>
          <p:cNvPr id="2050" name="Picture 2" descr="Ð¤Ð¾ÑÐ¾ ÐÐµÐ¾ÑÐ³Ð¸Ñ ÐÐ°ÑÑ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79" y="1044494"/>
            <a:ext cx="3516639" cy="52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6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6804" y="130623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Гости села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72" y="750196"/>
            <a:ext cx="3379306" cy="2252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3759857"/>
            <a:ext cx="3431181" cy="1930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84255"/>
            <a:ext cx="832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Президент РМ Игорь </a:t>
            </a:r>
            <a:r>
              <a:rPr lang="ru-RU" dirty="0" err="1" smtClean="0"/>
              <a:t>Додон</a:t>
            </a:r>
            <a:r>
              <a:rPr lang="ru-RU" dirty="0" smtClean="0"/>
              <a:t> и </a:t>
            </a:r>
            <a:r>
              <a:rPr lang="ru-RU" dirty="0" err="1" smtClean="0"/>
              <a:t>башкан</a:t>
            </a:r>
            <a:r>
              <a:rPr lang="ru-RU" dirty="0" smtClean="0"/>
              <a:t> </a:t>
            </a:r>
            <a:r>
              <a:rPr lang="ru-RU" dirty="0" err="1" smtClean="0"/>
              <a:t>Гагаузии</a:t>
            </a:r>
            <a:r>
              <a:rPr lang="ru-RU" dirty="0" smtClean="0"/>
              <a:t> Ирина Влах на освещении часовни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27" y="3753085"/>
            <a:ext cx="2810673" cy="2108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776954"/>
            <a:ext cx="3928430" cy="22261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68657" y="5912933"/>
            <a:ext cx="1827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Гости из Турции 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06" y="3804928"/>
            <a:ext cx="2972821" cy="1981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5068" y="5861090"/>
            <a:ext cx="180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Гости из </a:t>
            </a:r>
            <a:r>
              <a:rPr lang="ru-RU" dirty="0" smtClean="0">
                <a:solidFill>
                  <a:prstClr val="black"/>
                </a:solidFill>
              </a:rPr>
              <a:t>Польши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392" y="3753085"/>
            <a:ext cx="2972823" cy="19818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6955" y="5949118"/>
            <a:ext cx="1891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Гости из </a:t>
            </a:r>
            <a:r>
              <a:rPr lang="ru-RU" dirty="0" smtClean="0">
                <a:solidFill>
                  <a:prstClr val="black"/>
                </a:solidFill>
              </a:rPr>
              <a:t>Венгрии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57" y="736171"/>
            <a:ext cx="3421380" cy="2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913368" y="3136025"/>
            <a:ext cx="1531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Гости </a:t>
            </a:r>
            <a:r>
              <a:rPr lang="ru-RU" dirty="0" smtClean="0">
                <a:solidFill>
                  <a:prstClr val="black"/>
                </a:solidFill>
              </a:rPr>
              <a:t>из </a:t>
            </a:r>
            <a:r>
              <a:rPr lang="ru-RU" dirty="0">
                <a:solidFill>
                  <a:prstClr val="black"/>
                </a:solidFill>
              </a:rPr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649424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0706" y="168626"/>
            <a:ext cx="1423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Музей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134" y="692243"/>
            <a:ext cx="1149531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262626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Основной  фонд музея</a:t>
            </a:r>
            <a:r>
              <a:rPr lang="ru-RU" dirty="0" smtClean="0">
                <a:solidFill>
                  <a:srgbClr val="262626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 составляет  более 1000   наименований экспонатов. 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 течении 2017 года были организованы и проведены более 20 экскурсий и частных посещений музея учащимися, родителями и гостями гимназии и села, музейные уроки и тематические экскурсии для учащихся.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 течении года продолжился поиск и сбор новых экспонатов, архивных материалов по истории села. Был собран, обработан материал и оформлен стенд об участниках ВОВ нашего села. Продолжилось ведение электронной инвентарной книги и прием новых экспонатов. Оформлены стенды по собранным материалам.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Кроме того, была организована исследовательская работа школьников на базе музейных фондов по направлениям: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-галерея учительской славы школы(ко дню учителя в школе);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-выпускники школы(февраль-вечер встречи с выпускниками);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 Моя малая Родина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9461" name="Picture 5" descr="C:\Users\MegaBait\Desktop\музей\image 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3375" y="4596741"/>
            <a:ext cx="2660074" cy="1995056"/>
          </a:xfrm>
          <a:prstGeom prst="rect">
            <a:avLst/>
          </a:prstGeom>
          <a:noFill/>
        </p:spPr>
      </p:pic>
      <p:pic>
        <p:nvPicPr>
          <p:cNvPr id="8" name="Picture 2" descr="http://shcola.esy.es/wp-content/uploads/2016/08/s-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9" y="4493478"/>
            <a:ext cx="2824431" cy="21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ontent.foto.my.mail.ru/mail/gaydar.13/558/h-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65" y="4490891"/>
            <a:ext cx="2827880" cy="212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ontent.foto.my.mail.ru/mail/gaydar.13/558/h-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30" y="4616745"/>
            <a:ext cx="2633402" cy="19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00" y="761379"/>
            <a:ext cx="1186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Open Sans"/>
              </a:rPr>
              <a:t>   Организаторы </a:t>
            </a:r>
            <a:r>
              <a:rPr lang="ru-RU" b="1" dirty="0">
                <a:solidFill>
                  <a:srgbClr val="222222"/>
                </a:solidFill>
                <a:latin typeface="Open Sans"/>
              </a:rPr>
              <a:t>подготовили для гостей сюрпризы в виде катания на повозке, а также экскурсии по достопримечательностям села.</a:t>
            </a:r>
            <a:endParaRPr lang="ru-RU" dirty="0">
              <a:solidFill>
                <a:srgbClr val="222222"/>
              </a:solidFill>
              <a:latin typeface="Open Sans"/>
            </a:endParaRPr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Традиционно победителям в номинациях достались денежные премии, а всем участникам — памятные ковры. Жюри оценивало ковры в двух категориях: большие ковры и памятные сувенирные коврики.</a:t>
            </a:r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Фестиваль ковров проходил в недавно построенном «Парке моей мечты», где гостей и жителей угощали национальной </a:t>
            </a:r>
            <a:r>
              <a:rPr lang="ru-RU" dirty="0" smtClean="0">
                <a:solidFill>
                  <a:srgbClr val="222222"/>
                </a:solidFill>
                <a:latin typeface="Open Sans"/>
              </a:rPr>
              <a:t>кухней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.</a:t>
            </a:r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В этот же день, ряд жителей были премированы в различных </a:t>
            </a:r>
            <a:r>
              <a:rPr lang="ru-RU" dirty="0" smtClean="0">
                <a:solidFill>
                  <a:srgbClr val="222222"/>
                </a:solidFill>
                <a:latin typeface="Open Sans"/>
              </a:rPr>
              <a:t>номинациях.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Ещё один житель села Фёдор Куру, известный краевед был удостоен звания «Почётный житель» села Гайдар.</a:t>
            </a:r>
            <a:endParaRPr lang="ru-RU" b="0" i="0" dirty="0">
              <a:solidFill>
                <a:srgbClr val="222222"/>
              </a:solidFill>
              <a:effectLst/>
              <a:latin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0077" y="213756"/>
            <a:ext cx="106222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V 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юбилейный фестиваль ковров </a:t>
            </a:r>
            <a:r>
              <a:rPr lang="ru-RU" sz="32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Gagauz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kilimneri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  </a:t>
            </a:r>
            <a:endParaRPr lang="ru-RU" sz="32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028" name="Picture 4" descr="http://www.gagauz.md/wp-content/uploads/2017/08/21123999_317366592059667_6690583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8" y="5066475"/>
            <a:ext cx="3096911" cy="16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agauz.md/wp-content/uploads/2017/08/21124038_317367192059607_2633344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47" y="3288643"/>
            <a:ext cx="3027463" cy="16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agauz.md/wp-content/uploads/2017/08/21124410_317364718726521_127645096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9" y="3288643"/>
            <a:ext cx="3074210" cy="16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agauz.md/wp-content/uploads/2017/08/21148456_317365008726492_55345653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6" y="5127821"/>
            <a:ext cx="298116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agauz.md/wp-content/uploads/2017/08/21150877_317367145392945_704340123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909" y="5020131"/>
            <a:ext cx="3184352" cy="16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gagauz.md/wp-content/uploads/2017/08/21175328_317366008726392_1851684234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88" y="3288643"/>
            <a:ext cx="3127874" cy="16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2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907" y="0"/>
            <a:ext cx="11580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kern="0" dirty="0">
                <a:solidFill>
                  <a:srgbClr val="002060"/>
                </a:solidFill>
                <a:latin typeface="Cambria" pitchFamily="18" charset="0"/>
              </a:rPr>
              <a:t>Достижения в области спорта</a:t>
            </a:r>
            <a:endParaRPr lang="ru-RU" sz="4000" kern="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92" y="655212"/>
            <a:ext cx="7618808" cy="616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Товарищеские встречи-  футбол с командой с.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Томай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 г. Бессарабка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Турниры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футболу среди юношей в с.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Казаклия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 г. Чадыр-Лунга , в котором с. Гайдар заняло 4-е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Товарищеские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футбол с.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Джолтай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среди юношей и среди девочек  с. </a:t>
            </a:r>
            <a:r>
              <a:rPr lang="ru-RU" sz="1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Томай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Товарищеская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среди девочек по баскетболу против команд с.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Баурчи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Томай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ДЮШС №2 ,Гимназия П. </a:t>
            </a:r>
            <a:r>
              <a:rPr lang="ru-RU" sz="1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Казмалы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Турнир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футболу в с. Гайдар в праздник «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Касым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 , на который были приглашены с.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Казаклия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с. </a:t>
            </a:r>
            <a:r>
              <a:rPr lang="ru-RU" sz="1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Томай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в 2017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г.за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ДЮШС №2 г. Чадыр-Лунга из с. Гайдар 4 футболиста 2004 г. рождения стали чемпионами в дивизии « Б» Юг. по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футболу.</a:t>
            </a:r>
          </a:p>
          <a:p>
            <a:pPr marL="285750" lvl="0" indent="-2857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праздничных мероприятиях следующие виды спорта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футбол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поднятие гири, шашки, шахматы, теннис, 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борьба.</a:t>
            </a:r>
          </a:p>
          <a:p>
            <a:pPr lvl="0" algn="just">
              <a:spcAft>
                <a:spcPts val="800"/>
              </a:spcAft>
            </a:pP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день </a:t>
            </a:r>
            <a:r>
              <a:rPr lang="ru-RU" sz="1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селе также прошли спортивные мероприятия. Депутат парламента РМ Ф.Н. Гагауз сделал подарок команде гимназии, вручил 15 комплектов спортивной формы, И.М. Генов и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примар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села подарили детям футбольные мячи, затем провели товарищеский матч между командами Гайдар и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Томай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o-RO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 спортивный инвентарь на сумму 10000 леев.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спортивные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мероприятия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было израсходовано </a:t>
            </a:r>
            <a:r>
              <a:rPr lang="ro-RO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18510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леев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Итого -28510 леев.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08" y="715968"/>
            <a:ext cx="2213711" cy="166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93" y="2497113"/>
            <a:ext cx="2029032" cy="152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18" y="1668682"/>
            <a:ext cx="1825020" cy="2433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4260612"/>
            <a:ext cx="2029032" cy="152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57" y="4741155"/>
            <a:ext cx="2283081" cy="17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138" y="0"/>
            <a:ext cx="11797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smtClean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XII. </a:t>
            </a:r>
            <a:r>
              <a:rPr lang="ru-RU" sz="40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Инвестиционные проекты, </a:t>
            </a:r>
            <a:r>
              <a:rPr lang="ru-RU" sz="40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кап.вложения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2" y="473212"/>
            <a:ext cx="12128853" cy="614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940401"/>
              </p:ext>
            </p:extLst>
          </p:nvPr>
        </p:nvGraphicFramePr>
        <p:xfrm>
          <a:off x="843148" y="616035"/>
          <a:ext cx="10925301" cy="6063996"/>
        </p:xfrm>
        <a:graphic>
          <a:graphicData uri="http://schemas.openxmlformats.org/drawingml/2006/table">
            <a:tbl>
              <a:tblPr firstRow="1" firstCol="1" bandRow="1"/>
              <a:tblGrid>
                <a:gridCol w="1653815"/>
                <a:gridCol w="658095"/>
                <a:gridCol w="627901"/>
                <a:gridCol w="102075"/>
                <a:gridCol w="680741"/>
                <a:gridCol w="875630"/>
                <a:gridCol w="875630"/>
                <a:gridCol w="782302"/>
                <a:gridCol w="874944"/>
                <a:gridCol w="756226"/>
                <a:gridCol w="894158"/>
                <a:gridCol w="781617"/>
                <a:gridCol w="1362167"/>
              </a:tblGrid>
              <a:tr h="179705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бювета для очистки воды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59000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+ 272400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59000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+272400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59000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+ 272400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59000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САРД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солнечных панелей для  Д/Сада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18022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+18000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18022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+18000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18022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+ 18000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18022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 и биомасса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электропроводки Д/Сада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267469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267469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267469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267469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Капремонт дороги при въезде в село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992400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Дорожный фонд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ДЭУ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3074496</a:t>
                      </a:r>
                      <a:endParaRPr lang="ru-RU" sz="1100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77022</a:t>
                      </a:r>
                      <a:r>
                        <a:rPr lang="en-US" sz="1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2558652 77022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2558652 77022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554146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2052015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506637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77022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2598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95663"/>
            <a:ext cx="10866782" cy="6662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услуг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составлению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проектно-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сметной документации.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1.Капитальный ремонт спортивного зала -19000,0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2.Устройство щебеночной дороги по ул. Суворова-4862,0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Ремонт дороги по ул. Ленина 1 часть -986,0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Уличное освещение -28968,0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6.Благоустройство территории семейных врачей-3300,0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8. Очистка и углубление реки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Лунгуца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(геодезия, геология,) -92376,0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9.Ремонт сетей электроснабжения Д/Сада -37106,0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10.Капитальный ремонт Д/ Культуры – 95000,0 лея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лея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11.Благоустройство сквера -2343,0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12.Устройство аллеи из тротуарных плиток-1124,0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13.Ремонт мостов-857,0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14.Ремонт дороги по ул.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С.Лазо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-1492,0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15.Устройство щебеночной дороги к свалке-1821,0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16.Ремонт дороги по ул. Ленина 2часть -6789,0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17.Ремонт сетей электроснабжения  Д/Культуры -64314,0 лея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18. Кадастровые работы-6700,0 лей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Итого 367038 леев</a:t>
            </a:r>
            <a:endParaRPr lang="ru-RU" sz="20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1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120" y="116118"/>
            <a:ext cx="984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Численность населения-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4622 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человек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69637" y="1017955"/>
            <a:ext cx="1757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Из них: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30037350"/>
              </p:ext>
            </p:extLst>
          </p:nvPr>
        </p:nvGraphicFramePr>
        <p:xfrm>
          <a:off x="2842227" y="119437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83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0678" y="198783"/>
            <a:ext cx="675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РАБОТА НАД ПРОЕКТАМИ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" y="885745"/>
            <a:ext cx="3183434" cy="2121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8" y="844683"/>
            <a:ext cx="3634448" cy="2147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67" y="844683"/>
            <a:ext cx="2883777" cy="2162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7" y="3303422"/>
            <a:ext cx="2827133" cy="2120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8" y="3308046"/>
            <a:ext cx="2820967" cy="2115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48" y="3308046"/>
            <a:ext cx="2820969" cy="21157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26777" y="5555374"/>
            <a:ext cx="10935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На протяжении всего отчетного периода инициативная группа, специалисты </a:t>
            </a:r>
            <a:r>
              <a:rPr lang="ru-RU" sz="2000" dirty="0" err="1">
                <a:solidFill>
                  <a:prstClr val="black"/>
                </a:solidFill>
              </a:rPr>
              <a:t>примэрии</a:t>
            </a:r>
            <a:r>
              <a:rPr lang="ru-RU" sz="2000" dirty="0">
                <a:solidFill>
                  <a:prstClr val="black"/>
                </a:solidFill>
              </a:rPr>
              <a:t>, ДК, детского сада, учащиеся гимназии принимали активное участие в реализации социально-экономических проектов. </a:t>
            </a:r>
          </a:p>
        </p:txBody>
      </p:sp>
    </p:spTree>
    <p:extLst>
      <p:ext uri="{BB962C8B-B14F-4D97-AF65-F5344CB8AC3E}">
        <p14:creationId xmlns:p14="http://schemas.microsoft.com/office/powerpoint/2010/main" val="4112433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50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1100" smtClean="0">
                <a:solidFill>
                  <a:prstClr val="black"/>
                </a:solidFill>
              </a:rPr>
              <a:t> </a:t>
            </a: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441" y="833806"/>
            <a:ext cx="691809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mbria" panose="020405030504060A0204" pitchFamily="18" charset="0"/>
              </a:rPr>
              <a:t>В 2017 году были проведены следующие виды работ по  благоустройству, озеленению и санитарной очистке села: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Устройство тротуарных дорожек в парке и  аллеи к церкви;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>
                <a:latin typeface="Cambria" panose="020405030504060A0204" pitchFamily="18" charset="0"/>
              </a:rPr>
              <a:t> </a:t>
            </a:r>
            <a:r>
              <a:rPr lang="ru-RU" b="1" i="1" dirty="0" smtClean="0">
                <a:latin typeface="Cambria" panose="020405030504060A0204" pitchFamily="18" charset="0"/>
              </a:rPr>
              <a:t>строительство ветряной мельницы в парке;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Ремонт дороги по ул. </a:t>
            </a:r>
            <a:r>
              <a:rPr lang="ru-RU" b="1" i="1" dirty="0" err="1" smtClean="0">
                <a:latin typeface="Cambria" panose="020405030504060A0204" pitchFamily="18" charset="0"/>
              </a:rPr>
              <a:t>С.Лазо</a:t>
            </a:r>
            <a:r>
              <a:rPr lang="ru-RU" b="1" i="1" dirty="0" smtClean="0">
                <a:latin typeface="Cambria" panose="020405030504060A0204" pitchFamily="18" charset="0"/>
              </a:rPr>
              <a:t> и очистка мостов;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Продолжался еженедельный вывоз мусора с домовладений и предприятий МП «</a:t>
            </a:r>
            <a:r>
              <a:rPr lang="en-US" b="1" i="1" dirty="0" smtClean="0">
                <a:latin typeface="Cambria" panose="020405030504060A0204" pitchFamily="18" charset="0"/>
              </a:rPr>
              <a:t>Aydar-Suyu</a:t>
            </a:r>
            <a:r>
              <a:rPr lang="ru-RU" b="1" i="1" dirty="0" smtClean="0">
                <a:latin typeface="Cambria" panose="020405030504060A0204" pitchFamily="18" charset="0"/>
              </a:rPr>
              <a:t>», 6 рейсов в неделю. По данным МП «</a:t>
            </a:r>
            <a:r>
              <a:rPr lang="en-US" b="1" i="1" dirty="0" smtClean="0">
                <a:latin typeface="Cambria" panose="020405030504060A0204" pitchFamily="18" charset="0"/>
              </a:rPr>
              <a:t>Aydar-Suyu</a:t>
            </a:r>
            <a:r>
              <a:rPr lang="ru-RU" b="1" i="1" dirty="0" smtClean="0">
                <a:latin typeface="Cambria" panose="020405030504060A0204" pitchFamily="18" charset="0"/>
              </a:rPr>
              <a:t>» , в течение 2017 года от населения и предприятий было вывезено 800 м³ бытовых отходов;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Буртование стихийных </a:t>
            </a:r>
            <a:r>
              <a:rPr lang="ru-RU" b="1" i="1" dirty="0" err="1" smtClean="0">
                <a:latin typeface="Cambria" panose="020405030504060A0204" pitchFamily="18" charset="0"/>
              </a:rPr>
              <a:t>мусоросвалок</a:t>
            </a:r>
            <a:r>
              <a:rPr lang="ru-RU" b="1" i="1" dirty="0" smtClean="0">
                <a:latin typeface="Cambria" panose="020405030504060A0204" pitchFamily="18" charset="0"/>
              </a:rPr>
              <a:t> общей площадью 1,4 га, объемом 1300 м³ отходов;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</a:t>
            </a:r>
            <a:r>
              <a:rPr lang="ru-RU" b="1" i="1" dirty="0" err="1" smtClean="0">
                <a:latin typeface="Cambria" panose="020405030504060A0204" pitchFamily="18" charset="0"/>
              </a:rPr>
              <a:t>Грейдирование</a:t>
            </a:r>
            <a:r>
              <a:rPr lang="ru-RU" b="1" i="1" dirty="0" smtClean="0">
                <a:latin typeface="Cambria" panose="020405030504060A0204" pitchFamily="18" charset="0"/>
              </a:rPr>
              <a:t> улиц, общая протяженность 50 км.;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Посадка деревьев и кустарников в парке и на территории возле Офиса семейных врачей;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Строительство бювета питьевой воды;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Закладка фундамента для памятника участникам ПМВ;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latin typeface="Cambria" pitchFamily="18" charset="0"/>
                <a:cs typeface="Times New Roman"/>
              </a:rPr>
              <a:t>Устройство щебеночной дороги по ул. Ленина</a:t>
            </a:r>
            <a:r>
              <a:rPr lang="ru-RU" b="1" i="1" dirty="0">
                <a:latin typeface="Cambria" pitchFamily="18" charset="0"/>
                <a:cs typeface="Times New Roman"/>
              </a:rPr>
              <a:t> </a:t>
            </a:r>
            <a:r>
              <a:rPr lang="ru-RU" b="1" i="1" dirty="0" smtClean="0">
                <a:latin typeface="Cambria" pitchFamily="18" charset="0"/>
                <a:cs typeface="Times New Roman"/>
              </a:rPr>
              <a:t>и к </a:t>
            </a:r>
            <a:r>
              <a:rPr lang="ru-RU" b="1" i="1" dirty="0" err="1" smtClean="0">
                <a:latin typeface="Cambria" pitchFamily="18" charset="0"/>
                <a:cs typeface="Times New Roman"/>
              </a:rPr>
              <a:t>мусоросвалке</a:t>
            </a:r>
            <a:r>
              <a:rPr lang="ru-RU" b="1" i="1" dirty="0" smtClean="0">
                <a:latin typeface="Cambria" pitchFamily="18" charset="0"/>
                <a:cs typeface="Times New Roman"/>
              </a:rPr>
              <a:t> и др.</a:t>
            </a:r>
          </a:p>
          <a:p>
            <a:pPr algn="just"/>
            <a:endParaRPr lang="ru-RU" sz="2000" b="1" i="1" dirty="0" smtClean="0">
              <a:latin typeface="Cambria" panose="020405030504060A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785" y="302580"/>
            <a:ext cx="11029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i="1" kern="0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3200" b="1" i="1" kern="0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kern="0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Экология и благоустройство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47100" y="935049"/>
            <a:ext cx="2189508" cy="1642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7531" y="981064"/>
            <a:ext cx="2050223" cy="1537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1" y="2854273"/>
            <a:ext cx="1632113" cy="2176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94" y="2854273"/>
            <a:ext cx="1613012" cy="2150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00" y="5195027"/>
            <a:ext cx="2038067" cy="1528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31" y="5195027"/>
            <a:ext cx="2038066" cy="1528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12" y="3133816"/>
            <a:ext cx="1484182" cy="19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070" y="191654"/>
            <a:ext cx="11396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D2129"/>
                </a:solidFill>
                <a:latin typeface="Helvetica" panose="020B0604020202020204" pitchFamily="34" charset="0"/>
              </a:rPr>
              <a:t>Более 300 метров в белом варианте проложено по ул. Ленина южная часть села. Огромное спасибо Ю. Якубову и его команде, за щедрый подарок к Новому Году нашим односельчанам.</a:t>
            </a:r>
            <a:endParaRPr lang="ru-RU" dirty="0"/>
          </a:p>
        </p:txBody>
      </p:sp>
      <p:pic>
        <p:nvPicPr>
          <p:cNvPr id="1026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8" y="792163"/>
            <a:ext cx="2015848" cy="26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¤Ð¾ÑÐ¾ ÐÐ»ÑÐ¸ ÐÐ¸Ð¾ÑÑ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90" y="887898"/>
            <a:ext cx="1978413" cy="26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¤Ð¾ÑÐ¾ ÐÐ»ÑÐ¸ ÐÐ¸Ð¾ÑÑ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20" y="887595"/>
            <a:ext cx="3451434" cy="25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9" y="3881809"/>
            <a:ext cx="2849217" cy="2136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6880" y="6200276"/>
            <a:ext cx="345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Благоустройство парка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95536" y="3881809"/>
            <a:ext cx="2849218" cy="2136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553" y="3881809"/>
            <a:ext cx="2847228" cy="2136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80" y="3881809"/>
            <a:ext cx="2849217" cy="21369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66781" y="6200276"/>
            <a:ext cx="315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</a:rPr>
              <a:t>Грейдирование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мусоросвалки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827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9" y="326103"/>
            <a:ext cx="2133601" cy="28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87" y="323736"/>
            <a:ext cx="2135377" cy="2847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11" y="207783"/>
            <a:ext cx="2131113" cy="28414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1" y="3912791"/>
            <a:ext cx="3697238" cy="2772929"/>
          </a:xfrm>
          <a:prstGeom prst="rect">
            <a:avLst/>
          </a:prstGeom>
        </p:spPr>
      </p:pic>
      <p:pic>
        <p:nvPicPr>
          <p:cNvPr id="2052" name="Picture 4" descr="Ð¤Ð¾ÑÐ¾ ÐÐ»ÑÐ¸ ÐÐ¸Ð¾ÑÑ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68" y="721576"/>
            <a:ext cx="3265772" cy="24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¤Ð¾ÑÐ¾ ÐÐ»ÑÐ¸ ÐÐ¸Ð¾ÑÑ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88" y="3912791"/>
            <a:ext cx="3656756" cy="27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¤Ð¾ÑÐ¾ ÐÐ»ÑÐ¸ ÐÐ¸Ð¾ÑÑ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42" y="3912790"/>
            <a:ext cx="3656755" cy="27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40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069" y="0"/>
            <a:ext cx="1176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Наши достижения и награды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/>
          <a:stretch/>
        </p:blipFill>
        <p:spPr>
          <a:xfrm>
            <a:off x="820274" y="678333"/>
            <a:ext cx="3233531" cy="2241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1796" y="1033384"/>
            <a:ext cx="3033674" cy="2275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7" y="791800"/>
            <a:ext cx="3181145" cy="2385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069" y="4208260"/>
            <a:ext cx="2751827" cy="2063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1024">
            <a:off x="8018485" y="4126795"/>
            <a:ext cx="2774122" cy="2080591"/>
          </a:xfrm>
          <a:prstGeom prst="rect">
            <a:avLst/>
          </a:prstGeom>
        </p:spPr>
      </p:pic>
      <p:pic>
        <p:nvPicPr>
          <p:cNvPr id="5122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25" y="3864281"/>
            <a:ext cx="1954215" cy="26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45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48921"/>
              </p:ext>
            </p:extLst>
          </p:nvPr>
        </p:nvGraphicFramePr>
        <p:xfrm>
          <a:off x="439560" y="621072"/>
          <a:ext cx="11527151" cy="6063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353"/>
                <a:gridCol w="9859617"/>
                <a:gridCol w="1113181"/>
              </a:tblGrid>
              <a:tr h="508831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Поставленная</a:t>
                      </a:r>
                      <a:r>
                        <a:rPr lang="ru-RU" sz="2400" baseline="0" dirty="0" smtClean="0"/>
                        <a:t> задача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Выполне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ние</a:t>
                      </a:r>
                      <a:r>
                        <a:rPr lang="ru-RU" dirty="0" smtClean="0"/>
                        <a:t> (+;</a:t>
                      </a:r>
                      <a:r>
                        <a:rPr lang="ru-RU" baseline="0" dirty="0" smtClean="0"/>
                        <a:t> -)</a:t>
                      </a:r>
                      <a:endParaRPr lang="ru-RU" dirty="0"/>
                    </a:p>
                  </a:txBody>
                  <a:tcPr/>
                </a:tc>
              </a:tr>
              <a:tr h="398124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Завершить реализацию инвестиционных проектов: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433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SARD 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обеспечению жителей села качественной питьевой водой на сумму более 59 тыс.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57755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SARD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поддержке институционального развития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приобретение мебели и установка видеокамер для зала заседаний) на сумму более 67 тыс. лей.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59478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Энергия и биомасса «Установка солнечных панелей для горячего водоснабжения детского сада» на сумму более 18 тыс.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3714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Ograda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Noastra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«Устройство тротуарных дорожек  в детском парке».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397565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новых рабочих мест (открытие швейного цеха)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1504173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 по благоустройству: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железобетонных плит по ул. </a:t>
                      </a:r>
                      <a:r>
                        <a:rPr kumimoji="0" lang="ru-RU" sz="16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С.Лазо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щебеночной дороги по ул. Горького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Дома 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+</a:t>
                      </a:r>
                    </a:p>
                    <a:p>
                      <a:r>
                        <a:rPr lang="ru-RU" dirty="0" smtClean="0"/>
                        <a:t>+</a:t>
                      </a:r>
                    </a:p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424999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трактора для МП «</a:t>
                      </a:r>
                      <a:r>
                        <a:rPr kumimoji="0" lang="en-US" sz="20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Aydar-Suyu</a:t>
                      </a: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24999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новых спортивных секций.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82" y="0"/>
            <a:ext cx="101751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539" y="185531"/>
            <a:ext cx="6679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XIV.</a:t>
            </a:r>
            <a:r>
              <a:rPr lang="ru-RU" sz="40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Задачи на 2018 год: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3021" y="887821"/>
            <a:ext cx="11380683" cy="575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</a:t>
            </a: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гаража для спецтехники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по селу камер </a:t>
            </a: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видеонаблюдения и </a:t>
            </a:r>
            <a:r>
              <a:rPr lang="ru-RU" sz="2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Wi-Fi</a:t>
            </a: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 уличного освещения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памятника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участникам П.М.В.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автобуса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фонтана в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парке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Ограждение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гимназии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  дороги  к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церкви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территории семейных врачей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 спортзала и музея ковра в Д/Культуры </a:t>
            </a:r>
            <a:endParaRPr lang="ru-RU" sz="2000" b="1" i="1" dirty="0" smtClean="0">
              <a:solidFill>
                <a:srgbClr val="00206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дорог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Завершить реализацию 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начатых  проектов.</a:t>
            </a:r>
            <a:endParaRPr lang="ru-RU" b="1" i="1" dirty="0" smtClean="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668" y="-115513"/>
            <a:ext cx="31886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 smtClean="0">
                <a:solidFill>
                  <a:srgbClr val="C00000"/>
                </a:solidFill>
              </a:rPr>
              <a:t>Заключение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118" y="508154"/>
            <a:ext cx="11725074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ru-RU" sz="2000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отчетного периода, благодаря эффективной работе сотрудников всех подразделений, было достигнуто много положительных результатов в области социально-экономического развития села, продолжилась работа над инвестиционными проектами, позволяющими привлекать внешних доноров для решения социально-значимых проблем. 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2017 г. реализовано 4 проекта и программы по </a:t>
            </a:r>
            <a:r>
              <a:rPr lang="ru-RU" b="1" i="1" dirty="0" err="1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кап.вложениям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 на сумму 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3074496 леев,</a:t>
            </a:r>
            <a:endParaRPr lang="ru-RU" b="1" i="1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77022 долларов США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проведен ряд мероприятий по экологии и благоустройству, население обеспечено чистой питьевой водой; освещены неохваченные улицы,  грейдированы и покрыты белым вариантом дороги, проведены</a:t>
            </a:r>
            <a:r>
              <a:rPr lang="en-US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ставший традиционным Фестиваль ковров, а также ряд других спортивных и культурно-массовых мероприятий. Кроме того, приняли участие во многих региональных мероприятиях. 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Благодаря участию в проекте «Энергия и биомасса», </a:t>
            </a:r>
            <a:r>
              <a:rPr lang="ru-RU" b="1" i="1" dirty="0" err="1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примэрии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передан безвозмездно трактор с прицепом.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При активном участии жителей села , по инициативе историка-краеведа Куру Ф.С. </a:t>
            </a:r>
            <a:r>
              <a:rPr lang="ru-RU" b="1" i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ачато строительство памятника участникам Первой Мировой Войны</a:t>
            </a:r>
            <a:r>
              <a:rPr lang="ru-RU" b="1" i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i="1" dirty="0" smtClean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сегодняшний день продолжается работа по социально-экономическому развитию, на стадии реализации несколько проектов </a:t>
            </a: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разным направлениям</a:t>
            </a:r>
            <a:r>
              <a:rPr lang="ru-RU" b="1" i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o-RO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SARD, LEADER, TERRE HOME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др.)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cs typeface="Times New Roman" panose="02020603050405020304" pitchFamily="18" charset="0"/>
              </a:rPr>
              <a:t>      Несмотря на то, что многое было сделано, к сожалению, имеется ряд нерешенных проблем, таких как: ремонт дорог, уличное освещение, ремонт Дома культуры и спортзала, оказание услуг социально-уязвимым слоям населения и др.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40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7622" y="222255"/>
            <a:ext cx="4092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D19049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Благодарность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252" y="991696"/>
            <a:ext cx="117221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Хотелось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выразить благодарность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всем спонсорам за оказанную поддержку в решениии социально-значимых проблем села, а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именно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: Исполнительному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Комитету </a:t>
            </a:r>
            <a:r>
              <a:rPr lang="ru-RU" sz="3200" b="1" i="1" dirty="0" err="1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Гагаузии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Народному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Собранию, депутату Парламента РМ Гагауз Ф.Н., депутату НСГ Узун Н.И.,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уроженцу </a:t>
            </a:r>
            <a:r>
              <a:rPr lang="ru-RU" sz="3200" b="1" i="1" dirty="0" err="1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Гагаузии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Ю.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Якубову, жителям села: </a:t>
            </a:r>
            <a:r>
              <a:rPr lang="ru-RU" sz="3200" b="1" i="1" dirty="0" err="1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Попаз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З.И, Куру Ф.С., </a:t>
            </a:r>
            <a:r>
              <a:rPr lang="ru-RU" sz="3200" b="1" i="1" dirty="0" err="1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Капсамун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П.К., Топал Г.Н.,  внешним донорам: Программе «Энергия и биомасса», «</a:t>
            </a:r>
            <a:r>
              <a:rPr lang="en-US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SARD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», команде «</a:t>
            </a:r>
            <a:r>
              <a:rPr lang="ro-RO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IRI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», руководителям и коллективам подведомственных организаций.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6733" y="1022891"/>
            <a:ext cx="8153400" cy="25922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/>
            </a:r>
            <a:b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chemeClr val="tx1"/>
                </a:solidFill>
                <a:latin typeface="Cambria" pitchFamily="18" charset="0"/>
              </a:rPr>
              <a:t>2018 </a:t>
            </a:r>
            <a:r>
              <a:rPr lang="ru-RU" b="1" i="1" dirty="0">
                <a:solidFill>
                  <a:schemeClr val="tx1"/>
                </a:solidFill>
                <a:latin typeface="Cambria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8073" y="3813079"/>
            <a:ext cx="68507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Примар</a:t>
            </a: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 села Гайдар</a:t>
            </a:r>
            <a:b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И.Г. </a:t>
            </a:r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Киося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0" name="Picture 2" descr="https://content-14.foto.my.mail.ru/mail/gaydar.13/1572/s-1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6" y="4821267"/>
            <a:ext cx="2932386" cy="18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16" y="4071815"/>
            <a:ext cx="1845211" cy="2893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338">
            <a:off x="648583" y="689341"/>
            <a:ext cx="2255333" cy="2925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623">
            <a:off x="9438292" y="634128"/>
            <a:ext cx="2060392" cy="27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68097901"/>
              </p:ext>
            </p:extLst>
          </p:nvPr>
        </p:nvGraphicFramePr>
        <p:xfrm>
          <a:off x="277289" y="1045029"/>
          <a:ext cx="11445240" cy="5159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35327" y="273135"/>
            <a:ext cx="5640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Категории населения</a:t>
            </a:r>
            <a:endParaRPr lang="ru-RU" sz="4000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81972"/>
            <a:ext cx="9951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Демографическая ситуация с. Гайдар за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2017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год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62001706"/>
              </p:ext>
            </p:extLst>
          </p:nvPr>
        </p:nvGraphicFramePr>
        <p:xfrm>
          <a:off x="729205" y="971264"/>
          <a:ext cx="10746515" cy="5730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72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271" y="706444"/>
            <a:ext cx="11273050" cy="536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в примэрию поступило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138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письменных петиций, в том числе на имя совета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-88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петиций, на имя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примара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-50 петиций.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письменных заявлений поступили по таким вопросам, как: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оказании материальной помощи;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разрешении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благоустройства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предоставлении льготной оплаты за питание детям в д/с;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разрешении на раскорчевку многолетних плантаций;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в аренду и продаже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ремонте дорог;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конфликтных </a:t>
            </a: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ситуаций  между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соседями по границам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отмене решений совета;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Спорно-земельные вопросы и др.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общего количества поступивших петиций принято решение об удовлетворении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89-ти.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ряде случаев был дан обоснованный отказ с предложением, в случае несогласия, в соответствии со ст. 7 п.3 Закона РМ О подаче петиций № 190 –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19.07.1994 г. обратиться в Административный суд. По некоторым петициям, не были приняты решения, в связи с тем, что материалы по данным вопросам находятся в Прокуратуре.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обращений удовлетворены. Отрадно, что  эффективности такой мобильности в решении проблем села и его жителей служит четкое  взаимодействие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местного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совета 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  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740" y="0"/>
            <a:ext cx="10768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Итоги основной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</a:rPr>
              <a:t>деятельности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2043" y="123661"/>
            <a:ext cx="5793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Изданные документы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5983"/>
              </p:ext>
            </p:extLst>
          </p:nvPr>
        </p:nvGraphicFramePr>
        <p:xfrm>
          <a:off x="450378" y="1160059"/>
          <a:ext cx="11505061" cy="4285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510"/>
                <a:gridCol w="1917510"/>
                <a:gridCol w="1917510"/>
                <a:gridCol w="1546078"/>
                <a:gridCol w="1643580"/>
                <a:gridCol w="1058577"/>
                <a:gridCol w="752147"/>
                <a:gridCol w="752149"/>
              </a:tblGrid>
              <a:tr h="1433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Год</a:t>
                      </a:r>
                      <a:endParaRPr lang="ru-RU" sz="4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Обнародовано 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распоряжений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Составлено </a:t>
                      </a:r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нотариаль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ных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действий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Рассмотрено петиций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Зарегистрировано актов гражданского</a:t>
                      </a:r>
                      <a:r>
                        <a:rPr lang="ru-RU" sz="20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состояния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личному составу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основной деятельности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Рожде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Смер-тей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Бра-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ков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600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002060"/>
                          </a:solidFill>
                        </a:rPr>
                        <a:t>2017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104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79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48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138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44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21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12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6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4942</TotalTime>
  <Words>5028</Words>
  <Application>Microsoft Office PowerPoint</Application>
  <PresentationFormat>Широкоэкранный</PresentationFormat>
  <Paragraphs>966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2" baseType="lpstr">
      <vt:lpstr>Arial</vt:lpstr>
      <vt:lpstr>Calibri</vt:lpstr>
      <vt:lpstr>Calibri Light</vt:lpstr>
      <vt:lpstr>Cambria</vt:lpstr>
      <vt:lpstr>Cambria Math</vt:lpstr>
      <vt:lpstr>Droid Sans</vt:lpstr>
      <vt:lpstr>Franklin Gothic Book</vt:lpstr>
      <vt:lpstr>Helvetica</vt:lpstr>
      <vt:lpstr>Open Sans</vt:lpstr>
      <vt:lpstr>Times New Roman</vt:lpstr>
      <vt:lpstr>Tw Cen MT</vt:lpstr>
      <vt:lpstr>Wingdings</vt:lpstr>
      <vt:lpstr>Office Theme</vt:lpstr>
      <vt:lpstr>    </vt:lpstr>
      <vt:lpstr>                                                                            УВАЖАЕМЫЕ ЖИТЕЛИ СЕЛА ГАЙДАР!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ГИМНАЗИЯ Проделанные работы и приобретения в 2017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Примэрия села Гайдар, АТО Гагаузия, Республика Молдова     ОТЧЕТ О работе примэрии села Гайдар по обеспечению социально-экономического развития на подведомственной территории за   2015 год</dc:title>
  <dc:creator>001</dc:creator>
  <cp:lastModifiedBy>Galina</cp:lastModifiedBy>
  <cp:revision>544</cp:revision>
  <cp:lastPrinted>2018-03-19T08:17:24Z</cp:lastPrinted>
  <dcterms:created xsi:type="dcterms:W3CDTF">2016-03-12T07:17:20Z</dcterms:created>
  <dcterms:modified xsi:type="dcterms:W3CDTF">2018-03-24T08:09:21Z</dcterms:modified>
</cp:coreProperties>
</file>