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67"/>
  </p:notesMasterIdLst>
  <p:sldIdLst>
    <p:sldId id="256" r:id="rId2"/>
    <p:sldId id="257" r:id="rId3"/>
    <p:sldId id="259" r:id="rId4"/>
    <p:sldId id="260" r:id="rId5"/>
    <p:sldId id="261" r:id="rId6"/>
    <p:sldId id="342" r:id="rId7"/>
    <p:sldId id="263" r:id="rId8"/>
    <p:sldId id="319" r:id="rId9"/>
    <p:sldId id="265" r:id="rId10"/>
    <p:sldId id="266" r:id="rId11"/>
    <p:sldId id="343" r:id="rId12"/>
    <p:sldId id="268" r:id="rId13"/>
    <p:sldId id="269" r:id="rId14"/>
    <p:sldId id="329" r:id="rId15"/>
    <p:sldId id="270" r:id="rId16"/>
    <p:sldId id="271" r:id="rId17"/>
    <p:sldId id="310" r:id="rId18"/>
    <p:sldId id="340" r:id="rId19"/>
    <p:sldId id="275" r:id="rId20"/>
    <p:sldId id="273" r:id="rId21"/>
    <p:sldId id="274" r:id="rId22"/>
    <p:sldId id="276" r:id="rId23"/>
    <p:sldId id="321" r:id="rId24"/>
    <p:sldId id="280" r:id="rId25"/>
    <p:sldId id="278" r:id="rId26"/>
    <p:sldId id="281" r:id="rId27"/>
    <p:sldId id="279" r:id="rId28"/>
    <p:sldId id="282" r:id="rId29"/>
    <p:sldId id="283" r:id="rId30"/>
    <p:sldId id="284" r:id="rId31"/>
    <p:sldId id="286" r:id="rId32"/>
    <p:sldId id="287" r:id="rId33"/>
    <p:sldId id="318" r:id="rId34"/>
    <p:sldId id="288" r:id="rId35"/>
    <p:sldId id="335" r:id="rId36"/>
    <p:sldId id="289" r:id="rId37"/>
    <p:sldId id="328" r:id="rId38"/>
    <p:sldId id="290" r:id="rId39"/>
    <p:sldId id="339" r:id="rId40"/>
    <p:sldId id="291" r:id="rId41"/>
    <p:sldId id="326" r:id="rId42"/>
    <p:sldId id="292" r:id="rId43"/>
    <p:sldId id="293" r:id="rId44"/>
    <p:sldId id="294" r:id="rId45"/>
    <p:sldId id="317" r:id="rId46"/>
    <p:sldId id="295" r:id="rId47"/>
    <p:sldId id="333" r:id="rId48"/>
    <p:sldId id="334" r:id="rId49"/>
    <p:sldId id="336" r:id="rId50"/>
    <p:sldId id="337" r:id="rId51"/>
    <p:sldId id="296" r:id="rId52"/>
    <p:sldId id="298" r:id="rId53"/>
    <p:sldId id="315" r:id="rId54"/>
    <p:sldId id="299" r:id="rId55"/>
    <p:sldId id="300" r:id="rId56"/>
    <p:sldId id="316" r:id="rId57"/>
    <p:sldId id="324" r:id="rId58"/>
    <p:sldId id="325" r:id="rId59"/>
    <p:sldId id="323" r:id="rId60"/>
    <p:sldId id="330" r:id="rId61"/>
    <p:sldId id="308" r:id="rId62"/>
    <p:sldId id="309" r:id="rId63"/>
    <p:sldId id="341" r:id="rId64"/>
    <p:sldId id="306" r:id="rId65"/>
    <p:sldId id="307" r:id="rId66"/>
  </p:sldIdLst>
  <p:sldSz cx="12192000" cy="6858000"/>
  <p:notesSz cx="7105650" cy="102393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04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6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6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chemeClr val="tx1"/>
                </a:solidFill>
              </a:rPr>
              <a:t>Всего </a:t>
            </a:r>
            <a:r>
              <a:rPr lang="ru-RU" sz="2800" dirty="0" smtClean="0">
                <a:solidFill>
                  <a:schemeClr val="tx1"/>
                </a:solidFill>
              </a:rPr>
              <a:t>домов-1112</a:t>
            </a:r>
            <a:r>
              <a:rPr lang="ru-RU" sz="2800" dirty="0">
                <a:solidFill>
                  <a:schemeClr val="tx1"/>
                </a:solidFill>
              </a:rPr>
              <a:t>, из них:</a:t>
            </a:r>
          </a:p>
        </c:rich>
      </c:tx>
      <c:layout>
        <c:manualLayout>
          <c:xMode val="edge"/>
          <c:yMode val="edge"/>
          <c:x val="0.3601875000000001"/>
          <c:y val="7.2059021585200139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26431373031496075"/>
          <c:y val="0.19625656554938395"/>
          <c:w val="0.4776226624015748"/>
          <c:h val="0.792175007856212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домов-112, из них: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47-49C4-9279-E2D2BDD177E6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847-49C4-9279-E2D2BDD177E6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847-49C4-9279-E2D2BDD177E6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847-49C4-9279-E2D2BDD177E6}"/>
              </c:ext>
            </c:extLst>
          </c:dPt>
          <c:dLbls>
            <c:dLbl>
              <c:idx val="0"/>
              <c:layout>
                <c:manualLayout>
                  <c:x val="-4.6831814358840519E-2"/>
                  <c:y val="-0.22225593705234897"/>
                </c:manualLayout>
              </c:layout>
              <c:tx>
                <c:rich>
                  <a:bodyPr/>
                  <a:lstStyle/>
                  <a:p>
                    <a:fld id="{A0F8BED1-5E8C-43A2-BC37-4C681F78167C}" type="VALUE">
                      <a:rPr lang="en-US" sz="1400" b="1"/>
                      <a:pPr/>
                      <a:t>[ЗНАЧЕНИЕ]</a:t>
                    </a:fld>
                    <a:endParaRPr lang="ru-RU"/>
                  </a:p>
                </c:rich>
              </c:tx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847-49C4-9279-E2D2BDD177E6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жилые</c:v>
                </c:pt>
                <c:pt idx="1">
                  <c:v>временно пустующие</c:v>
                </c:pt>
                <c:pt idx="2">
                  <c:v>пустующие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1017</c:v>
                </c:pt>
                <c:pt idx="1">
                  <c:v>72</c:v>
                </c:pt>
                <c:pt idx="2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847-49C4-9279-E2D2BDD177E6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0.71164906613883228"/>
          <c:y val="0.23429634859547246"/>
          <c:w val="0.26520333956874176"/>
          <c:h val="0.71646458174338556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из них: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explosion val="22"/>
          <c:dPt>
            <c:idx val="0"/>
            <c:spPr>
              <a:solidFill>
                <a:schemeClr val="accent1"/>
              </a:solidFill>
              <a:ln w="38100">
                <a:solidFill>
                  <a:schemeClr val="tx1"/>
                </a:solidFill>
              </a:ln>
              <a:effectLst/>
              <a:sp3d contourW="381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D9-40A1-AD3B-392EEF59C782}"/>
              </c:ext>
            </c:extLst>
          </c:dPt>
          <c:dPt>
            <c:idx val="1"/>
            <c:spPr>
              <a:solidFill>
                <a:schemeClr val="accent2"/>
              </a:solidFill>
              <a:ln w="38100">
                <a:solidFill>
                  <a:schemeClr val="tx1"/>
                </a:solidFill>
              </a:ln>
              <a:effectLst/>
              <a:sp3d contourW="381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D9-40A1-AD3B-392EEF59C782}"/>
              </c:ext>
            </c:extLst>
          </c:dPt>
          <c:dPt>
            <c:idx val="2"/>
            <c:spPr>
              <a:solidFill>
                <a:schemeClr val="accent3"/>
              </a:solidFill>
              <a:ln w="38100">
                <a:solidFill>
                  <a:schemeClr val="tx1"/>
                </a:solidFill>
              </a:ln>
              <a:effectLst/>
              <a:sp3d contourW="381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9D9-40A1-AD3B-392EEF59C782}"/>
              </c:ext>
            </c:extLst>
          </c:dPt>
          <c:dPt>
            <c:idx val="3"/>
            <c:spPr>
              <a:solidFill>
                <a:schemeClr val="accent4"/>
              </a:solidFill>
              <a:ln w="38100">
                <a:solidFill>
                  <a:schemeClr val="tx1"/>
                </a:solidFill>
              </a:ln>
              <a:effectLst/>
              <a:sp3d contourW="38100">
                <a:contourClr>
                  <a:schemeClr val="tx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9D9-40A1-AD3B-392EEF59C782}"/>
              </c:ext>
            </c:extLst>
          </c:dPt>
          <c:dLbls>
            <c:dLbl>
              <c:idx val="0"/>
              <c:layout>
                <c:manualLayout>
                  <c:x val="-0.1741406250000001"/>
                  <c:y val="-0.1237597733907619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06DA07-F612-4F6E-A415-26A28E2D9FDE}" type="CATEGORYNAME">
                      <a:rPr lang="ru-RU" smtClean="0"/>
                      <a:pPr>
                        <a:defRPr sz="3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baseline="0" dirty="0" smtClean="0"/>
                      <a:t> </a:t>
                    </a:r>
                    <a:fld id="{625DC3B2-F71E-4F26-AF59-CD9A63A812F2}" type="VALUE">
                      <a:rPr lang="ru-RU" baseline="0" smtClean="0">
                        <a:solidFill>
                          <a:srgbClr val="C00000"/>
                        </a:solidFill>
                      </a:rPr>
                      <a:pPr>
                        <a:defRPr sz="32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9D9-40A1-AD3B-392EEF59C782}"/>
                </c:ext>
                <c:ext xmlns:c15="http://schemas.microsoft.com/office/drawing/2012/chart" uri="{CE6537A1-D6FC-4f65-9D91-7224C49458BB}">
                  <c15:layout>
                    <c:manualLayout>
                      <c:w val="0.21710937499999999"/>
                      <c:h val="0.2276484234960369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0695312499999996"/>
                  <c:y val="-0.11028321171978274"/>
                </c:manualLayout>
              </c:layout>
              <c:tx>
                <c:rich>
                  <a:bodyPr/>
                  <a:lstStyle/>
                  <a:p>
                    <a:fld id="{9276ADFB-E2E9-4E0C-BF2E-5760CE26FBFB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 smtClean="0"/>
                      <a:t> </a:t>
                    </a:r>
                    <a:fld id="{6105E811-3521-4A99-B6AB-C7D602FD688C}" type="VALUE">
                      <a:rPr lang="ru-RU" baseline="0">
                        <a:solidFill>
                          <a:srgbClr val="C00000"/>
                        </a:solidFill>
                      </a:rPr>
                      <a:pPr/>
                      <a:t>[ЗНАЧЕНИЕ]</a:t>
                    </a:fld>
                    <a:endParaRPr lang="ru-RU" baseline="0" dirty="0" smtClean="0"/>
                  </a:p>
                </c:rich>
              </c:tx>
              <c:showVal val="1"/>
              <c:showCatNam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9D9-40A1-AD3B-392EEF59C78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мужчин</c:v>
                </c:pt>
                <c:pt idx="1">
                  <c:v>женщин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2298</c:v>
                </c:pt>
                <c:pt idx="1">
                  <c:v>2307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9D9-40A1-AD3B-392EEF59C782}"/>
            </c:ext>
          </c:extLst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населения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7CF-4BCC-BFC7-C617B6DECCA9}"/>
              </c:ext>
            </c:extLst>
          </c:dPt>
          <c:dPt>
            <c:idx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7CF-4BCC-BFC7-C617B6DECCA9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7CF-4BCC-BFC7-C617B6DECCA9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7CF-4BCC-BFC7-C617B6DECCA9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7CF-4BCC-BFC7-C617B6DECC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6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пенсионеры+инвалиды</c:v>
                </c:pt>
                <c:pt idx="1">
                  <c:v>дети+студенты</c:v>
                </c:pt>
                <c:pt idx="2">
                  <c:v>работники бюджетной сферы</c:v>
                </c:pt>
                <c:pt idx="3">
                  <c:v>выезд+ безработные</c:v>
                </c:pt>
                <c:pt idx="4">
                  <c:v>работающие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913</c:v>
                </c:pt>
                <c:pt idx="1">
                  <c:v>602</c:v>
                </c:pt>
                <c:pt idx="2">
                  <c:v>128</c:v>
                </c:pt>
                <c:pt idx="3">
                  <c:v>922</c:v>
                </c:pt>
                <c:pt idx="4">
                  <c:v>2040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7CF-4BCC-BFC7-C617B6DECCA9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2093188950183623"/>
          <c:y val="7.4545300605752686E-4"/>
          <c:w val="0.82674483898647311"/>
          <c:h val="0.8997758253092265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Pt>
            <c:idx val="0"/>
            <c:spPr>
              <a:solidFill>
                <a:srgbClr val="FFFF0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C5-49EF-9E3B-91AC9BD9369A}"/>
              </c:ext>
            </c:extLst>
          </c:dPt>
          <c:dPt>
            <c:idx val="1"/>
            <c:spPr>
              <a:solidFill>
                <a:schemeClr val="accent1">
                  <a:lumMod val="75000"/>
                  <a:alpha val="8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FC5-49EF-9E3B-91AC9BD9369A}"/>
              </c:ext>
            </c:extLst>
          </c:dPt>
          <c:dPt>
            <c:idx val="2"/>
            <c:spPr>
              <a:solidFill>
                <a:srgbClr val="92D050">
                  <a:alpha val="85000"/>
                </a:srgb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FC5-49EF-9E3B-91AC9BD936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</c:v>
                </c:pt>
                <c:pt idx="1">
                  <c:v>39</c:v>
                </c:pt>
                <c:pt idx="2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FC5-49EF-9E3B-91AC9BD9369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FC5-49EF-9E3B-91AC9BD9369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родилось, чел.</c:v>
                </c:pt>
                <c:pt idx="1">
                  <c:v>умерло, чел.</c:v>
                </c:pt>
                <c:pt idx="2">
                  <c:v>зарегистрировано браков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FC5-49EF-9E3B-91AC9BD9369A}"/>
            </c:ext>
          </c:extLst>
        </c:ser>
        <c:dLbls>
          <c:showVal val="1"/>
        </c:dLbls>
        <c:gapWidth val="65"/>
        <c:axId val="83902464"/>
        <c:axId val="83904000"/>
      </c:barChart>
      <c:catAx>
        <c:axId val="83902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904000"/>
        <c:crosses val="autoZero"/>
        <c:auto val="1"/>
        <c:lblAlgn val="ctr"/>
        <c:lblOffset val="100"/>
      </c:catAx>
      <c:valAx>
        <c:axId val="8390400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tickLblPos val="nextTo"/>
        <c:crossAx val="8390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/>
              <a:t>Доходы</a:t>
            </a:r>
            <a:r>
              <a:rPr lang="ru-RU" sz="3200" baseline="0" dirty="0" smtClean="0"/>
              <a:t> местного бюджета в 2015 г.</a:t>
            </a:r>
            <a:endParaRPr lang="ru-RU" sz="3200" dirty="0"/>
          </a:p>
        </c:rich>
      </c:tx>
      <c:layout>
        <c:manualLayout>
          <c:xMode val="edge"/>
          <c:yMode val="edge"/>
          <c:x val="0.20277982870889738"/>
          <c:y val="0.16623181816183588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575250383560379E-4"/>
          <c:y val="0.25770481003468532"/>
          <c:w val="0.93542578741560511"/>
          <c:h val="0.7403831963107849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бюджета</c:v>
                </c:pt>
              </c:strCache>
            </c:strRef>
          </c:tx>
          <c:explosion val="4"/>
          <c:dPt>
            <c:idx val="0"/>
            <c:spPr>
              <a:solidFill>
                <a:schemeClr val="accent2">
                  <a:tint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A6-4EE1-BFBD-63EA29B11AAE}"/>
              </c:ext>
            </c:extLst>
          </c:dPt>
          <c:dPt>
            <c:idx val="1"/>
            <c:spPr>
              <a:solidFill>
                <a:schemeClr val="accent2">
                  <a:tint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A6-4EE1-BFBD-63EA29B11AAE}"/>
              </c:ext>
            </c:extLst>
          </c:dPt>
          <c:dPt>
            <c:idx val="2"/>
            <c:spPr>
              <a:solidFill>
                <a:schemeClr val="accent2">
                  <a:shade val="8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A6-4EE1-BFBD-63EA29B11AAE}"/>
              </c:ext>
            </c:extLst>
          </c:dPt>
          <c:dPt>
            <c:idx val="3"/>
            <c:spPr>
              <a:solidFill>
                <a:schemeClr val="accent2">
                  <a:shade val="58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0A6-4EE1-BFBD-63EA29B11AAE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9124EF-37DA-4478-9D3B-7AA63C035AF5}" type="CATEGORYNAME">
                      <a:rPr lang="ru-RU" sz="3200" dirty="0"/>
                      <a:pPr>
                        <a:defRPr sz="2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3200" baseline="0" dirty="0"/>
                      <a:t>; </a:t>
                    </a:r>
                    <a:fld id="{0CC5E9F2-4141-4CC0-ADEC-4289568718AF}" type="VALUE">
                      <a:rPr lang="ru-RU" sz="3200" baseline="0" dirty="0"/>
                      <a:pPr>
                        <a:defRPr sz="2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32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dLblPos val="ctr"/>
              <c:showVal val="1"/>
              <c:showCatName val="1"/>
              <c:showSer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0A6-4EE1-BFBD-63EA29B11AAE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3.064428108530054E-2"/>
                  <c:y val="9.81481612391937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C5257E-0060-44E8-8A52-6EA9986081BE}" type="CATEGORYNAME">
                      <a:rPr lang="ru-RU" sz="3200"/>
                      <a:pPr>
                        <a:defRPr sz="2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[ИМЯ КАТЕГОРИИ]</a:t>
                    </a:fld>
                    <a:r>
                      <a:rPr lang="ru-RU" sz="2400" baseline="0" dirty="0"/>
                      <a:t>; </a:t>
                    </a:r>
                    <a:fld id="{BD923A32-7CB6-4AE8-9F6C-7E61759574B2}" type="VALUE">
                      <a:rPr lang="ru-RU" sz="2800" baseline="0"/>
                      <a:pPr>
                        <a:defRPr sz="2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endParaRPr lang="ru-RU" sz="2400" baseline="0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showSer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0A6-4EE1-BFBD-63EA29B11AAE}"/>
                </c:ext>
                <c:ext xmlns:c15="http://schemas.microsoft.com/office/drawing/2012/chart" uri="{CE6537A1-D6FC-4f65-9D91-7224C49458BB}">
                  <c15:layout>
                    <c:manualLayout>
                      <c:w val="0.38496109939129236"/>
                      <c:h val="0.44976559489145451"/>
                    </c:manualLayout>
                  </c15:layout>
                  <c15:dlblFieldTable/>
                  <c15:showDataLabelsRange val="0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showCatName val="1"/>
            <c:showSer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трансферты, тыс.леев</c:v>
                </c:pt>
                <c:pt idx="1">
                  <c:v>собственные доходы, тыс.леев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7029.4</c:v>
                </c:pt>
                <c:pt idx="1">
                  <c:v>686.8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0A6-4EE1-BFBD-63EA29B11AAE}"/>
            </c:ext>
          </c:extLst>
        </c:ser>
        <c:dLbls/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perspective val="30"/>
    </c:view3D>
    <c:plotArea>
      <c:layout>
        <c:manualLayout>
          <c:layoutTarget val="inner"/>
          <c:xMode val="edge"/>
          <c:yMode val="edge"/>
          <c:x val="7.9281743304903063E-2"/>
          <c:y val="0.16876865530930929"/>
          <c:w val="0.84444444444444766"/>
          <c:h val="0.825249536681580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земельный фонд, га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9"/>
          <c:dPt>
            <c:idx val="3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0-A4BC-436B-8809-F75D1B80877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Val val="1"/>
            <c:showCatName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постройки и дворы</c:v>
                </c:pt>
                <c:pt idx="1">
                  <c:v>прочие земли</c:v>
                </c:pt>
                <c:pt idx="2">
                  <c:v>в черте населенного пункта</c:v>
                </c:pt>
                <c:pt idx="3">
                  <c:v>пашня</c:v>
                </c:pt>
                <c:pt idx="4">
                  <c:v>многолетние</c:v>
                </c:pt>
                <c:pt idx="5">
                  <c:v>пастбища</c:v>
                </c:pt>
                <c:pt idx="6">
                  <c:v>леса</c:v>
                </c:pt>
                <c:pt idx="7">
                  <c:v>земли занятые под водой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77.260000000000005</c:v>
                </c:pt>
                <c:pt idx="1">
                  <c:v>51.1</c:v>
                </c:pt>
                <c:pt idx="2">
                  <c:v>187</c:v>
                </c:pt>
                <c:pt idx="3">
                  <c:v>3154</c:v>
                </c:pt>
                <c:pt idx="4">
                  <c:v>311.60000000000002</c:v>
                </c:pt>
                <c:pt idx="5">
                  <c:v>517</c:v>
                </c:pt>
                <c:pt idx="6">
                  <c:v>475.04</c:v>
                </c:pt>
                <c:pt idx="7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4BC-436B-8809-F75D1B80877D}"/>
            </c:ext>
          </c:extLst>
        </c:ser>
        <c:dLbls>
          <c:showVal val="1"/>
          <c:showCatName val="1"/>
        </c:dLbls>
      </c:pie3DChart>
      <c:spPr>
        <a:solidFill>
          <a:schemeClr val="bg1"/>
        </a:solidFill>
      </c:spPr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79C03C-6071-4232-ADEF-62D170145CB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8A9A74-611E-47C1-8446-295A119A4947}">
      <dgm:prSet phldrT="[Текст]" custT="1"/>
      <dgm:spPr>
        <a:xfrm>
          <a:off x="1719117" y="408217"/>
          <a:ext cx="5219445" cy="110107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D1634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2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Земельный фонд с. Гайдар </a:t>
          </a:r>
          <a:endParaRPr lang="ru-RU" sz="2400" b="1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mbria" pitchFamily="18" charset="0"/>
            <a:ea typeface="+mn-ea"/>
            <a:cs typeface="+mn-cs"/>
          </a:endParaRPr>
        </a:p>
        <a:p>
          <a:pPr algn="ctr"/>
          <a:r>
            <a:rPr lang="ru-RU" sz="2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ru-RU" sz="2400" b="1" i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mbria" pitchFamily="18" charset="0"/>
              <a:ea typeface="+mn-ea"/>
              <a:cs typeface="+mn-cs"/>
            </a:rPr>
            <a:t>4 079,47 га</a:t>
          </a:r>
        </a:p>
      </dgm:t>
    </dgm:pt>
    <dgm:pt modelId="{EC75489F-6A6A-41E2-B714-D3F9372052D0}" type="par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67EE3EDF-17C8-4C70-AF59-3AF8820398B9}" type="sibTrans" cxnId="{645D8F87-3B1C-4BE4-AB9D-808D88D971AF}">
      <dgm:prSet/>
      <dgm:spPr/>
      <dgm:t>
        <a:bodyPr/>
        <a:lstStyle/>
        <a:p>
          <a:pPr algn="ctr"/>
          <a:endParaRPr lang="ru-RU"/>
        </a:p>
      </dgm:t>
    </dgm:pt>
    <dgm:pt modelId="{56FB5DB8-E41F-4BA2-A76F-9D92FFCAEEF6}">
      <dgm:prSet phldrT="[Текст]" custT="1"/>
      <dgm:spPr>
        <a:xfrm>
          <a:off x="1110129" y="1848934"/>
          <a:ext cx="1653849" cy="103374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частной собственности  3 462,28га                2249 обл.земель</a:t>
          </a:r>
        </a:p>
      </dgm:t>
    </dgm:pt>
    <dgm:pt modelId="{CC8C52DC-A000-4FE3-B200-B871682233FC}" type="parTrans" cxnId="{D37241A0-2EC4-4217-B8AE-838999DC842F}">
      <dgm:prSet/>
      <dgm:spPr>
        <a:xfrm>
          <a:off x="1837480" y="1414696"/>
          <a:ext cx="2391786" cy="339642"/>
        </a:xfrm>
        <a:custGeom>
          <a:avLst/>
          <a:gdLst/>
          <a:ahLst/>
          <a:cxnLst/>
          <a:rect l="0" t="0" r="0" b="0"/>
          <a:pathLst>
            <a:path>
              <a:moveTo>
                <a:pt x="2391786" y="0"/>
              </a:moveTo>
              <a:lnTo>
                <a:pt x="2391786" y="256623"/>
              </a:lnTo>
              <a:lnTo>
                <a:pt x="0" y="256623"/>
              </a:lnTo>
              <a:lnTo>
                <a:pt x="0" y="339642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F8701024-C120-434C-820C-7765D7A501F8}" type="sibTrans" cxnId="{D37241A0-2EC4-4217-B8AE-838999DC842F}">
      <dgm:prSet/>
      <dgm:spPr/>
      <dgm:t>
        <a:bodyPr/>
        <a:lstStyle/>
        <a:p>
          <a:pPr algn="ctr"/>
          <a:endParaRPr lang="ru-RU"/>
        </a:p>
      </dgm:t>
    </dgm:pt>
    <dgm:pt modelId="{C45F28D5-C2EA-4138-BF2E-7AF2172D0C16}">
      <dgm:prSet phldrT="[Текст]" custT="1"/>
      <dgm:spPr>
        <a:xfrm>
          <a:off x="61272" y="3079973"/>
          <a:ext cx="1074372" cy="66300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Индивид   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662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1552089E-7479-41ED-B686-0609D5CCE17B}" type="parTrans" cxnId="{8426B997-9349-443A-A261-3954F5AEEB15}">
      <dgm:prSet/>
      <dgm:spPr>
        <a:xfrm>
          <a:off x="498885" y="2788087"/>
          <a:ext cx="1338594" cy="197291"/>
        </a:xfrm>
        <a:custGeom>
          <a:avLst/>
          <a:gdLst/>
          <a:ahLst/>
          <a:cxnLst/>
          <a:rect l="0" t="0" r="0" b="0"/>
          <a:pathLst>
            <a:path>
              <a:moveTo>
                <a:pt x="1338594" y="0"/>
              </a:moveTo>
              <a:lnTo>
                <a:pt x="1338594" y="114271"/>
              </a:lnTo>
              <a:lnTo>
                <a:pt x="0" y="114271"/>
              </a:lnTo>
              <a:lnTo>
                <a:pt x="0" y="197291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682898D7-CE47-4CA1-9770-C9EDCC3F16A9}" type="sibTrans" cxnId="{8426B997-9349-443A-A261-3954F5AEEB15}">
      <dgm:prSet/>
      <dgm:spPr/>
      <dgm:t>
        <a:bodyPr/>
        <a:lstStyle/>
        <a:p>
          <a:pPr algn="ctr"/>
          <a:endParaRPr lang="ru-RU"/>
        </a:p>
      </dgm:t>
    </dgm:pt>
    <dgm:pt modelId="{10EB38EB-D9C4-449D-BCD0-C81A282A99B8}">
      <dgm:prSet phldrT="[Текст]" custT="1"/>
      <dgm:spPr>
        <a:xfrm>
          <a:off x="2779927" y="3022959"/>
          <a:ext cx="1057336" cy="1265783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93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Крестьянских  хозяйств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766 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308A9494-2B57-4296-B62C-20F40EC5C0CA}" type="parTrans" cxnId="{D8CF1D69-B0C9-4B17-86B6-A06E47201E46}">
      <dgm:prSet/>
      <dgm:spPr>
        <a:xfrm>
          <a:off x="1837480" y="2788087"/>
          <a:ext cx="1371542" cy="14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57"/>
              </a:lnTo>
              <a:lnTo>
                <a:pt x="1371542" y="57257"/>
              </a:lnTo>
              <a:lnTo>
                <a:pt x="1371542" y="140276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0E04B52A-34B9-45B7-B626-D45D4B17074D}" type="sibTrans" cxnId="{D8CF1D69-B0C9-4B17-86B6-A06E47201E46}">
      <dgm:prSet/>
      <dgm:spPr/>
      <dgm:t>
        <a:bodyPr/>
        <a:lstStyle/>
        <a:p>
          <a:pPr algn="ctr"/>
          <a:endParaRPr lang="ru-RU"/>
        </a:p>
      </dgm:t>
    </dgm:pt>
    <dgm:pt modelId="{2E157441-7621-4E14-98CF-0EB82A2B70AC}">
      <dgm:prSet phldrT="[Текст]" custT="1"/>
      <dgm:spPr>
        <a:xfrm>
          <a:off x="4152002" y="1832567"/>
          <a:ext cx="1228799" cy="126943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публичной собственности</a:t>
          </a:r>
        </a:p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617,19га</a:t>
          </a:r>
        </a:p>
      </dgm:t>
    </dgm:pt>
    <dgm:pt modelId="{FDDD640B-2833-44B1-B393-2DD935D1B74F}" type="parTrans" cxnId="{8571BE26-FBBA-4736-8CE8-675EBAFA0D5A}">
      <dgm:prSet/>
      <dgm:spPr>
        <a:xfrm>
          <a:off x="4229266" y="1414696"/>
          <a:ext cx="437562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437562" y="240256"/>
              </a:lnTo>
              <a:lnTo>
                <a:pt x="437562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87025F0C-B2DA-4763-9A7F-D7841B14E7E5}" type="sibTrans" cxnId="{8571BE26-FBBA-4736-8CE8-675EBAFA0D5A}">
      <dgm:prSet/>
      <dgm:spPr/>
      <dgm:t>
        <a:bodyPr/>
        <a:lstStyle/>
        <a:p>
          <a:pPr algn="ctr"/>
          <a:endParaRPr lang="ru-RU"/>
        </a:p>
      </dgm:t>
    </dgm:pt>
    <dgm:pt modelId="{33A05971-B263-4E47-98B3-E8C6F1ADB75C}">
      <dgm:prSet phldrT="[Текст]" custT="1"/>
      <dgm:spPr>
        <a:xfrm>
          <a:off x="4169375" y="3370292"/>
          <a:ext cx="1150519" cy="47367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Пастбища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518 га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8F7138D3-FDB3-4641-967E-5462F1017F30}" type="parTrans" cxnId="{83FB68F5-8D73-4E29-8A41-97C3B7DE2C66}">
      <dgm:prSet/>
      <dgm:spPr>
        <a:xfrm>
          <a:off x="4599341" y="3007404"/>
          <a:ext cx="91440" cy="268293"/>
        </a:xfrm>
        <a:custGeom>
          <a:avLst/>
          <a:gdLst/>
          <a:ahLst/>
          <a:cxnLst/>
          <a:rect l="0" t="0" r="0" b="0"/>
          <a:pathLst>
            <a:path>
              <a:moveTo>
                <a:pt x="67487" y="0"/>
              </a:moveTo>
              <a:lnTo>
                <a:pt x="67487" y="185273"/>
              </a:lnTo>
              <a:lnTo>
                <a:pt x="45720" y="185273"/>
              </a:lnTo>
              <a:lnTo>
                <a:pt x="45720" y="268293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B02A9EF7-91D9-48E4-B051-37AB00661EB3}" type="sibTrans" cxnId="{83FB68F5-8D73-4E29-8A41-97C3B7DE2C66}">
      <dgm:prSet/>
      <dgm:spPr/>
      <dgm:t>
        <a:bodyPr/>
        <a:lstStyle/>
        <a:p>
          <a:pPr algn="ctr"/>
          <a:endParaRPr lang="ru-RU"/>
        </a:p>
      </dgm:t>
    </dgm:pt>
    <dgm:pt modelId="{0AD8448B-60E6-4D17-8C9E-6DE29E0909B0}">
      <dgm:prSet custT="1"/>
      <dgm:spPr>
        <a:xfrm>
          <a:off x="2963573" y="1832567"/>
          <a:ext cx="989282" cy="110768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резервного фонда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226,75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 </a:t>
          </a:r>
        </a:p>
      </dgm:t>
    </dgm:pt>
    <dgm:pt modelId="{B3790412-F917-4EF6-AD1A-53D987C74ECD}" type="parTrans" cxnId="{04E9CFC1-12AD-4E9D-9220-16E0A7D6813F}">
      <dgm:prSet/>
      <dgm:spPr>
        <a:xfrm>
          <a:off x="3358641" y="1414696"/>
          <a:ext cx="870625" cy="323276"/>
        </a:xfrm>
        <a:custGeom>
          <a:avLst/>
          <a:gdLst/>
          <a:ahLst/>
          <a:cxnLst/>
          <a:rect l="0" t="0" r="0" b="0"/>
          <a:pathLst>
            <a:path>
              <a:moveTo>
                <a:pt x="870625" y="0"/>
              </a:moveTo>
              <a:lnTo>
                <a:pt x="870625" y="240256"/>
              </a:lnTo>
              <a:lnTo>
                <a:pt x="0" y="240256"/>
              </a:lnTo>
              <a:lnTo>
                <a:pt x="0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CCCE72A4-E1C1-4964-8BF3-9B41FEEFE43A}" type="sibTrans" cxnId="{04E9CFC1-12AD-4E9D-9220-16E0A7D6813F}">
      <dgm:prSet/>
      <dgm:spPr/>
      <dgm:t>
        <a:bodyPr/>
        <a:lstStyle/>
        <a:p>
          <a:pPr algn="ctr"/>
          <a:endParaRPr lang="ru-RU"/>
        </a:p>
      </dgm:t>
    </dgm:pt>
    <dgm:pt modelId="{666C3A12-352D-462B-8C06-739F752115FD}">
      <dgm:prSet custT="1"/>
      <dgm:spPr>
        <a:xfrm>
          <a:off x="1304358" y="3085192"/>
          <a:ext cx="1137175" cy="1529299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5 обществ с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огран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ответств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.</a:t>
          </a:r>
        </a:p>
        <a:p>
          <a:pPr algn="ctr"/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2039,70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877DA12A-81B8-4282-B71C-AE847E85BD9F}" type="parTrans" cxnId="{0C7C4730-5983-46AB-BEDB-FCE0C913BB7F}">
      <dgm:prSet/>
      <dgm:spPr>
        <a:xfrm>
          <a:off x="1727653" y="2788087"/>
          <a:ext cx="91440" cy="202509"/>
        </a:xfrm>
        <a:custGeom>
          <a:avLst/>
          <a:gdLst/>
          <a:ahLst/>
          <a:cxnLst/>
          <a:rect l="0" t="0" r="0" b="0"/>
          <a:pathLst>
            <a:path>
              <a:moveTo>
                <a:pt x="109826" y="0"/>
              </a:moveTo>
              <a:lnTo>
                <a:pt x="109826" y="119490"/>
              </a:lnTo>
              <a:lnTo>
                <a:pt x="45720" y="119490"/>
              </a:lnTo>
              <a:lnTo>
                <a:pt x="45720" y="202509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C751462-7EA9-43F3-9B00-14134E337A26}" type="sibTrans" cxnId="{0C7C4730-5983-46AB-BEDB-FCE0C913BB7F}">
      <dgm:prSet/>
      <dgm:spPr/>
      <dgm:t>
        <a:bodyPr/>
        <a:lstStyle/>
        <a:p>
          <a:pPr algn="ctr"/>
          <a:endParaRPr lang="ru-RU"/>
        </a:p>
      </dgm:t>
    </dgm:pt>
    <dgm:pt modelId="{DD5EA531-6A65-4A34-AE84-206680BA1562}">
      <dgm:prSet custT="1"/>
      <dgm:spPr>
        <a:xfrm>
          <a:off x="5579949" y="1832567"/>
          <a:ext cx="1148476" cy="78691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водного фонда 65 га </a:t>
          </a:r>
        </a:p>
      </dgm:t>
    </dgm:pt>
    <dgm:pt modelId="{AE2B827B-F3D5-43DE-AEC4-472CD93FD1C4}" type="parTrans" cxnId="{CC93718B-1DA1-440C-91A4-18257B7EEEE0}">
      <dgm:prSet/>
      <dgm:spPr>
        <a:xfrm>
          <a:off x="4229266" y="1414696"/>
          <a:ext cx="1825347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1825347" y="240256"/>
              </a:lnTo>
              <a:lnTo>
                <a:pt x="1825347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D6572D2-7337-48C2-BB71-D615EA8774A3}" type="sibTrans" cxnId="{CC93718B-1DA1-440C-91A4-18257B7EEEE0}">
      <dgm:prSet/>
      <dgm:spPr/>
      <dgm:t>
        <a:bodyPr/>
        <a:lstStyle/>
        <a:p>
          <a:pPr algn="ctr"/>
          <a:endParaRPr lang="ru-RU"/>
        </a:p>
      </dgm:t>
    </dgm:pt>
    <dgm:pt modelId="{B6669EC1-8B03-4C45-8DD7-06F9F2D6DD53}">
      <dgm:prSet custT="1"/>
      <dgm:spPr>
        <a:xfrm>
          <a:off x="5708436" y="2771274"/>
          <a:ext cx="896162" cy="473027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Аренда  33,41 га</a:t>
          </a:r>
        </a:p>
      </dgm:t>
    </dgm:pt>
    <dgm:pt modelId="{2EC2D8E4-EAC0-496F-9F98-49CA1F8B2F08}" type="parTrans" cxnId="{20DDB923-462E-4AE8-9FF5-92A06D1F3999}">
      <dgm:prSet/>
      <dgm:spPr>
        <a:xfrm>
          <a:off x="6008894" y="2524884"/>
          <a:ext cx="91440" cy="1517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775"/>
              </a:lnTo>
              <a:lnTo>
                <a:pt x="48050" y="68775"/>
              </a:lnTo>
              <a:lnTo>
                <a:pt x="48050" y="151794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D7D3727C-862F-4E9C-87C0-FCD63B891B44}" type="sibTrans" cxnId="{20DDB923-462E-4AE8-9FF5-92A06D1F3999}">
      <dgm:prSet/>
      <dgm:spPr/>
      <dgm:t>
        <a:bodyPr/>
        <a:lstStyle/>
        <a:p>
          <a:pPr algn="ctr"/>
          <a:endParaRPr lang="ru-RU"/>
        </a:p>
      </dgm:t>
    </dgm:pt>
    <dgm:pt modelId="{9BBF3C27-A6C8-4DE6-BE3A-FDFF21F7D2B7}">
      <dgm:prSet custT="1"/>
      <dgm:spPr>
        <a:xfrm>
          <a:off x="5588342" y="3412429"/>
          <a:ext cx="1077276" cy="10871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Публичн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собств. 31,59 га</a:t>
          </a:r>
        </a:p>
      </dgm:t>
    </dgm:pt>
    <dgm:pt modelId="{2525F693-6FC6-4965-BE60-74CEC8D4B6BD}" type="parTrans" cxnId="{08EB22A2-F135-4465-BFE6-9565F9FC8980}">
      <dgm:prSet/>
      <dgm:spPr>
        <a:xfrm>
          <a:off x="5981686" y="3149707"/>
          <a:ext cx="91440" cy="168126"/>
        </a:xfrm>
        <a:custGeom>
          <a:avLst/>
          <a:gdLst/>
          <a:ahLst/>
          <a:cxnLst/>
          <a:rect l="0" t="0" r="0" b="0"/>
          <a:pathLst>
            <a:path>
              <a:moveTo>
                <a:pt x="75257" y="0"/>
              </a:moveTo>
              <a:lnTo>
                <a:pt x="75257" y="85107"/>
              </a:lnTo>
              <a:lnTo>
                <a:pt x="45720" y="85107"/>
              </a:lnTo>
              <a:lnTo>
                <a:pt x="45720" y="168126"/>
              </a:lnTo>
            </a:path>
          </a:pathLst>
        </a:custGeom>
        <a:noFill/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6A826E11-62E0-48F8-91E3-A4E28B608FB3}" type="sibTrans" cxnId="{08EB22A2-F135-4465-BFE6-9565F9FC8980}">
      <dgm:prSet/>
      <dgm:spPr/>
      <dgm:t>
        <a:bodyPr/>
        <a:lstStyle/>
        <a:p>
          <a:pPr algn="ctr"/>
          <a:endParaRPr lang="ru-RU"/>
        </a:p>
      </dgm:t>
    </dgm:pt>
    <dgm:pt modelId="{43C3F68E-37BB-406E-AB2B-705F6CD75E16}">
      <dgm:prSet custT="1"/>
      <dgm:spPr>
        <a:xfrm>
          <a:off x="7077738" y="1832567"/>
          <a:ext cx="821377" cy="1060101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лесного фонда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415,24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3350DDDA-023C-47AE-A15B-12081E4AAA50}" type="parTrans" cxnId="{25BDA995-C0FC-4FCC-974D-5AC4F8A17816}">
      <dgm:prSet/>
      <dgm:spPr>
        <a:xfrm>
          <a:off x="4229266" y="1414696"/>
          <a:ext cx="3159586" cy="323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256"/>
              </a:lnTo>
              <a:lnTo>
                <a:pt x="3159586" y="240256"/>
              </a:lnTo>
              <a:lnTo>
                <a:pt x="3159586" y="323276"/>
              </a:lnTo>
            </a:path>
          </a:pathLst>
        </a:custGeom>
        <a:noFill/>
        <a:ln w="25400" cap="flat" cmpd="sng" algn="ctr">
          <a:solidFill>
            <a:srgbClr val="CCB40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5DD15435-AB3E-4C8A-A005-DA74A6ED8D62}" type="sibTrans" cxnId="{25BDA995-C0FC-4FCC-974D-5AC4F8A17816}">
      <dgm:prSet/>
      <dgm:spPr/>
      <dgm:t>
        <a:bodyPr/>
        <a:lstStyle/>
        <a:p>
          <a:pPr algn="ctr"/>
          <a:endParaRPr lang="ru-RU"/>
        </a:p>
      </dgm:t>
    </dgm:pt>
    <dgm:pt modelId="{9493A396-E62D-4823-B531-E47245EE2859}">
      <dgm:prSet custT="1"/>
      <dgm:spPr>
        <a:xfrm>
          <a:off x="6934469" y="3153303"/>
          <a:ext cx="1115408" cy="658018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Гос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собственность 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347,1 </a:t>
          </a:r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га</a:t>
          </a:r>
        </a:p>
      </dgm:t>
    </dgm:pt>
    <dgm:pt modelId="{BDF99AA4-8AE3-45ED-B033-D15A1FBE3184}" type="parTrans" cxnId="{C0DD1D5C-865E-4BE1-A9D4-0BE54DFEC20F}">
      <dgm:prSet/>
      <dgm:spPr>
        <a:xfrm>
          <a:off x="7343133" y="2798074"/>
          <a:ext cx="91440" cy="2606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7614"/>
              </a:lnTo>
              <a:lnTo>
                <a:pt x="49465" y="177614"/>
              </a:lnTo>
              <a:lnTo>
                <a:pt x="49465" y="260633"/>
              </a:lnTo>
            </a:path>
          </a:pathLst>
        </a:custGeom>
        <a:noFill/>
        <a:ln w="25400" cap="flat" cmpd="sng" algn="ctr">
          <a:solidFill>
            <a:srgbClr val="8CADAE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3ABF5873-A110-42DE-A3C3-4C01492C6E51}" type="sibTrans" cxnId="{C0DD1D5C-865E-4BE1-A9D4-0BE54DFEC20F}">
      <dgm:prSet/>
      <dgm:spPr/>
      <dgm:t>
        <a:bodyPr/>
        <a:lstStyle/>
        <a:p>
          <a:pPr algn="ctr"/>
          <a:endParaRPr lang="ru-RU"/>
        </a:p>
      </dgm:t>
    </dgm:pt>
    <dgm:pt modelId="{8433ECF7-1655-410E-874D-89C4B23136FE}">
      <dgm:prSet custT="1"/>
      <dgm:spPr>
        <a:xfrm>
          <a:off x="6891973" y="4071956"/>
          <a:ext cx="1192908" cy="66434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Публичная собств. 68,14 га</a:t>
          </a:r>
        </a:p>
      </dgm:t>
    </dgm:pt>
    <dgm:pt modelId="{42ADB79D-145B-45C8-A0A0-CAD765430BCC}" type="parTrans" cxnId="{8D97644C-016B-4C17-A391-3534283FEA4D}">
      <dgm:prSet/>
      <dgm:spPr>
        <a:xfrm>
          <a:off x="7343133" y="3716727"/>
          <a:ext cx="91440" cy="260633"/>
        </a:xfrm>
        <a:custGeom>
          <a:avLst/>
          <a:gdLst/>
          <a:ahLst/>
          <a:cxnLst/>
          <a:rect l="0" t="0" r="0" b="0"/>
          <a:pathLst>
            <a:path>
              <a:moveTo>
                <a:pt x="49465" y="0"/>
              </a:moveTo>
              <a:lnTo>
                <a:pt x="49465" y="177614"/>
              </a:lnTo>
              <a:lnTo>
                <a:pt x="45720" y="177614"/>
              </a:lnTo>
              <a:lnTo>
                <a:pt x="45720" y="260633"/>
              </a:lnTo>
            </a:path>
          </a:pathLst>
        </a:custGeom>
        <a:noFill/>
        <a:ln w="25400" cap="flat" cmpd="sng" algn="ctr">
          <a:solidFill>
            <a:srgbClr val="8C7B70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ctr"/>
          <a:endParaRPr lang="ru-RU"/>
        </a:p>
      </dgm:t>
    </dgm:pt>
    <dgm:pt modelId="{8C254C5A-E4C3-4E8B-812F-24B04BED2DAE}" type="sibTrans" cxnId="{8D97644C-016B-4C17-A391-3534283FEA4D}">
      <dgm:prSet/>
      <dgm:spPr/>
      <dgm:t>
        <a:bodyPr/>
        <a:lstStyle/>
        <a:p>
          <a:pPr algn="ctr"/>
          <a:endParaRPr lang="ru-RU"/>
        </a:p>
      </dgm:t>
    </dgm:pt>
    <dgm:pt modelId="{6DA1A63F-AA47-4B37-8068-DC6D4F63D24A}">
      <dgm:prSet phldrT="[Текст]" custT="1"/>
      <dgm:spPr>
        <a:xfrm>
          <a:off x="4145568" y="4065822"/>
          <a:ext cx="1322905" cy="104674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D1634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Земли </a:t>
          </a:r>
          <a:r>
            <a:rPr lang="ru-RU" sz="16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пром-ти,транспорта</a:t>
          </a:r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 и связи</a:t>
          </a:r>
        </a:p>
        <a:p>
          <a:r>
            <a:rPr lang="ru-RU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 pitchFamily="34" charset="0"/>
              <a:ea typeface="+mn-ea"/>
              <a:cs typeface="+mn-cs"/>
            </a:rPr>
            <a:t>25,66 га          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5EBDEABA-F33F-400D-8DFE-2CC5CD59C3D8}" type="parTrans" cxnId="{B17DE87B-C8AE-4A1C-80DF-470A5EA85840}">
      <dgm:prSet/>
      <dgm:spPr/>
      <dgm:t>
        <a:bodyPr/>
        <a:lstStyle/>
        <a:p>
          <a:endParaRPr lang="ru-RU"/>
        </a:p>
      </dgm:t>
    </dgm:pt>
    <dgm:pt modelId="{BFFA9B81-AC40-44EB-A3AB-925659FE7FBB}" type="sibTrans" cxnId="{B17DE87B-C8AE-4A1C-80DF-470A5EA85840}">
      <dgm:prSet/>
      <dgm:spPr/>
      <dgm:t>
        <a:bodyPr/>
        <a:lstStyle/>
        <a:p>
          <a:endParaRPr lang="ru-RU"/>
        </a:p>
      </dgm:t>
    </dgm:pt>
    <dgm:pt modelId="{70DF4D28-94CE-40D1-91CA-2E3C649798EA}" type="pres">
      <dgm:prSet presAssocID="{4479C03C-6071-4232-ADEF-62D170145C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E42108-712D-4E1F-BE28-1B5BC4E503B0}" type="pres">
      <dgm:prSet presAssocID="{D18A9A74-611E-47C1-8446-295A119A4947}" presName="hierRoot1" presStyleCnt="0"/>
      <dgm:spPr/>
      <dgm:t>
        <a:bodyPr/>
        <a:lstStyle/>
        <a:p>
          <a:endParaRPr lang="ru-RU"/>
        </a:p>
      </dgm:t>
    </dgm:pt>
    <dgm:pt modelId="{8E8B75E3-2832-4681-AC1F-72B7CCB9B0A5}" type="pres">
      <dgm:prSet presAssocID="{D18A9A74-611E-47C1-8446-295A119A4947}" presName="composite" presStyleCnt="0"/>
      <dgm:spPr/>
      <dgm:t>
        <a:bodyPr/>
        <a:lstStyle/>
        <a:p>
          <a:endParaRPr lang="ru-RU"/>
        </a:p>
      </dgm:t>
    </dgm:pt>
    <dgm:pt modelId="{ED33892B-C10C-41FB-B660-8315732E8470}" type="pres">
      <dgm:prSet presAssocID="{D18A9A74-611E-47C1-8446-295A119A4947}" presName="background" presStyleLbl="node0" presStyleIdx="0" presStyleCnt="2"/>
      <dgm:spPr>
        <a:xfrm>
          <a:off x="1619544" y="313622"/>
          <a:ext cx="5219445" cy="1101074"/>
        </a:xfrm>
        <a:prstGeom prst="roundRect">
          <a:avLst>
            <a:gd name="adj" fmla="val 10000"/>
          </a:avLst>
        </a:prstGeom>
        <a:solidFill>
          <a:srgbClr val="D1634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2DD2B0A-3B51-4632-903D-337ED527002A}" type="pres">
      <dgm:prSet presAssocID="{D18A9A74-611E-47C1-8446-295A119A4947}" presName="text" presStyleLbl="fgAcc0" presStyleIdx="0" presStyleCnt="2" custAng="0" custScaleX="582422" custScaleY="193489" custLinFactNeighborX="-19640" custLinFactNeighborY="-11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07AF12-7B81-433A-A9D6-8BBC324E15C7}" type="pres">
      <dgm:prSet presAssocID="{D18A9A74-611E-47C1-8446-295A119A4947}" presName="hierChild2" presStyleCnt="0"/>
      <dgm:spPr/>
      <dgm:t>
        <a:bodyPr/>
        <a:lstStyle/>
        <a:p>
          <a:endParaRPr lang="ru-RU"/>
        </a:p>
      </dgm:t>
    </dgm:pt>
    <dgm:pt modelId="{6522557D-C4C8-494A-9A5C-EADFC237F30E}" type="pres">
      <dgm:prSet presAssocID="{CC8C52DC-A000-4FE3-B200-B871682233FC}" presName="Name10" presStyleLbl="parChTrans1D2" presStyleIdx="0" presStyleCnt="5"/>
      <dgm:spPr/>
      <dgm:t>
        <a:bodyPr/>
        <a:lstStyle/>
        <a:p>
          <a:endParaRPr lang="ru-RU"/>
        </a:p>
      </dgm:t>
    </dgm:pt>
    <dgm:pt modelId="{FCA0A6BA-0963-4C91-B8BB-9C568A8D54F4}" type="pres">
      <dgm:prSet presAssocID="{56FB5DB8-E41F-4BA2-A76F-9D92FFCAEEF6}" presName="hierRoot2" presStyleCnt="0"/>
      <dgm:spPr/>
      <dgm:t>
        <a:bodyPr/>
        <a:lstStyle/>
        <a:p>
          <a:endParaRPr lang="ru-RU"/>
        </a:p>
      </dgm:t>
    </dgm:pt>
    <dgm:pt modelId="{7716C344-FA12-4D5A-A0DD-D4C35A41927A}" type="pres">
      <dgm:prSet presAssocID="{56FB5DB8-E41F-4BA2-A76F-9D92FFCAEEF6}" presName="composite2" presStyleCnt="0"/>
      <dgm:spPr/>
      <dgm:t>
        <a:bodyPr/>
        <a:lstStyle/>
        <a:p>
          <a:endParaRPr lang="ru-RU"/>
        </a:p>
      </dgm:t>
    </dgm:pt>
    <dgm:pt modelId="{7D306368-7F3E-438A-9520-F7CECC5AE6AA}" type="pres">
      <dgm:prSet presAssocID="{56FB5DB8-E41F-4BA2-A76F-9D92FFCAEEF6}" presName="background2" presStyleLbl="node2" presStyleIdx="0" presStyleCnt="5"/>
      <dgm:spPr>
        <a:xfrm>
          <a:off x="1010555" y="1754339"/>
          <a:ext cx="1653849" cy="1033748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345F5BC-3B5A-459C-B477-683861CF4F31}" type="pres">
      <dgm:prSet presAssocID="{56FB5DB8-E41F-4BA2-A76F-9D92FFCAEEF6}" presName="text2" presStyleLbl="fgAcc2" presStyleIdx="0" presStyleCnt="5" custScaleX="184548" custScaleY="181658" custLinFactNeighborX="-50" custLinFactNeighborY="2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9819CB-949C-4EE2-826F-E42DA6409ED8}" type="pres">
      <dgm:prSet presAssocID="{56FB5DB8-E41F-4BA2-A76F-9D92FFCAEEF6}" presName="hierChild3" presStyleCnt="0"/>
      <dgm:spPr/>
      <dgm:t>
        <a:bodyPr/>
        <a:lstStyle/>
        <a:p>
          <a:endParaRPr lang="ru-RU"/>
        </a:p>
      </dgm:t>
    </dgm:pt>
    <dgm:pt modelId="{2797DD45-6DE8-4ABA-A992-26EAC9FEF62D}" type="pres">
      <dgm:prSet presAssocID="{1552089E-7479-41ED-B686-0609D5CCE17B}" presName="Name17" presStyleLbl="parChTrans1D3" presStyleIdx="0" presStyleCnt="6"/>
      <dgm:spPr/>
      <dgm:t>
        <a:bodyPr/>
        <a:lstStyle/>
        <a:p>
          <a:endParaRPr lang="ru-RU"/>
        </a:p>
      </dgm:t>
    </dgm:pt>
    <dgm:pt modelId="{15EF52EA-D53D-46D7-AE4C-9B052137D9B4}" type="pres">
      <dgm:prSet presAssocID="{C45F28D5-C2EA-4138-BF2E-7AF2172D0C16}" presName="hierRoot3" presStyleCnt="0"/>
      <dgm:spPr/>
      <dgm:t>
        <a:bodyPr/>
        <a:lstStyle/>
        <a:p>
          <a:endParaRPr lang="ru-RU"/>
        </a:p>
      </dgm:t>
    </dgm:pt>
    <dgm:pt modelId="{C74A5E09-F5A0-4851-8CDF-97C9D04F7C64}" type="pres">
      <dgm:prSet presAssocID="{C45F28D5-C2EA-4138-BF2E-7AF2172D0C16}" presName="composite3" presStyleCnt="0"/>
      <dgm:spPr/>
      <dgm:t>
        <a:bodyPr/>
        <a:lstStyle/>
        <a:p>
          <a:endParaRPr lang="ru-RU"/>
        </a:p>
      </dgm:t>
    </dgm:pt>
    <dgm:pt modelId="{4CCD45AD-1F25-40FB-BD12-E31CA2F31BA9}" type="pres">
      <dgm:prSet presAssocID="{C45F28D5-C2EA-4138-BF2E-7AF2172D0C16}" presName="background3" presStyleLbl="node3" presStyleIdx="0" presStyleCnt="6"/>
      <dgm:spPr>
        <a:xfrm>
          <a:off x="-38301" y="2985379"/>
          <a:ext cx="1074372" cy="663009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DD1B7B3-AC62-4B3E-A4E8-BCABAA42925B}" type="pres">
      <dgm:prSet presAssocID="{C45F28D5-C2EA-4138-BF2E-7AF2172D0C16}" presName="text3" presStyleLbl="fgAcc3" presStyleIdx="0" presStyleCnt="6" custScaleX="119886" custScaleY="116509" custLinFactNeighborX="-4758" custLinFactNeighborY="-8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72DCDB-53BE-4976-B670-38CC2098386C}" type="pres">
      <dgm:prSet presAssocID="{C45F28D5-C2EA-4138-BF2E-7AF2172D0C16}" presName="hierChild4" presStyleCnt="0"/>
      <dgm:spPr/>
      <dgm:t>
        <a:bodyPr/>
        <a:lstStyle/>
        <a:p>
          <a:endParaRPr lang="ru-RU"/>
        </a:p>
      </dgm:t>
    </dgm:pt>
    <dgm:pt modelId="{F277917E-D94C-4721-8D3A-C3A2E46BA109}" type="pres">
      <dgm:prSet presAssocID="{877DA12A-81B8-4282-B71C-AE847E85BD9F}" presName="Name17" presStyleLbl="parChTrans1D3" presStyleIdx="1" presStyleCnt="6"/>
      <dgm:spPr/>
      <dgm:t>
        <a:bodyPr/>
        <a:lstStyle/>
        <a:p>
          <a:endParaRPr lang="ru-RU"/>
        </a:p>
      </dgm:t>
    </dgm:pt>
    <dgm:pt modelId="{2AC67115-DBF6-4B74-A12D-F591F3F56ED1}" type="pres">
      <dgm:prSet presAssocID="{666C3A12-352D-462B-8C06-739F752115FD}" presName="hierRoot3" presStyleCnt="0"/>
      <dgm:spPr/>
      <dgm:t>
        <a:bodyPr/>
        <a:lstStyle/>
        <a:p>
          <a:endParaRPr lang="ru-RU"/>
        </a:p>
      </dgm:t>
    </dgm:pt>
    <dgm:pt modelId="{C7C3B907-8BF8-4CA9-98B5-0868454AC0F4}" type="pres">
      <dgm:prSet presAssocID="{666C3A12-352D-462B-8C06-739F752115FD}" presName="composite3" presStyleCnt="0"/>
      <dgm:spPr/>
      <dgm:t>
        <a:bodyPr/>
        <a:lstStyle/>
        <a:p>
          <a:endParaRPr lang="ru-RU"/>
        </a:p>
      </dgm:t>
    </dgm:pt>
    <dgm:pt modelId="{72C88577-649B-4A49-B6D4-7725FEA47B68}" type="pres">
      <dgm:prSet presAssocID="{666C3A12-352D-462B-8C06-739F752115FD}" presName="background3" presStyleLbl="node3" presStyleIdx="1" presStyleCnt="6"/>
      <dgm:spPr>
        <a:xfrm>
          <a:off x="1204785" y="2990597"/>
          <a:ext cx="1137175" cy="1529299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4C12076-FA8C-4E28-B476-9A1DED88F71B}" type="pres">
      <dgm:prSet presAssocID="{666C3A12-352D-462B-8C06-739F752115FD}" presName="text3" presStyleLbl="fgAcc3" presStyleIdx="1" presStyleCnt="6" custScaleX="126894" custScaleY="268740" custLinFactNeighborX="-8154" custLinFactNeighborY="-73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B73D83-1540-42B4-A8CD-B33B59289C32}" type="pres">
      <dgm:prSet presAssocID="{666C3A12-352D-462B-8C06-739F752115FD}" presName="hierChild4" presStyleCnt="0"/>
      <dgm:spPr/>
      <dgm:t>
        <a:bodyPr/>
        <a:lstStyle/>
        <a:p>
          <a:endParaRPr lang="ru-RU"/>
        </a:p>
      </dgm:t>
    </dgm:pt>
    <dgm:pt modelId="{ED597074-3B85-472C-AE5B-60F6409FBEDF}" type="pres">
      <dgm:prSet presAssocID="{308A9494-2B57-4296-B62C-20F40EC5C0CA}" presName="Name17" presStyleLbl="parChTrans1D3" presStyleIdx="2" presStyleCnt="6"/>
      <dgm:spPr/>
      <dgm:t>
        <a:bodyPr/>
        <a:lstStyle/>
        <a:p>
          <a:endParaRPr lang="ru-RU"/>
        </a:p>
      </dgm:t>
    </dgm:pt>
    <dgm:pt modelId="{F025F3B7-DA96-4E47-80D2-AC63CB1A5BD6}" type="pres">
      <dgm:prSet presAssocID="{10EB38EB-D9C4-449D-BCD0-C81A282A99B8}" presName="hierRoot3" presStyleCnt="0"/>
      <dgm:spPr/>
      <dgm:t>
        <a:bodyPr/>
        <a:lstStyle/>
        <a:p>
          <a:endParaRPr lang="ru-RU"/>
        </a:p>
      </dgm:t>
    </dgm:pt>
    <dgm:pt modelId="{88A60E12-13EB-424B-AAC1-7910810031A0}" type="pres">
      <dgm:prSet presAssocID="{10EB38EB-D9C4-449D-BCD0-C81A282A99B8}" presName="composite3" presStyleCnt="0"/>
      <dgm:spPr/>
      <dgm:t>
        <a:bodyPr/>
        <a:lstStyle/>
        <a:p>
          <a:endParaRPr lang="ru-RU"/>
        </a:p>
      </dgm:t>
    </dgm:pt>
    <dgm:pt modelId="{BCDF6CF9-A38D-45C7-93F7-5BC167328C6C}" type="pres">
      <dgm:prSet presAssocID="{10EB38EB-D9C4-449D-BCD0-C81A282A99B8}" presName="background3" presStyleLbl="node3" presStyleIdx="2" presStyleCnt="6"/>
      <dgm:spPr>
        <a:xfrm>
          <a:off x="2680353" y="2928364"/>
          <a:ext cx="1057336" cy="1265783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91924C8-1552-4F94-9960-07FE9A9A1EE3}" type="pres">
      <dgm:prSet presAssocID="{10EB38EB-D9C4-449D-BCD0-C81A282A99B8}" presName="text3" presStyleLbl="fgAcc3" presStyleIdx="2" presStyleCnt="6" custScaleX="117985" custScaleY="222433" custLinFactNeighborX="7384" custLinFactNeighborY="-18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B75565-B563-405D-8154-E15EF43C1AD7}" type="pres">
      <dgm:prSet presAssocID="{10EB38EB-D9C4-449D-BCD0-C81A282A99B8}" presName="hierChild4" presStyleCnt="0"/>
      <dgm:spPr/>
      <dgm:t>
        <a:bodyPr/>
        <a:lstStyle/>
        <a:p>
          <a:endParaRPr lang="ru-RU"/>
        </a:p>
      </dgm:t>
    </dgm:pt>
    <dgm:pt modelId="{F3F3FD76-A671-4C82-AF4D-99775B38583C}" type="pres">
      <dgm:prSet presAssocID="{B3790412-F917-4EF6-AD1A-53D987C74ECD}" presName="Name10" presStyleLbl="parChTrans1D2" presStyleIdx="1" presStyleCnt="5"/>
      <dgm:spPr/>
      <dgm:t>
        <a:bodyPr/>
        <a:lstStyle/>
        <a:p>
          <a:endParaRPr lang="ru-RU"/>
        </a:p>
      </dgm:t>
    </dgm:pt>
    <dgm:pt modelId="{2CB76276-675D-4E0E-8FD8-6A4CD4DFC269}" type="pres">
      <dgm:prSet presAssocID="{0AD8448B-60E6-4D17-8C9E-6DE29E0909B0}" presName="hierRoot2" presStyleCnt="0"/>
      <dgm:spPr/>
      <dgm:t>
        <a:bodyPr/>
        <a:lstStyle/>
        <a:p>
          <a:endParaRPr lang="ru-RU"/>
        </a:p>
      </dgm:t>
    </dgm:pt>
    <dgm:pt modelId="{44FC2252-E339-4842-9ED1-8D1C445DD805}" type="pres">
      <dgm:prSet presAssocID="{0AD8448B-60E6-4D17-8C9E-6DE29E0909B0}" presName="composite2" presStyleCnt="0"/>
      <dgm:spPr/>
      <dgm:t>
        <a:bodyPr/>
        <a:lstStyle/>
        <a:p>
          <a:endParaRPr lang="ru-RU"/>
        </a:p>
      </dgm:t>
    </dgm:pt>
    <dgm:pt modelId="{75ED2287-08FC-4ABC-838B-57906F144477}" type="pres">
      <dgm:prSet presAssocID="{0AD8448B-60E6-4D17-8C9E-6DE29E0909B0}" presName="background2" presStyleLbl="node2" presStyleIdx="1" presStyleCnt="5"/>
      <dgm:spPr>
        <a:xfrm>
          <a:off x="2863999" y="1737973"/>
          <a:ext cx="989282" cy="1107686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4DEE7B7-88BE-4199-B163-C96995F73065}" type="pres">
      <dgm:prSet presAssocID="{0AD8448B-60E6-4D17-8C9E-6DE29E0909B0}" presName="text2" presStyleLbl="fgAcc2" presStyleIdx="1" presStyleCnt="5" custScaleX="110391" custScaleY="1946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AFC5DD-F366-463A-88D5-AF953DC65EFB}" type="pres">
      <dgm:prSet presAssocID="{0AD8448B-60E6-4D17-8C9E-6DE29E0909B0}" presName="hierChild3" presStyleCnt="0"/>
      <dgm:spPr/>
      <dgm:t>
        <a:bodyPr/>
        <a:lstStyle/>
        <a:p>
          <a:endParaRPr lang="ru-RU"/>
        </a:p>
      </dgm:t>
    </dgm:pt>
    <dgm:pt modelId="{7552BDA1-82BA-4F8B-A29C-EFA33A3CDDC8}" type="pres">
      <dgm:prSet presAssocID="{FDDD640B-2833-44B1-B393-2DD935D1B74F}" presName="Name10" presStyleLbl="parChTrans1D2" presStyleIdx="2" presStyleCnt="5"/>
      <dgm:spPr/>
      <dgm:t>
        <a:bodyPr/>
        <a:lstStyle/>
        <a:p>
          <a:endParaRPr lang="ru-RU"/>
        </a:p>
      </dgm:t>
    </dgm:pt>
    <dgm:pt modelId="{7A3BEAC7-FF9C-4250-9041-9B6333AB1F95}" type="pres">
      <dgm:prSet presAssocID="{2E157441-7621-4E14-98CF-0EB82A2B70AC}" presName="hierRoot2" presStyleCnt="0"/>
      <dgm:spPr/>
      <dgm:t>
        <a:bodyPr/>
        <a:lstStyle/>
        <a:p>
          <a:endParaRPr lang="ru-RU"/>
        </a:p>
      </dgm:t>
    </dgm:pt>
    <dgm:pt modelId="{AA4F4919-D71A-49F3-BDB6-F6C96817EEB1}" type="pres">
      <dgm:prSet presAssocID="{2E157441-7621-4E14-98CF-0EB82A2B70AC}" presName="composite2" presStyleCnt="0"/>
      <dgm:spPr/>
      <dgm:t>
        <a:bodyPr/>
        <a:lstStyle/>
        <a:p>
          <a:endParaRPr lang="ru-RU"/>
        </a:p>
      </dgm:t>
    </dgm:pt>
    <dgm:pt modelId="{C4A91496-9DCC-4F89-80D4-B8D285A35157}" type="pres">
      <dgm:prSet presAssocID="{2E157441-7621-4E14-98CF-0EB82A2B70AC}" presName="background2" presStyleLbl="node2" presStyleIdx="2" presStyleCnt="5"/>
      <dgm:spPr>
        <a:xfrm>
          <a:off x="4052429" y="1737973"/>
          <a:ext cx="1228799" cy="126943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3F4AABD-3E57-4002-8D8E-DCCB2A0AA1E0}" type="pres">
      <dgm:prSet presAssocID="{2E157441-7621-4E14-98CF-0EB82A2B70AC}" presName="text2" presStyleLbl="fgAcc2" presStyleIdx="2" presStyleCnt="5" custScaleX="137118" custScaleY="223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3004F0-7CA4-4739-95AA-484E7248FAFB}" type="pres">
      <dgm:prSet presAssocID="{2E157441-7621-4E14-98CF-0EB82A2B70AC}" presName="hierChild3" presStyleCnt="0"/>
      <dgm:spPr/>
      <dgm:t>
        <a:bodyPr/>
        <a:lstStyle/>
        <a:p>
          <a:endParaRPr lang="ru-RU"/>
        </a:p>
      </dgm:t>
    </dgm:pt>
    <dgm:pt modelId="{BFCFA1A7-5800-4B6C-BDF7-936CCE2B664D}" type="pres">
      <dgm:prSet presAssocID="{8F7138D3-FDB3-4641-967E-5462F1017F30}" presName="Name17" presStyleLbl="parChTrans1D3" presStyleIdx="3" presStyleCnt="6"/>
      <dgm:spPr/>
      <dgm:t>
        <a:bodyPr/>
        <a:lstStyle/>
        <a:p>
          <a:endParaRPr lang="ru-RU"/>
        </a:p>
      </dgm:t>
    </dgm:pt>
    <dgm:pt modelId="{B890A0C0-D8D1-4EA9-8E6F-6A6E7513BF65}" type="pres">
      <dgm:prSet presAssocID="{33A05971-B263-4E47-98B3-E8C6F1ADB75C}" presName="hierRoot3" presStyleCnt="0"/>
      <dgm:spPr/>
      <dgm:t>
        <a:bodyPr/>
        <a:lstStyle/>
        <a:p>
          <a:endParaRPr lang="ru-RU"/>
        </a:p>
      </dgm:t>
    </dgm:pt>
    <dgm:pt modelId="{3B3FDE92-F91E-4457-8D30-D3377CADCA87}" type="pres">
      <dgm:prSet presAssocID="{33A05971-B263-4E47-98B3-E8C6F1ADB75C}" presName="composite3" presStyleCnt="0"/>
      <dgm:spPr/>
      <dgm:t>
        <a:bodyPr/>
        <a:lstStyle/>
        <a:p>
          <a:endParaRPr lang="ru-RU"/>
        </a:p>
      </dgm:t>
    </dgm:pt>
    <dgm:pt modelId="{EB37C074-07BA-4A17-9839-F560F32925B8}" type="pres">
      <dgm:prSet presAssocID="{33A05971-B263-4E47-98B3-E8C6F1ADB75C}" presName="background3" presStyleLbl="node3" presStyleIdx="3" presStyleCnt="6"/>
      <dgm:spPr>
        <a:xfrm>
          <a:off x="4069801" y="3275697"/>
          <a:ext cx="1150519" cy="473676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B6830EF-F120-4CFC-8E58-EE1ECDD74130}" type="pres">
      <dgm:prSet presAssocID="{33A05971-B263-4E47-98B3-E8C6F1ADB75C}" presName="text3" presStyleLbl="fgAcc3" presStyleIdx="3" presStyleCnt="6" custScaleX="128383" custScaleY="83238" custLinFactNeighborX="-2429" custLinFactNeighborY="1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472E9E-7BB8-46D4-9954-D39D5C726563}" type="pres">
      <dgm:prSet presAssocID="{33A05971-B263-4E47-98B3-E8C6F1ADB75C}" presName="hierChild4" presStyleCnt="0"/>
      <dgm:spPr/>
      <dgm:t>
        <a:bodyPr/>
        <a:lstStyle/>
        <a:p>
          <a:endParaRPr lang="ru-RU"/>
        </a:p>
      </dgm:t>
    </dgm:pt>
    <dgm:pt modelId="{A5B0F2D3-B86D-45FD-BCF5-09D1F44B4C2A}" type="pres">
      <dgm:prSet presAssocID="{AE2B827B-F3D5-43DE-AEC4-472CD93FD1C4}" presName="Name10" presStyleLbl="parChTrans1D2" presStyleIdx="3" presStyleCnt="5"/>
      <dgm:spPr/>
      <dgm:t>
        <a:bodyPr/>
        <a:lstStyle/>
        <a:p>
          <a:endParaRPr lang="ru-RU"/>
        </a:p>
      </dgm:t>
    </dgm:pt>
    <dgm:pt modelId="{93325EC8-8129-47A6-A370-80CADBBCC1D9}" type="pres">
      <dgm:prSet presAssocID="{DD5EA531-6A65-4A34-AE84-206680BA1562}" presName="hierRoot2" presStyleCnt="0"/>
      <dgm:spPr/>
      <dgm:t>
        <a:bodyPr/>
        <a:lstStyle/>
        <a:p>
          <a:endParaRPr lang="ru-RU"/>
        </a:p>
      </dgm:t>
    </dgm:pt>
    <dgm:pt modelId="{87385EA6-00F9-4DA3-B0D0-5DCF8A121256}" type="pres">
      <dgm:prSet presAssocID="{DD5EA531-6A65-4A34-AE84-206680BA1562}" presName="composite2" presStyleCnt="0"/>
      <dgm:spPr/>
      <dgm:t>
        <a:bodyPr/>
        <a:lstStyle/>
        <a:p>
          <a:endParaRPr lang="ru-RU"/>
        </a:p>
      </dgm:t>
    </dgm:pt>
    <dgm:pt modelId="{C00F1AB3-FD1E-4A58-8AB2-91174991F666}" type="pres">
      <dgm:prSet presAssocID="{DD5EA531-6A65-4A34-AE84-206680BA1562}" presName="background2" presStyleLbl="node2" presStyleIdx="3" presStyleCnt="5"/>
      <dgm:spPr>
        <a:xfrm>
          <a:off x="5480375" y="1737973"/>
          <a:ext cx="1148476" cy="78691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C5B8A1F-24E2-4FE4-83AE-CD0E3DE86C34}" type="pres">
      <dgm:prSet presAssocID="{DD5EA531-6A65-4A34-AE84-206680BA1562}" presName="text2" presStyleLbl="fgAcc2" presStyleIdx="3" presStyleCnt="5" custScaleX="128155" custScaleY="138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82B359-B448-4ED5-B4F9-12EAD4B7A20F}" type="pres">
      <dgm:prSet presAssocID="{DD5EA531-6A65-4A34-AE84-206680BA1562}" presName="hierChild3" presStyleCnt="0"/>
      <dgm:spPr/>
      <dgm:t>
        <a:bodyPr/>
        <a:lstStyle/>
        <a:p>
          <a:endParaRPr lang="ru-RU"/>
        </a:p>
      </dgm:t>
    </dgm:pt>
    <dgm:pt modelId="{FD304CBC-095F-4019-8670-7AACACE420DE}" type="pres">
      <dgm:prSet presAssocID="{2EC2D8E4-EAC0-496F-9F98-49CA1F8B2F08}" presName="Name17" presStyleLbl="parChTrans1D3" presStyleIdx="4" presStyleCnt="6"/>
      <dgm:spPr/>
      <dgm:t>
        <a:bodyPr/>
        <a:lstStyle/>
        <a:p>
          <a:endParaRPr lang="ru-RU"/>
        </a:p>
      </dgm:t>
    </dgm:pt>
    <dgm:pt modelId="{37A2D0AB-6BAE-48BE-9994-0DF7AE5FF550}" type="pres">
      <dgm:prSet presAssocID="{B6669EC1-8B03-4C45-8DD7-06F9F2D6DD53}" presName="hierRoot3" presStyleCnt="0"/>
      <dgm:spPr/>
      <dgm:t>
        <a:bodyPr/>
        <a:lstStyle/>
        <a:p>
          <a:endParaRPr lang="ru-RU"/>
        </a:p>
      </dgm:t>
    </dgm:pt>
    <dgm:pt modelId="{B71E347C-7A96-463E-8FD6-8E9B0C48482A}" type="pres">
      <dgm:prSet presAssocID="{B6669EC1-8B03-4C45-8DD7-06F9F2D6DD53}" presName="composite3" presStyleCnt="0"/>
      <dgm:spPr/>
      <dgm:t>
        <a:bodyPr/>
        <a:lstStyle/>
        <a:p>
          <a:endParaRPr lang="ru-RU"/>
        </a:p>
      </dgm:t>
    </dgm:pt>
    <dgm:pt modelId="{6ED87670-613E-4E06-B3FB-657C63FF16A5}" type="pres">
      <dgm:prSet presAssocID="{B6669EC1-8B03-4C45-8DD7-06F9F2D6DD53}" presName="background3" presStyleLbl="node3" presStyleIdx="4" presStyleCnt="6"/>
      <dgm:spPr>
        <a:xfrm>
          <a:off x="5608863" y="2676679"/>
          <a:ext cx="896162" cy="473027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183A324-7507-4DBB-98E7-3B2930F4BC61}" type="pres">
      <dgm:prSet presAssocID="{B6669EC1-8B03-4C45-8DD7-06F9F2D6DD53}" presName="text3" presStyleLbl="fgAcc3" presStyleIdx="4" presStyleCnt="6" custScaleY="83124" custLinFactNeighborX="260" custLinFactNeighborY="-191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673BA9-8D83-458B-BD40-9D364D5F5953}" type="pres">
      <dgm:prSet presAssocID="{B6669EC1-8B03-4C45-8DD7-06F9F2D6DD53}" presName="hierChild4" presStyleCnt="0"/>
      <dgm:spPr/>
      <dgm:t>
        <a:bodyPr/>
        <a:lstStyle/>
        <a:p>
          <a:endParaRPr lang="ru-RU"/>
        </a:p>
      </dgm:t>
    </dgm:pt>
    <dgm:pt modelId="{40BEF7BF-2476-4DA9-A1E5-57A30BDF7520}" type="pres">
      <dgm:prSet presAssocID="{2525F693-6FC6-4965-BE60-74CEC8D4B6BD}" presName="Name23" presStyleLbl="parChTrans1D4" presStyleIdx="0" presStyleCnt="2"/>
      <dgm:spPr/>
      <dgm:t>
        <a:bodyPr/>
        <a:lstStyle/>
        <a:p>
          <a:endParaRPr lang="ru-RU"/>
        </a:p>
      </dgm:t>
    </dgm:pt>
    <dgm:pt modelId="{E426BC87-6A50-461F-9639-92E3BDEBC447}" type="pres">
      <dgm:prSet presAssocID="{9BBF3C27-A6C8-4DE6-BE3A-FDFF21F7D2B7}" presName="hierRoot4" presStyleCnt="0"/>
      <dgm:spPr/>
      <dgm:t>
        <a:bodyPr/>
        <a:lstStyle/>
        <a:p>
          <a:endParaRPr lang="ru-RU"/>
        </a:p>
      </dgm:t>
    </dgm:pt>
    <dgm:pt modelId="{3A1BC27B-FD6F-4873-9A17-90525D9A8BB4}" type="pres">
      <dgm:prSet presAssocID="{9BBF3C27-A6C8-4DE6-BE3A-FDFF21F7D2B7}" presName="composite4" presStyleCnt="0"/>
      <dgm:spPr/>
      <dgm:t>
        <a:bodyPr/>
        <a:lstStyle/>
        <a:p>
          <a:endParaRPr lang="ru-RU"/>
        </a:p>
      </dgm:t>
    </dgm:pt>
    <dgm:pt modelId="{FBFE2F98-93B1-4E9A-9A21-ED1D36132466}" type="pres">
      <dgm:prSet presAssocID="{9BBF3C27-A6C8-4DE6-BE3A-FDFF21F7D2B7}" presName="background4" presStyleLbl="node4" presStyleIdx="0" presStyleCnt="2"/>
      <dgm:spPr>
        <a:xfrm>
          <a:off x="5488768" y="3317834"/>
          <a:ext cx="1077276" cy="1087126"/>
        </a:xfrm>
        <a:prstGeom prst="roundRect">
          <a:avLst>
            <a:gd name="adj" fmla="val 10000"/>
          </a:avLst>
        </a:prstGeom>
        <a:solidFill>
          <a:srgbClr val="8C7B7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F6C16D6-FA33-4D95-8312-6B2AEEBFA2E8}" type="pres">
      <dgm:prSet presAssocID="{9BBF3C27-A6C8-4DE6-BE3A-FDFF21F7D2B7}" presName="text4" presStyleLbl="fgAcc4" presStyleIdx="0" presStyleCnt="2" custScaleX="120210" custScaleY="191038" custLinFactNeighborX="-3036" custLinFactNeighborY="-353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8FADF5B-FFDA-4276-A6E8-19358CB3F0AC}" type="pres">
      <dgm:prSet presAssocID="{9BBF3C27-A6C8-4DE6-BE3A-FDFF21F7D2B7}" presName="hierChild5" presStyleCnt="0"/>
      <dgm:spPr/>
      <dgm:t>
        <a:bodyPr/>
        <a:lstStyle/>
        <a:p>
          <a:endParaRPr lang="ru-RU"/>
        </a:p>
      </dgm:t>
    </dgm:pt>
    <dgm:pt modelId="{805A2C05-E498-46F0-9A34-2E810C9D8A50}" type="pres">
      <dgm:prSet presAssocID="{3350DDDA-023C-47AE-A15B-12081E4AAA50}" presName="Name10" presStyleLbl="parChTrans1D2" presStyleIdx="4" presStyleCnt="5"/>
      <dgm:spPr/>
      <dgm:t>
        <a:bodyPr/>
        <a:lstStyle/>
        <a:p>
          <a:endParaRPr lang="ru-RU"/>
        </a:p>
      </dgm:t>
    </dgm:pt>
    <dgm:pt modelId="{922C6826-B1D9-407B-A011-117505668F56}" type="pres">
      <dgm:prSet presAssocID="{43C3F68E-37BB-406E-AB2B-705F6CD75E16}" presName="hierRoot2" presStyleCnt="0"/>
      <dgm:spPr/>
      <dgm:t>
        <a:bodyPr/>
        <a:lstStyle/>
        <a:p>
          <a:endParaRPr lang="ru-RU"/>
        </a:p>
      </dgm:t>
    </dgm:pt>
    <dgm:pt modelId="{7A8331B9-86B7-4091-A803-D5B4593E0900}" type="pres">
      <dgm:prSet presAssocID="{43C3F68E-37BB-406E-AB2B-705F6CD75E16}" presName="composite2" presStyleCnt="0"/>
      <dgm:spPr/>
      <dgm:t>
        <a:bodyPr/>
        <a:lstStyle/>
        <a:p>
          <a:endParaRPr lang="ru-RU"/>
        </a:p>
      </dgm:t>
    </dgm:pt>
    <dgm:pt modelId="{5EA8079A-37C7-4D3D-BD15-2B008DCED96A}" type="pres">
      <dgm:prSet presAssocID="{43C3F68E-37BB-406E-AB2B-705F6CD75E16}" presName="background2" presStyleLbl="node2" presStyleIdx="4" presStyleCnt="5"/>
      <dgm:spPr>
        <a:xfrm>
          <a:off x="6978164" y="1737973"/>
          <a:ext cx="821377" cy="1060101"/>
        </a:xfrm>
        <a:prstGeom prst="roundRect">
          <a:avLst>
            <a:gd name="adj" fmla="val 10000"/>
          </a:avLst>
        </a:prstGeom>
        <a:solidFill>
          <a:srgbClr val="CCB40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6E1FA5E-932C-4FA7-B8E3-BC1D493BE032}" type="pres">
      <dgm:prSet presAssocID="{43C3F68E-37BB-406E-AB2B-705F6CD75E16}" presName="text2" presStyleLbl="fgAcc2" presStyleIdx="4" presStyleCnt="5" custScaleX="91655" custScaleY="1862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EE9690-F012-4C45-936C-791C54432C2D}" type="pres">
      <dgm:prSet presAssocID="{43C3F68E-37BB-406E-AB2B-705F6CD75E16}" presName="hierChild3" presStyleCnt="0"/>
      <dgm:spPr/>
      <dgm:t>
        <a:bodyPr/>
        <a:lstStyle/>
        <a:p>
          <a:endParaRPr lang="ru-RU"/>
        </a:p>
      </dgm:t>
    </dgm:pt>
    <dgm:pt modelId="{0C074257-7034-40E1-8A41-63EE868F0CCF}" type="pres">
      <dgm:prSet presAssocID="{BDF99AA4-8AE3-45ED-B033-D15A1FBE3184}" presName="Name17" presStyleLbl="parChTrans1D3" presStyleIdx="5" presStyleCnt="6"/>
      <dgm:spPr/>
      <dgm:t>
        <a:bodyPr/>
        <a:lstStyle/>
        <a:p>
          <a:endParaRPr lang="ru-RU"/>
        </a:p>
      </dgm:t>
    </dgm:pt>
    <dgm:pt modelId="{C3BFFFC1-8BD5-4E13-B60B-6936F384EE03}" type="pres">
      <dgm:prSet presAssocID="{9493A396-E62D-4823-B531-E47245EE2859}" presName="hierRoot3" presStyleCnt="0"/>
      <dgm:spPr/>
      <dgm:t>
        <a:bodyPr/>
        <a:lstStyle/>
        <a:p>
          <a:endParaRPr lang="ru-RU"/>
        </a:p>
      </dgm:t>
    </dgm:pt>
    <dgm:pt modelId="{1126F6D2-5D77-4E35-86A0-1426156B44C0}" type="pres">
      <dgm:prSet presAssocID="{9493A396-E62D-4823-B531-E47245EE2859}" presName="composite3" presStyleCnt="0"/>
      <dgm:spPr/>
      <dgm:t>
        <a:bodyPr/>
        <a:lstStyle/>
        <a:p>
          <a:endParaRPr lang="ru-RU"/>
        </a:p>
      </dgm:t>
    </dgm:pt>
    <dgm:pt modelId="{A6F84F4D-581A-4BB7-9C45-45D9E53CC642}" type="pres">
      <dgm:prSet presAssocID="{9493A396-E62D-4823-B531-E47245EE2859}" presName="background3" presStyleLbl="node3" presStyleIdx="5" presStyleCnt="6"/>
      <dgm:spPr>
        <a:xfrm>
          <a:off x="6834895" y="3058708"/>
          <a:ext cx="1115408" cy="658018"/>
        </a:xfrm>
        <a:prstGeom prst="roundRect">
          <a:avLst>
            <a:gd name="adj" fmla="val 10000"/>
          </a:avLst>
        </a:prstGeom>
        <a:solidFill>
          <a:srgbClr val="8CADAE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A465204-736C-454A-8C70-24C0ABB592CB}" type="pres">
      <dgm:prSet presAssocID="{9493A396-E62D-4823-B531-E47245EE2859}" presName="text3" presStyleLbl="fgAcc3" presStyleIdx="5" presStyleCnt="6" custScaleX="124465" custScaleY="115632" custLinFactNeighborX="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F71303-A671-45B1-B4A9-7DCBF9AC248A}" type="pres">
      <dgm:prSet presAssocID="{9493A396-E62D-4823-B531-E47245EE2859}" presName="hierChild4" presStyleCnt="0"/>
      <dgm:spPr/>
      <dgm:t>
        <a:bodyPr/>
        <a:lstStyle/>
        <a:p>
          <a:endParaRPr lang="ru-RU"/>
        </a:p>
      </dgm:t>
    </dgm:pt>
    <dgm:pt modelId="{F43DD2A9-1530-4FAD-A79B-266F90E6B15A}" type="pres">
      <dgm:prSet presAssocID="{42ADB79D-145B-45C8-A0A0-CAD765430BCC}" presName="Name23" presStyleLbl="parChTrans1D4" presStyleIdx="1" presStyleCnt="2"/>
      <dgm:spPr/>
      <dgm:t>
        <a:bodyPr/>
        <a:lstStyle/>
        <a:p>
          <a:endParaRPr lang="ru-RU"/>
        </a:p>
      </dgm:t>
    </dgm:pt>
    <dgm:pt modelId="{925F5491-DC8B-4263-BA60-AF4D39AA3351}" type="pres">
      <dgm:prSet presAssocID="{8433ECF7-1655-410E-874D-89C4B23136FE}" presName="hierRoot4" presStyleCnt="0"/>
      <dgm:spPr/>
      <dgm:t>
        <a:bodyPr/>
        <a:lstStyle/>
        <a:p>
          <a:endParaRPr lang="ru-RU"/>
        </a:p>
      </dgm:t>
    </dgm:pt>
    <dgm:pt modelId="{BC86C6A8-5C36-4EAD-A1AA-CAD761D9A5BE}" type="pres">
      <dgm:prSet presAssocID="{8433ECF7-1655-410E-874D-89C4B23136FE}" presName="composite4" presStyleCnt="0"/>
      <dgm:spPr/>
      <dgm:t>
        <a:bodyPr/>
        <a:lstStyle/>
        <a:p>
          <a:endParaRPr lang="ru-RU"/>
        </a:p>
      </dgm:t>
    </dgm:pt>
    <dgm:pt modelId="{7B83D918-D114-455C-AAAD-069F8364016D}" type="pres">
      <dgm:prSet presAssocID="{8433ECF7-1655-410E-874D-89C4B23136FE}" presName="background4" presStyleLbl="node4" presStyleIdx="1" presStyleCnt="2"/>
      <dgm:spPr>
        <a:xfrm>
          <a:off x="6792399" y="3977361"/>
          <a:ext cx="1192908" cy="664346"/>
        </a:xfrm>
        <a:prstGeom prst="roundRect">
          <a:avLst>
            <a:gd name="adj" fmla="val 10000"/>
          </a:avLst>
        </a:prstGeom>
        <a:solidFill>
          <a:srgbClr val="8C7B70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BEDB8809-0998-4A57-927C-C60100C8DB7F}" type="pres">
      <dgm:prSet presAssocID="{8433ECF7-1655-410E-874D-89C4B23136FE}" presName="text4" presStyleLbl="fgAcc4" presStyleIdx="1" presStyleCnt="2" custScaleX="133113" custScaleY="116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D423E5-DCB1-490F-BA05-9BCCC1E1DBF9}" type="pres">
      <dgm:prSet presAssocID="{8433ECF7-1655-410E-874D-89C4B23136FE}" presName="hierChild5" presStyleCnt="0"/>
      <dgm:spPr/>
      <dgm:t>
        <a:bodyPr/>
        <a:lstStyle/>
        <a:p>
          <a:endParaRPr lang="ru-RU"/>
        </a:p>
      </dgm:t>
    </dgm:pt>
    <dgm:pt modelId="{D59FC5B8-D916-4DD1-9D11-AAADA3D69703}" type="pres">
      <dgm:prSet presAssocID="{6DA1A63F-AA47-4B37-8068-DC6D4F63D24A}" presName="hierRoot1" presStyleCnt="0"/>
      <dgm:spPr/>
    </dgm:pt>
    <dgm:pt modelId="{753E3E60-96B7-40E9-82EE-21691251100F}" type="pres">
      <dgm:prSet presAssocID="{6DA1A63F-AA47-4B37-8068-DC6D4F63D24A}" presName="composite" presStyleCnt="0"/>
      <dgm:spPr/>
    </dgm:pt>
    <dgm:pt modelId="{3472438F-B628-4B90-8E89-43408429826E}" type="pres">
      <dgm:prSet presAssocID="{6DA1A63F-AA47-4B37-8068-DC6D4F63D24A}" presName="background" presStyleLbl="node0" presStyleIdx="1" presStyleCnt="2"/>
      <dgm:spPr>
        <a:xfrm>
          <a:off x="4045994" y="3971227"/>
          <a:ext cx="1322905" cy="1046745"/>
        </a:xfrm>
        <a:prstGeom prst="roundRect">
          <a:avLst>
            <a:gd name="adj" fmla="val 10000"/>
          </a:avLst>
        </a:prstGeom>
        <a:solidFill>
          <a:srgbClr val="D1634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F0A6C8D-36EF-4709-A372-84CC0832ED5B}" type="pres">
      <dgm:prSet presAssocID="{6DA1A63F-AA47-4B37-8068-DC6D4F63D24A}" presName="text" presStyleLbl="fgAcc0" presStyleIdx="1" presStyleCnt="2" custFlipVert="0" custScaleX="147619" custScaleY="183942" custLinFactX="-153524" custLinFactY="300000" custLinFactNeighborX="-200000" custLinFactNeighborY="3401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A8FE3D-3599-4191-8315-2C5EA4D7C3D6}" type="pres">
      <dgm:prSet presAssocID="{6DA1A63F-AA47-4B37-8068-DC6D4F63D24A}" presName="hierChild2" presStyleCnt="0"/>
      <dgm:spPr/>
    </dgm:pt>
  </dgm:ptLst>
  <dgm:cxnLst>
    <dgm:cxn modelId="{8D97644C-016B-4C17-A391-3534283FEA4D}" srcId="{9493A396-E62D-4823-B531-E47245EE2859}" destId="{8433ECF7-1655-410E-874D-89C4B23136FE}" srcOrd="0" destOrd="0" parTransId="{42ADB79D-145B-45C8-A0A0-CAD765430BCC}" sibTransId="{8C254C5A-E4C3-4E8B-812F-24B04BED2DAE}"/>
    <dgm:cxn modelId="{7F959BB7-D1ED-4CF7-9A37-31B679AD9324}" type="presOf" srcId="{308A9494-2B57-4296-B62C-20F40EC5C0CA}" destId="{ED597074-3B85-472C-AE5B-60F6409FBEDF}" srcOrd="0" destOrd="0" presId="urn:microsoft.com/office/officeart/2005/8/layout/hierarchy1"/>
    <dgm:cxn modelId="{D37241A0-2EC4-4217-B8AE-838999DC842F}" srcId="{D18A9A74-611E-47C1-8446-295A119A4947}" destId="{56FB5DB8-E41F-4BA2-A76F-9D92FFCAEEF6}" srcOrd="0" destOrd="0" parTransId="{CC8C52DC-A000-4FE3-B200-B871682233FC}" sibTransId="{F8701024-C120-434C-820C-7765D7A501F8}"/>
    <dgm:cxn modelId="{AE203C3E-024E-4900-AD55-1A66FDE5A53C}" type="presOf" srcId="{AE2B827B-F3D5-43DE-AEC4-472CD93FD1C4}" destId="{A5B0F2D3-B86D-45FD-BCF5-09D1F44B4C2A}" srcOrd="0" destOrd="0" presId="urn:microsoft.com/office/officeart/2005/8/layout/hierarchy1"/>
    <dgm:cxn modelId="{5FE9C1DB-1E89-4457-B927-5E6A960D1F10}" type="presOf" srcId="{43C3F68E-37BB-406E-AB2B-705F6CD75E16}" destId="{26E1FA5E-932C-4FA7-B8E3-BC1D493BE032}" srcOrd="0" destOrd="0" presId="urn:microsoft.com/office/officeart/2005/8/layout/hierarchy1"/>
    <dgm:cxn modelId="{21AFEF56-484A-428C-9F66-8D7CB0DCC341}" type="presOf" srcId="{BDF99AA4-8AE3-45ED-B033-D15A1FBE3184}" destId="{0C074257-7034-40E1-8A41-63EE868F0CCF}" srcOrd="0" destOrd="0" presId="urn:microsoft.com/office/officeart/2005/8/layout/hierarchy1"/>
    <dgm:cxn modelId="{20DDB923-462E-4AE8-9FF5-92A06D1F3999}" srcId="{DD5EA531-6A65-4A34-AE84-206680BA1562}" destId="{B6669EC1-8B03-4C45-8DD7-06F9F2D6DD53}" srcOrd="0" destOrd="0" parTransId="{2EC2D8E4-EAC0-496F-9F98-49CA1F8B2F08}" sibTransId="{D7D3727C-862F-4E9C-87C0-FCD63B891B44}"/>
    <dgm:cxn modelId="{705B8561-490E-4324-96DF-0500518E91B1}" type="presOf" srcId="{9493A396-E62D-4823-B531-E47245EE2859}" destId="{FA465204-736C-454A-8C70-24C0ABB592CB}" srcOrd="0" destOrd="0" presId="urn:microsoft.com/office/officeart/2005/8/layout/hierarchy1"/>
    <dgm:cxn modelId="{38DF455B-ACDE-4F53-A855-72A3BF669D28}" type="presOf" srcId="{33A05971-B263-4E47-98B3-E8C6F1ADB75C}" destId="{DB6830EF-F120-4CFC-8E58-EE1ECDD74130}" srcOrd="0" destOrd="0" presId="urn:microsoft.com/office/officeart/2005/8/layout/hierarchy1"/>
    <dgm:cxn modelId="{04E9CFC1-12AD-4E9D-9220-16E0A7D6813F}" srcId="{D18A9A74-611E-47C1-8446-295A119A4947}" destId="{0AD8448B-60E6-4D17-8C9E-6DE29E0909B0}" srcOrd="1" destOrd="0" parTransId="{B3790412-F917-4EF6-AD1A-53D987C74ECD}" sibTransId="{CCCE72A4-E1C1-4964-8BF3-9B41FEEFE43A}"/>
    <dgm:cxn modelId="{610DCD30-DB4B-40EB-8605-D701933D14C5}" type="presOf" srcId="{6DA1A63F-AA47-4B37-8068-DC6D4F63D24A}" destId="{1F0A6C8D-36EF-4709-A372-84CC0832ED5B}" srcOrd="0" destOrd="0" presId="urn:microsoft.com/office/officeart/2005/8/layout/hierarchy1"/>
    <dgm:cxn modelId="{9D905484-1F4D-48B6-914B-73D787DF950F}" type="presOf" srcId="{4479C03C-6071-4232-ADEF-62D170145CB9}" destId="{70DF4D28-94CE-40D1-91CA-2E3C649798EA}" srcOrd="0" destOrd="0" presId="urn:microsoft.com/office/officeart/2005/8/layout/hierarchy1"/>
    <dgm:cxn modelId="{8571BE26-FBBA-4736-8CE8-675EBAFA0D5A}" srcId="{D18A9A74-611E-47C1-8446-295A119A4947}" destId="{2E157441-7621-4E14-98CF-0EB82A2B70AC}" srcOrd="2" destOrd="0" parTransId="{FDDD640B-2833-44B1-B393-2DD935D1B74F}" sibTransId="{87025F0C-B2DA-4763-9A7F-D7841B14E7E5}"/>
    <dgm:cxn modelId="{1A9D2865-513A-413F-BF0C-1CE903672431}" type="presOf" srcId="{C45F28D5-C2EA-4138-BF2E-7AF2172D0C16}" destId="{0DD1B7B3-AC62-4B3E-A4E8-BCABAA42925B}" srcOrd="0" destOrd="0" presId="urn:microsoft.com/office/officeart/2005/8/layout/hierarchy1"/>
    <dgm:cxn modelId="{EC74736D-4C27-492F-BC29-FCFF9794BFD7}" type="presOf" srcId="{D18A9A74-611E-47C1-8446-295A119A4947}" destId="{32DD2B0A-3B51-4632-903D-337ED527002A}" srcOrd="0" destOrd="0" presId="urn:microsoft.com/office/officeart/2005/8/layout/hierarchy1"/>
    <dgm:cxn modelId="{B13EFCA0-7FDF-4783-9922-4A32A42F7B3F}" type="presOf" srcId="{2EC2D8E4-EAC0-496F-9F98-49CA1F8B2F08}" destId="{FD304CBC-095F-4019-8670-7AACACE420DE}" srcOrd="0" destOrd="0" presId="urn:microsoft.com/office/officeart/2005/8/layout/hierarchy1"/>
    <dgm:cxn modelId="{25BDA995-C0FC-4FCC-974D-5AC4F8A17816}" srcId="{D18A9A74-611E-47C1-8446-295A119A4947}" destId="{43C3F68E-37BB-406E-AB2B-705F6CD75E16}" srcOrd="4" destOrd="0" parTransId="{3350DDDA-023C-47AE-A15B-12081E4AAA50}" sibTransId="{5DD15435-AB3E-4C8A-A005-DA74A6ED8D62}"/>
    <dgm:cxn modelId="{B17DE87B-C8AE-4A1C-80DF-470A5EA85840}" srcId="{4479C03C-6071-4232-ADEF-62D170145CB9}" destId="{6DA1A63F-AA47-4B37-8068-DC6D4F63D24A}" srcOrd="1" destOrd="0" parTransId="{5EBDEABA-F33F-400D-8DFE-2CC5CD59C3D8}" sibTransId="{BFFA9B81-AC40-44EB-A3AB-925659FE7FBB}"/>
    <dgm:cxn modelId="{C8294AF9-66A0-474F-9ED6-653A06A5246F}" type="presOf" srcId="{CC8C52DC-A000-4FE3-B200-B871682233FC}" destId="{6522557D-C4C8-494A-9A5C-EADFC237F30E}" srcOrd="0" destOrd="0" presId="urn:microsoft.com/office/officeart/2005/8/layout/hierarchy1"/>
    <dgm:cxn modelId="{345E6AFF-6117-4168-A397-67767246B68F}" type="presOf" srcId="{9BBF3C27-A6C8-4DE6-BE3A-FDFF21F7D2B7}" destId="{DF6C16D6-FA33-4D95-8312-6B2AEEBFA2E8}" srcOrd="0" destOrd="0" presId="urn:microsoft.com/office/officeart/2005/8/layout/hierarchy1"/>
    <dgm:cxn modelId="{9E346676-82C3-490A-8814-2C07A4DA9FF8}" type="presOf" srcId="{2E157441-7621-4E14-98CF-0EB82A2B70AC}" destId="{E3F4AABD-3E57-4002-8D8E-DCCB2A0AA1E0}" srcOrd="0" destOrd="0" presId="urn:microsoft.com/office/officeart/2005/8/layout/hierarchy1"/>
    <dgm:cxn modelId="{37A2185D-7861-4FAF-BE21-B9CBD37DD18B}" type="presOf" srcId="{8433ECF7-1655-410E-874D-89C4B23136FE}" destId="{BEDB8809-0998-4A57-927C-C60100C8DB7F}" srcOrd="0" destOrd="0" presId="urn:microsoft.com/office/officeart/2005/8/layout/hierarchy1"/>
    <dgm:cxn modelId="{CC93718B-1DA1-440C-91A4-18257B7EEEE0}" srcId="{D18A9A74-611E-47C1-8446-295A119A4947}" destId="{DD5EA531-6A65-4A34-AE84-206680BA1562}" srcOrd="3" destOrd="0" parTransId="{AE2B827B-F3D5-43DE-AEC4-472CD93FD1C4}" sibTransId="{DD6572D2-7337-48C2-BB71-D615EA8774A3}"/>
    <dgm:cxn modelId="{645D8F87-3B1C-4BE4-AB9D-808D88D971AF}" srcId="{4479C03C-6071-4232-ADEF-62D170145CB9}" destId="{D18A9A74-611E-47C1-8446-295A119A4947}" srcOrd="0" destOrd="0" parTransId="{EC75489F-6A6A-41E2-B714-D3F9372052D0}" sibTransId="{67EE3EDF-17C8-4C70-AF59-3AF8820398B9}"/>
    <dgm:cxn modelId="{50F464F0-E150-472B-8162-3413D744676B}" type="presOf" srcId="{10EB38EB-D9C4-449D-BCD0-C81A282A99B8}" destId="{E91924C8-1552-4F94-9960-07FE9A9A1EE3}" srcOrd="0" destOrd="0" presId="urn:microsoft.com/office/officeart/2005/8/layout/hierarchy1"/>
    <dgm:cxn modelId="{9E7B79F5-BEA7-42E5-8C1A-CFDC60777A37}" type="presOf" srcId="{DD5EA531-6A65-4A34-AE84-206680BA1562}" destId="{5C5B8A1F-24E2-4FE4-83AE-CD0E3DE86C34}" srcOrd="0" destOrd="0" presId="urn:microsoft.com/office/officeart/2005/8/layout/hierarchy1"/>
    <dgm:cxn modelId="{8426B997-9349-443A-A261-3954F5AEEB15}" srcId="{56FB5DB8-E41F-4BA2-A76F-9D92FFCAEEF6}" destId="{C45F28D5-C2EA-4138-BF2E-7AF2172D0C16}" srcOrd="0" destOrd="0" parTransId="{1552089E-7479-41ED-B686-0609D5CCE17B}" sibTransId="{682898D7-CE47-4CA1-9770-C9EDCC3F16A9}"/>
    <dgm:cxn modelId="{2C738309-4845-43D8-96EA-17F50D74B59A}" type="presOf" srcId="{B3790412-F917-4EF6-AD1A-53D987C74ECD}" destId="{F3F3FD76-A671-4C82-AF4D-99775B38583C}" srcOrd="0" destOrd="0" presId="urn:microsoft.com/office/officeart/2005/8/layout/hierarchy1"/>
    <dgm:cxn modelId="{F9305FE2-8D3A-49C2-9264-8C02419DA79D}" type="presOf" srcId="{877DA12A-81B8-4282-B71C-AE847E85BD9F}" destId="{F277917E-D94C-4721-8D3A-C3A2E46BA109}" srcOrd="0" destOrd="0" presId="urn:microsoft.com/office/officeart/2005/8/layout/hierarchy1"/>
    <dgm:cxn modelId="{CCE43045-BB69-4428-8938-2AB0A85CAB6E}" type="presOf" srcId="{3350DDDA-023C-47AE-A15B-12081E4AAA50}" destId="{805A2C05-E498-46F0-9A34-2E810C9D8A50}" srcOrd="0" destOrd="0" presId="urn:microsoft.com/office/officeart/2005/8/layout/hierarchy1"/>
    <dgm:cxn modelId="{3EDF4FCF-6732-4CFD-BBBC-6ABEB824780C}" type="presOf" srcId="{8F7138D3-FDB3-4641-967E-5462F1017F30}" destId="{BFCFA1A7-5800-4B6C-BDF7-936CCE2B664D}" srcOrd="0" destOrd="0" presId="urn:microsoft.com/office/officeart/2005/8/layout/hierarchy1"/>
    <dgm:cxn modelId="{8183C5F2-2006-4B34-AC08-48E4E17EE2FA}" type="presOf" srcId="{B6669EC1-8B03-4C45-8DD7-06F9F2D6DD53}" destId="{7183A324-7507-4DBB-98E7-3B2930F4BC61}" srcOrd="0" destOrd="0" presId="urn:microsoft.com/office/officeart/2005/8/layout/hierarchy1"/>
    <dgm:cxn modelId="{303D2A2C-D6F3-46EA-A0F4-F567ABB9E1DE}" type="presOf" srcId="{0AD8448B-60E6-4D17-8C9E-6DE29E0909B0}" destId="{A4DEE7B7-88BE-4199-B163-C96995F73065}" srcOrd="0" destOrd="0" presId="urn:microsoft.com/office/officeart/2005/8/layout/hierarchy1"/>
    <dgm:cxn modelId="{DF507DD8-E9B8-4741-8FE6-77FB52828BCA}" type="presOf" srcId="{2525F693-6FC6-4965-BE60-74CEC8D4B6BD}" destId="{40BEF7BF-2476-4DA9-A1E5-57A30BDF7520}" srcOrd="0" destOrd="0" presId="urn:microsoft.com/office/officeart/2005/8/layout/hierarchy1"/>
    <dgm:cxn modelId="{08EB22A2-F135-4465-BFE6-9565F9FC8980}" srcId="{B6669EC1-8B03-4C45-8DD7-06F9F2D6DD53}" destId="{9BBF3C27-A6C8-4DE6-BE3A-FDFF21F7D2B7}" srcOrd="0" destOrd="0" parTransId="{2525F693-6FC6-4965-BE60-74CEC8D4B6BD}" sibTransId="{6A826E11-62E0-48F8-91E3-A4E28B608FB3}"/>
    <dgm:cxn modelId="{8AE4BB2F-E315-480F-A894-76C4DFD9961D}" type="presOf" srcId="{FDDD640B-2833-44B1-B393-2DD935D1B74F}" destId="{7552BDA1-82BA-4F8B-A29C-EFA33A3CDDC8}" srcOrd="0" destOrd="0" presId="urn:microsoft.com/office/officeart/2005/8/layout/hierarchy1"/>
    <dgm:cxn modelId="{83FB68F5-8D73-4E29-8A41-97C3B7DE2C66}" srcId="{2E157441-7621-4E14-98CF-0EB82A2B70AC}" destId="{33A05971-B263-4E47-98B3-E8C6F1ADB75C}" srcOrd="0" destOrd="0" parTransId="{8F7138D3-FDB3-4641-967E-5462F1017F30}" sibTransId="{B02A9EF7-91D9-48E4-B051-37AB00661EB3}"/>
    <dgm:cxn modelId="{AB588806-89AF-43D4-8B69-73370B2EAAF1}" type="presOf" srcId="{42ADB79D-145B-45C8-A0A0-CAD765430BCC}" destId="{F43DD2A9-1530-4FAD-A79B-266F90E6B15A}" srcOrd="0" destOrd="0" presId="urn:microsoft.com/office/officeart/2005/8/layout/hierarchy1"/>
    <dgm:cxn modelId="{776CCD91-D320-4753-A6A9-E57E7102EA74}" type="presOf" srcId="{1552089E-7479-41ED-B686-0609D5CCE17B}" destId="{2797DD45-6DE8-4ABA-A992-26EAC9FEF62D}" srcOrd="0" destOrd="0" presId="urn:microsoft.com/office/officeart/2005/8/layout/hierarchy1"/>
    <dgm:cxn modelId="{C0DD1D5C-865E-4BE1-A9D4-0BE54DFEC20F}" srcId="{43C3F68E-37BB-406E-AB2B-705F6CD75E16}" destId="{9493A396-E62D-4823-B531-E47245EE2859}" srcOrd="0" destOrd="0" parTransId="{BDF99AA4-8AE3-45ED-B033-D15A1FBE3184}" sibTransId="{3ABF5873-A110-42DE-A3C3-4C01492C6E51}"/>
    <dgm:cxn modelId="{0C911B01-E0B2-4583-96F1-B4295B74E98C}" type="presOf" srcId="{666C3A12-352D-462B-8C06-739F752115FD}" destId="{94C12076-FA8C-4E28-B476-9A1DED88F71B}" srcOrd="0" destOrd="0" presId="urn:microsoft.com/office/officeart/2005/8/layout/hierarchy1"/>
    <dgm:cxn modelId="{C64B0B7F-DCC4-4906-8A22-D80A867DBEF1}" type="presOf" srcId="{56FB5DB8-E41F-4BA2-A76F-9D92FFCAEEF6}" destId="{0345F5BC-3B5A-459C-B477-683861CF4F31}" srcOrd="0" destOrd="0" presId="urn:microsoft.com/office/officeart/2005/8/layout/hierarchy1"/>
    <dgm:cxn modelId="{D8CF1D69-B0C9-4B17-86B6-A06E47201E46}" srcId="{56FB5DB8-E41F-4BA2-A76F-9D92FFCAEEF6}" destId="{10EB38EB-D9C4-449D-BCD0-C81A282A99B8}" srcOrd="2" destOrd="0" parTransId="{308A9494-2B57-4296-B62C-20F40EC5C0CA}" sibTransId="{0E04B52A-34B9-45B7-B626-D45D4B17074D}"/>
    <dgm:cxn modelId="{0C7C4730-5983-46AB-BEDB-FCE0C913BB7F}" srcId="{56FB5DB8-E41F-4BA2-A76F-9D92FFCAEEF6}" destId="{666C3A12-352D-462B-8C06-739F752115FD}" srcOrd="1" destOrd="0" parTransId="{877DA12A-81B8-4282-B71C-AE847E85BD9F}" sibTransId="{DC751462-7EA9-43F3-9B00-14134E337A26}"/>
    <dgm:cxn modelId="{4D7FC476-5927-4EAF-A145-910AA280EFBE}" type="presParOf" srcId="{70DF4D28-94CE-40D1-91CA-2E3C649798EA}" destId="{C3E42108-712D-4E1F-BE28-1B5BC4E503B0}" srcOrd="0" destOrd="0" presId="urn:microsoft.com/office/officeart/2005/8/layout/hierarchy1"/>
    <dgm:cxn modelId="{19D5D15E-EA13-4FEE-841E-4C5A6F8ADC0F}" type="presParOf" srcId="{C3E42108-712D-4E1F-BE28-1B5BC4E503B0}" destId="{8E8B75E3-2832-4681-AC1F-72B7CCB9B0A5}" srcOrd="0" destOrd="0" presId="urn:microsoft.com/office/officeart/2005/8/layout/hierarchy1"/>
    <dgm:cxn modelId="{ED66D9C2-BC12-4B6A-B625-301816745DE9}" type="presParOf" srcId="{8E8B75E3-2832-4681-AC1F-72B7CCB9B0A5}" destId="{ED33892B-C10C-41FB-B660-8315732E8470}" srcOrd="0" destOrd="0" presId="urn:microsoft.com/office/officeart/2005/8/layout/hierarchy1"/>
    <dgm:cxn modelId="{F9A61660-7478-409B-96CA-B93A25BBC4FE}" type="presParOf" srcId="{8E8B75E3-2832-4681-AC1F-72B7CCB9B0A5}" destId="{32DD2B0A-3B51-4632-903D-337ED527002A}" srcOrd="1" destOrd="0" presId="urn:microsoft.com/office/officeart/2005/8/layout/hierarchy1"/>
    <dgm:cxn modelId="{AD486AF5-5199-43DF-B868-DDC995BF0F64}" type="presParOf" srcId="{C3E42108-712D-4E1F-BE28-1B5BC4E503B0}" destId="{5A07AF12-7B81-433A-A9D6-8BBC324E15C7}" srcOrd="1" destOrd="0" presId="urn:microsoft.com/office/officeart/2005/8/layout/hierarchy1"/>
    <dgm:cxn modelId="{81DFDC58-7F1E-4E1E-8F56-D91CA7AF7204}" type="presParOf" srcId="{5A07AF12-7B81-433A-A9D6-8BBC324E15C7}" destId="{6522557D-C4C8-494A-9A5C-EADFC237F30E}" srcOrd="0" destOrd="0" presId="urn:microsoft.com/office/officeart/2005/8/layout/hierarchy1"/>
    <dgm:cxn modelId="{11AA92F3-A47A-4396-B935-722E59E41402}" type="presParOf" srcId="{5A07AF12-7B81-433A-A9D6-8BBC324E15C7}" destId="{FCA0A6BA-0963-4C91-B8BB-9C568A8D54F4}" srcOrd="1" destOrd="0" presId="urn:microsoft.com/office/officeart/2005/8/layout/hierarchy1"/>
    <dgm:cxn modelId="{F6D03ACB-D843-4A89-A6FB-D8AAEC01683A}" type="presParOf" srcId="{FCA0A6BA-0963-4C91-B8BB-9C568A8D54F4}" destId="{7716C344-FA12-4D5A-A0DD-D4C35A41927A}" srcOrd="0" destOrd="0" presId="urn:microsoft.com/office/officeart/2005/8/layout/hierarchy1"/>
    <dgm:cxn modelId="{3C4FE3AD-533F-4FF1-BFAD-2F07C09CFB73}" type="presParOf" srcId="{7716C344-FA12-4D5A-A0DD-D4C35A41927A}" destId="{7D306368-7F3E-438A-9520-F7CECC5AE6AA}" srcOrd="0" destOrd="0" presId="urn:microsoft.com/office/officeart/2005/8/layout/hierarchy1"/>
    <dgm:cxn modelId="{A4543CFA-43BC-41CA-A16F-AE8B202D5CDA}" type="presParOf" srcId="{7716C344-FA12-4D5A-A0DD-D4C35A41927A}" destId="{0345F5BC-3B5A-459C-B477-683861CF4F31}" srcOrd="1" destOrd="0" presId="urn:microsoft.com/office/officeart/2005/8/layout/hierarchy1"/>
    <dgm:cxn modelId="{8D3EBEB9-D026-49AC-A483-A3A018616A79}" type="presParOf" srcId="{FCA0A6BA-0963-4C91-B8BB-9C568A8D54F4}" destId="{869819CB-949C-4EE2-826F-E42DA6409ED8}" srcOrd="1" destOrd="0" presId="urn:microsoft.com/office/officeart/2005/8/layout/hierarchy1"/>
    <dgm:cxn modelId="{794E6D35-B567-418C-9409-3FFAB032F309}" type="presParOf" srcId="{869819CB-949C-4EE2-826F-E42DA6409ED8}" destId="{2797DD45-6DE8-4ABA-A992-26EAC9FEF62D}" srcOrd="0" destOrd="0" presId="urn:microsoft.com/office/officeart/2005/8/layout/hierarchy1"/>
    <dgm:cxn modelId="{7C554E42-9EDD-41B6-8350-C62AF17F5BDB}" type="presParOf" srcId="{869819CB-949C-4EE2-826F-E42DA6409ED8}" destId="{15EF52EA-D53D-46D7-AE4C-9B052137D9B4}" srcOrd="1" destOrd="0" presId="urn:microsoft.com/office/officeart/2005/8/layout/hierarchy1"/>
    <dgm:cxn modelId="{656A2E05-7620-470F-B8F4-B40EB2373EA5}" type="presParOf" srcId="{15EF52EA-D53D-46D7-AE4C-9B052137D9B4}" destId="{C74A5E09-F5A0-4851-8CDF-97C9D04F7C64}" srcOrd="0" destOrd="0" presId="urn:microsoft.com/office/officeart/2005/8/layout/hierarchy1"/>
    <dgm:cxn modelId="{99E85BE6-A5AF-44ED-A4D2-AF7BED66EBA1}" type="presParOf" srcId="{C74A5E09-F5A0-4851-8CDF-97C9D04F7C64}" destId="{4CCD45AD-1F25-40FB-BD12-E31CA2F31BA9}" srcOrd="0" destOrd="0" presId="urn:microsoft.com/office/officeart/2005/8/layout/hierarchy1"/>
    <dgm:cxn modelId="{60B16931-2062-48DA-BACD-051762E8BF05}" type="presParOf" srcId="{C74A5E09-F5A0-4851-8CDF-97C9D04F7C64}" destId="{0DD1B7B3-AC62-4B3E-A4E8-BCABAA42925B}" srcOrd="1" destOrd="0" presId="urn:microsoft.com/office/officeart/2005/8/layout/hierarchy1"/>
    <dgm:cxn modelId="{2D54C531-3ACF-42B3-B4A4-D4854F906802}" type="presParOf" srcId="{15EF52EA-D53D-46D7-AE4C-9B052137D9B4}" destId="{C672DCDB-53BE-4976-B670-38CC2098386C}" srcOrd="1" destOrd="0" presId="urn:microsoft.com/office/officeart/2005/8/layout/hierarchy1"/>
    <dgm:cxn modelId="{28D05C16-5575-4AA9-8A74-5E08361034B8}" type="presParOf" srcId="{869819CB-949C-4EE2-826F-E42DA6409ED8}" destId="{F277917E-D94C-4721-8D3A-C3A2E46BA109}" srcOrd="2" destOrd="0" presId="urn:microsoft.com/office/officeart/2005/8/layout/hierarchy1"/>
    <dgm:cxn modelId="{FBB8E7B4-610C-44CE-96CC-7A691E3A0AA2}" type="presParOf" srcId="{869819CB-949C-4EE2-826F-E42DA6409ED8}" destId="{2AC67115-DBF6-4B74-A12D-F591F3F56ED1}" srcOrd="3" destOrd="0" presId="urn:microsoft.com/office/officeart/2005/8/layout/hierarchy1"/>
    <dgm:cxn modelId="{14878D31-9792-4E8A-B513-189EA2F6153F}" type="presParOf" srcId="{2AC67115-DBF6-4B74-A12D-F591F3F56ED1}" destId="{C7C3B907-8BF8-4CA9-98B5-0868454AC0F4}" srcOrd="0" destOrd="0" presId="urn:microsoft.com/office/officeart/2005/8/layout/hierarchy1"/>
    <dgm:cxn modelId="{7E6CA89F-2F4E-4D6E-88D7-27294C92F31B}" type="presParOf" srcId="{C7C3B907-8BF8-4CA9-98B5-0868454AC0F4}" destId="{72C88577-649B-4A49-B6D4-7725FEA47B68}" srcOrd="0" destOrd="0" presId="urn:microsoft.com/office/officeart/2005/8/layout/hierarchy1"/>
    <dgm:cxn modelId="{40AC1B20-AEFF-4A2E-AB38-6A4E6C80FFD6}" type="presParOf" srcId="{C7C3B907-8BF8-4CA9-98B5-0868454AC0F4}" destId="{94C12076-FA8C-4E28-B476-9A1DED88F71B}" srcOrd="1" destOrd="0" presId="urn:microsoft.com/office/officeart/2005/8/layout/hierarchy1"/>
    <dgm:cxn modelId="{0C93F49C-BFB6-4372-B7AD-066B7D40A632}" type="presParOf" srcId="{2AC67115-DBF6-4B74-A12D-F591F3F56ED1}" destId="{5EB73D83-1540-42B4-A8CD-B33B59289C32}" srcOrd="1" destOrd="0" presId="urn:microsoft.com/office/officeart/2005/8/layout/hierarchy1"/>
    <dgm:cxn modelId="{F661FFB7-340F-4A9D-9E06-A93B20454B3B}" type="presParOf" srcId="{869819CB-949C-4EE2-826F-E42DA6409ED8}" destId="{ED597074-3B85-472C-AE5B-60F6409FBEDF}" srcOrd="4" destOrd="0" presId="urn:microsoft.com/office/officeart/2005/8/layout/hierarchy1"/>
    <dgm:cxn modelId="{7D1F8F0F-5283-421C-9B8B-7E382FB40C15}" type="presParOf" srcId="{869819CB-949C-4EE2-826F-E42DA6409ED8}" destId="{F025F3B7-DA96-4E47-80D2-AC63CB1A5BD6}" srcOrd="5" destOrd="0" presId="urn:microsoft.com/office/officeart/2005/8/layout/hierarchy1"/>
    <dgm:cxn modelId="{D9625F73-A2DE-4558-B3F3-FF803894786D}" type="presParOf" srcId="{F025F3B7-DA96-4E47-80D2-AC63CB1A5BD6}" destId="{88A60E12-13EB-424B-AAC1-7910810031A0}" srcOrd="0" destOrd="0" presId="urn:microsoft.com/office/officeart/2005/8/layout/hierarchy1"/>
    <dgm:cxn modelId="{7EEACD64-78DE-497B-9FC4-A8AE9DFC0188}" type="presParOf" srcId="{88A60E12-13EB-424B-AAC1-7910810031A0}" destId="{BCDF6CF9-A38D-45C7-93F7-5BC167328C6C}" srcOrd="0" destOrd="0" presId="urn:microsoft.com/office/officeart/2005/8/layout/hierarchy1"/>
    <dgm:cxn modelId="{08AE0EB8-FDE5-4600-849D-C090D7F67FBD}" type="presParOf" srcId="{88A60E12-13EB-424B-AAC1-7910810031A0}" destId="{E91924C8-1552-4F94-9960-07FE9A9A1EE3}" srcOrd="1" destOrd="0" presId="urn:microsoft.com/office/officeart/2005/8/layout/hierarchy1"/>
    <dgm:cxn modelId="{9F1995E9-120A-4969-8BA7-A497FCD9E39A}" type="presParOf" srcId="{F025F3B7-DA96-4E47-80D2-AC63CB1A5BD6}" destId="{77B75565-B563-405D-8154-E15EF43C1AD7}" srcOrd="1" destOrd="0" presId="urn:microsoft.com/office/officeart/2005/8/layout/hierarchy1"/>
    <dgm:cxn modelId="{5F3C98AC-B05F-4177-93DB-D70731C6C372}" type="presParOf" srcId="{5A07AF12-7B81-433A-A9D6-8BBC324E15C7}" destId="{F3F3FD76-A671-4C82-AF4D-99775B38583C}" srcOrd="2" destOrd="0" presId="urn:microsoft.com/office/officeart/2005/8/layout/hierarchy1"/>
    <dgm:cxn modelId="{4B09AB7F-F9C7-4FB1-84D6-5FA165BD61EF}" type="presParOf" srcId="{5A07AF12-7B81-433A-A9D6-8BBC324E15C7}" destId="{2CB76276-675D-4E0E-8FD8-6A4CD4DFC269}" srcOrd="3" destOrd="0" presId="urn:microsoft.com/office/officeart/2005/8/layout/hierarchy1"/>
    <dgm:cxn modelId="{0FAA76C8-24B8-4F50-A325-E25A196DD916}" type="presParOf" srcId="{2CB76276-675D-4E0E-8FD8-6A4CD4DFC269}" destId="{44FC2252-E339-4842-9ED1-8D1C445DD805}" srcOrd="0" destOrd="0" presId="urn:microsoft.com/office/officeart/2005/8/layout/hierarchy1"/>
    <dgm:cxn modelId="{1C7F31AE-0334-4588-829E-BBB6353321DA}" type="presParOf" srcId="{44FC2252-E339-4842-9ED1-8D1C445DD805}" destId="{75ED2287-08FC-4ABC-838B-57906F144477}" srcOrd="0" destOrd="0" presId="urn:microsoft.com/office/officeart/2005/8/layout/hierarchy1"/>
    <dgm:cxn modelId="{0C6CCA1B-7454-47A2-A3C1-107AF1AEE556}" type="presParOf" srcId="{44FC2252-E339-4842-9ED1-8D1C445DD805}" destId="{A4DEE7B7-88BE-4199-B163-C96995F73065}" srcOrd="1" destOrd="0" presId="urn:microsoft.com/office/officeart/2005/8/layout/hierarchy1"/>
    <dgm:cxn modelId="{F42EDE73-C75F-4E28-B03D-AF35940597DC}" type="presParOf" srcId="{2CB76276-675D-4E0E-8FD8-6A4CD4DFC269}" destId="{35AFC5DD-F366-463A-88D5-AF953DC65EFB}" srcOrd="1" destOrd="0" presId="urn:microsoft.com/office/officeart/2005/8/layout/hierarchy1"/>
    <dgm:cxn modelId="{A8AC0125-034C-499D-B341-6CC3B8B0961A}" type="presParOf" srcId="{5A07AF12-7B81-433A-A9D6-8BBC324E15C7}" destId="{7552BDA1-82BA-4F8B-A29C-EFA33A3CDDC8}" srcOrd="4" destOrd="0" presId="urn:microsoft.com/office/officeart/2005/8/layout/hierarchy1"/>
    <dgm:cxn modelId="{173FD6F6-4FE5-4514-8E0E-AC7CDB2121C0}" type="presParOf" srcId="{5A07AF12-7B81-433A-A9D6-8BBC324E15C7}" destId="{7A3BEAC7-FF9C-4250-9041-9B6333AB1F95}" srcOrd="5" destOrd="0" presId="urn:microsoft.com/office/officeart/2005/8/layout/hierarchy1"/>
    <dgm:cxn modelId="{88574DC1-F2CE-48AC-B2B0-01208431DD00}" type="presParOf" srcId="{7A3BEAC7-FF9C-4250-9041-9B6333AB1F95}" destId="{AA4F4919-D71A-49F3-BDB6-F6C96817EEB1}" srcOrd="0" destOrd="0" presId="urn:microsoft.com/office/officeart/2005/8/layout/hierarchy1"/>
    <dgm:cxn modelId="{73905E08-1051-4058-BA19-21BE02C6E0AD}" type="presParOf" srcId="{AA4F4919-D71A-49F3-BDB6-F6C96817EEB1}" destId="{C4A91496-9DCC-4F89-80D4-B8D285A35157}" srcOrd="0" destOrd="0" presId="urn:microsoft.com/office/officeart/2005/8/layout/hierarchy1"/>
    <dgm:cxn modelId="{4B8BF2DE-D9F4-48D2-A153-F2CD0CE213A5}" type="presParOf" srcId="{AA4F4919-D71A-49F3-BDB6-F6C96817EEB1}" destId="{E3F4AABD-3E57-4002-8D8E-DCCB2A0AA1E0}" srcOrd="1" destOrd="0" presId="urn:microsoft.com/office/officeart/2005/8/layout/hierarchy1"/>
    <dgm:cxn modelId="{E5537F89-1E7B-402F-8C14-D9A84BC752D2}" type="presParOf" srcId="{7A3BEAC7-FF9C-4250-9041-9B6333AB1F95}" destId="{E93004F0-7CA4-4739-95AA-484E7248FAFB}" srcOrd="1" destOrd="0" presId="urn:microsoft.com/office/officeart/2005/8/layout/hierarchy1"/>
    <dgm:cxn modelId="{8266A7C2-214E-4C4B-90F7-2CAB05A721CA}" type="presParOf" srcId="{E93004F0-7CA4-4739-95AA-484E7248FAFB}" destId="{BFCFA1A7-5800-4B6C-BDF7-936CCE2B664D}" srcOrd="0" destOrd="0" presId="urn:microsoft.com/office/officeart/2005/8/layout/hierarchy1"/>
    <dgm:cxn modelId="{F446B903-353B-4AEA-9669-61F45224D8BE}" type="presParOf" srcId="{E93004F0-7CA4-4739-95AA-484E7248FAFB}" destId="{B890A0C0-D8D1-4EA9-8E6F-6A6E7513BF65}" srcOrd="1" destOrd="0" presId="urn:microsoft.com/office/officeart/2005/8/layout/hierarchy1"/>
    <dgm:cxn modelId="{A3031D91-2D7C-4D62-94C5-B2F0F8039C74}" type="presParOf" srcId="{B890A0C0-D8D1-4EA9-8E6F-6A6E7513BF65}" destId="{3B3FDE92-F91E-4457-8D30-D3377CADCA87}" srcOrd="0" destOrd="0" presId="urn:microsoft.com/office/officeart/2005/8/layout/hierarchy1"/>
    <dgm:cxn modelId="{91961CF6-4966-4063-AB18-C5267BE73F5F}" type="presParOf" srcId="{3B3FDE92-F91E-4457-8D30-D3377CADCA87}" destId="{EB37C074-07BA-4A17-9839-F560F32925B8}" srcOrd="0" destOrd="0" presId="urn:microsoft.com/office/officeart/2005/8/layout/hierarchy1"/>
    <dgm:cxn modelId="{70E71EC9-7D2B-45B5-94E1-BE97288C0A03}" type="presParOf" srcId="{3B3FDE92-F91E-4457-8D30-D3377CADCA87}" destId="{DB6830EF-F120-4CFC-8E58-EE1ECDD74130}" srcOrd="1" destOrd="0" presId="urn:microsoft.com/office/officeart/2005/8/layout/hierarchy1"/>
    <dgm:cxn modelId="{8269AEC2-6786-47FE-9C1B-D74C177507F6}" type="presParOf" srcId="{B890A0C0-D8D1-4EA9-8E6F-6A6E7513BF65}" destId="{9B472E9E-7BB8-46D4-9954-D39D5C726563}" srcOrd="1" destOrd="0" presId="urn:microsoft.com/office/officeart/2005/8/layout/hierarchy1"/>
    <dgm:cxn modelId="{0C55F7C3-142F-49FB-A4E4-D5F92226156A}" type="presParOf" srcId="{5A07AF12-7B81-433A-A9D6-8BBC324E15C7}" destId="{A5B0F2D3-B86D-45FD-BCF5-09D1F44B4C2A}" srcOrd="6" destOrd="0" presId="urn:microsoft.com/office/officeart/2005/8/layout/hierarchy1"/>
    <dgm:cxn modelId="{7A49A622-3794-4EDF-A372-FF06E8FB7926}" type="presParOf" srcId="{5A07AF12-7B81-433A-A9D6-8BBC324E15C7}" destId="{93325EC8-8129-47A6-A370-80CADBBCC1D9}" srcOrd="7" destOrd="0" presId="urn:microsoft.com/office/officeart/2005/8/layout/hierarchy1"/>
    <dgm:cxn modelId="{9011DDF0-F5A7-4C2A-A1AD-9B17D7891260}" type="presParOf" srcId="{93325EC8-8129-47A6-A370-80CADBBCC1D9}" destId="{87385EA6-00F9-4DA3-B0D0-5DCF8A121256}" srcOrd="0" destOrd="0" presId="urn:microsoft.com/office/officeart/2005/8/layout/hierarchy1"/>
    <dgm:cxn modelId="{915534B4-F8F8-4C1F-9BDC-1AC2A7D754D5}" type="presParOf" srcId="{87385EA6-00F9-4DA3-B0D0-5DCF8A121256}" destId="{C00F1AB3-FD1E-4A58-8AB2-91174991F666}" srcOrd="0" destOrd="0" presId="urn:microsoft.com/office/officeart/2005/8/layout/hierarchy1"/>
    <dgm:cxn modelId="{93A2E2BC-4368-4A17-97E0-9E08946C0345}" type="presParOf" srcId="{87385EA6-00F9-4DA3-B0D0-5DCF8A121256}" destId="{5C5B8A1F-24E2-4FE4-83AE-CD0E3DE86C34}" srcOrd="1" destOrd="0" presId="urn:microsoft.com/office/officeart/2005/8/layout/hierarchy1"/>
    <dgm:cxn modelId="{203D0FF6-621D-4ED7-886C-4A4652D0BACC}" type="presParOf" srcId="{93325EC8-8129-47A6-A370-80CADBBCC1D9}" destId="{C282B359-B448-4ED5-B4F9-12EAD4B7A20F}" srcOrd="1" destOrd="0" presId="urn:microsoft.com/office/officeart/2005/8/layout/hierarchy1"/>
    <dgm:cxn modelId="{25A6DCBF-1BD8-4D7C-BAA2-8B1AF098B827}" type="presParOf" srcId="{C282B359-B448-4ED5-B4F9-12EAD4B7A20F}" destId="{FD304CBC-095F-4019-8670-7AACACE420DE}" srcOrd="0" destOrd="0" presId="urn:microsoft.com/office/officeart/2005/8/layout/hierarchy1"/>
    <dgm:cxn modelId="{A2099487-EBED-40B9-8C55-18C58E5DFA57}" type="presParOf" srcId="{C282B359-B448-4ED5-B4F9-12EAD4B7A20F}" destId="{37A2D0AB-6BAE-48BE-9994-0DF7AE5FF550}" srcOrd="1" destOrd="0" presId="urn:microsoft.com/office/officeart/2005/8/layout/hierarchy1"/>
    <dgm:cxn modelId="{68905DCE-26F0-4710-A53A-903D7297E1C8}" type="presParOf" srcId="{37A2D0AB-6BAE-48BE-9994-0DF7AE5FF550}" destId="{B71E347C-7A96-463E-8FD6-8E9B0C48482A}" srcOrd="0" destOrd="0" presId="urn:microsoft.com/office/officeart/2005/8/layout/hierarchy1"/>
    <dgm:cxn modelId="{419C8159-80DE-42EC-A11D-1AF27E8666FC}" type="presParOf" srcId="{B71E347C-7A96-463E-8FD6-8E9B0C48482A}" destId="{6ED87670-613E-4E06-B3FB-657C63FF16A5}" srcOrd="0" destOrd="0" presId="urn:microsoft.com/office/officeart/2005/8/layout/hierarchy1"/>
    <dgm:cxn modelId="{B4697B99-E522-4324-9179-C9E9D9DA6726}" type="presParOf" srcId="{B71E347C-7A96-463E-8FD6-8E9B0C48482A}" destId="{7183A324-7507-4DBB-98E7-3B2930F4BC61}" srcOrd="1" destOrd="0" presId="urn:microsoft.com/office/officeart/2005/8/layout/hierarchy1"/>
    <dgm:cxn modelId="{18648685-3316-4886-BE61-F0F670522542}" type="presParOf" srcId="{37A2D0AB-6BAE-48BE-9994-0DF7AE5FF550}" destId="{5F673BA9-8D83-458B-BD40-9D364D5F5953}" srcOrd="1" destOrd="0" presId="urn:microsoft.com/office/officeart/2005/8/layout/hierarchy1"/>
    <dgm:cxn modelId="{1D64541E-1634-47C0-BFB5-E0B86481BF9D}" type="presParOf" srcId="{5F673BA9-8D83-458B-BD40-9D364D5F5953}" destId="{40BEF7BF-2476-4DA9-A1E5-57A30BDF7520}" srcOrd="0" destOrd="0" presId="urn:microsoft.com/office/officeart/2005/8/layout/hierarchy1"/>
    <dgm:cxn modelId="{A25673D0-4730-413B-8908-CA9976E1237F}" type="presParOf" srcId="{5F673BA9-8D83-458B-BD40-9D364D5F5953}" destId="{E426BC87-6A50-461F-9639-92E3BDEBC447}" srcOrd="1" destOrd="0" presId="urn:microsoft.com/office/officeart/2005/8/layout/hierarchy1"/>
    <dgm:cxn modelId="{5FCA7425-39B6-41A4-ADD1-9FDA41C00E66}" type="presParOf" srcId="{E426BC87-6A50-461F-9639-92E3BDEBC447}" destId="{3A1BC27B-FD6F-4873-9A17-90525D9A8BB4}" srcOrd="0" destOrd="0" presId="urn:microsoft.com/office/officeart/2005/8/layout/hierarchy1"/>
    <dgm:cxn modelId="{E46B26F0-246F-4C8E-8C1D-A291DD73FAF3}" type="presParOf" srcId="{3A1BC27B-FD6F-4873-9A17-90525D9A8BB4}" destId="{FBFE2F98-93B1-4E9A-9A21-ED1D36132466}" srcOrd="0" destOrd="0" presId="urn:microsoft.com/office/officeart/2005/8/layout/hierarchy1"/>
    <dgm:cxn modelId="{761F765B-090F-47B9-93CE-C3B48EF17295}" type="presParOf" srcId="{3A1BC27B-FD6F-4873-9A17-90525D9A8BB4}" destId="{DF6C16D6-FA33-4D95-8312-6B2AEEBFA2E8}" srcOrd="1" destOrd="0" presId="urn:microsoft.com/office/officeart/2005/8/layout/hierarchy1"/>
    <dgm:cxn modelId="{A21E8C6E-2B8E-4AB7-8984-228F5DEC7605}" type="presParOf" srcId="{E426BC87-6A50-461F-9639-92E3BDEBC447}" destId="{F8FADF5B-FFDA-4276-A6E8-19358CB3F0AC}" srcOrd="1" destOrd="0" presId="urn:microsoft.com/office/officeart/2005/8/layout/hierarchy1"/>
    <dgm:cxn modelId="{47266AC8-FC94-4986-9034-CC79290AFACF}" type="presParOf" srcId="{5A07AF12-7B81-433A-A9D6-8BBC324E15C7}" destId="{805A2C05-E498-46F0-9A34-2E810C9D8A50}" srcOrd="8" destOrd="0" presId="urn:microsoft.com/office/officeart/2005/8/layout/hierarchy1"/>
    <dgm:cxn modelId="{83C9A1C9-A179-43CD-8C5D-955E4621F959}" type="presParOf" srcId="{5A07AF12-7B81-433A-A9D6-8BBC324E15C7}" destId="{922C6826-B1D9-407B-A011-117505668F56}" srcOrd="9" destOrd="0" presId="urn:microsoft.com/office/officeart/2005/8/layout/hierarchy1"/>
    <dgm:cxn modelId="{78D2AE7B-3917-4782-BF8A-E6568BEF935D}" type="presParOf" srcId="{922C6826-B1D9-407B-A011-117505668F56}" destId="{7A8331B9-86B7-4091-A803-D5B4593E0900}" srcOrd="0" destOrd="0" presId="urn:microsoft.com/office/officeart/2005/8/layout/hierarchy1"/>
    <dgm:cxn modelId="{8BFD2293-D52C-4244-8891-13AE92530096}" type="presParOf" srcId="{7A8331B9-86B7-4091-A803-D5B4593E0900}" destId="{5EA8079A-37C7-4D3D-BD15-2B008DCED96A}" srcOrd="0" destOrd="0" presId="urn:microsoft.com/office/officeart/2005/8/layout/hierarchy1"/>
    <dgm:cxn modelId="{96ED0BE0-4384-475A-8E7D-CB0A66F6E94C}" type="presParOf" srcId="{7A8331B9-86B7-4091-A803-D5B4593E0900}" destId="{26E1FA5E-932C-4FA7-B8E3-BC1D493BE032}" srcOrd="1" destOrd="0" presId="urn:microsoft.com/office/officeart/2005/8/layout/hierarchy1"/>
    <dgm:cxn modelId="{C201C88A-6DAC-4722-A76E-13B1963C94EC}" type="presParOf" srcId="{922C6826-B1D9-407B-A011-117505668F56}" destId="{B5EE9690-F012-4C45-936C-791C54432C2D}" srcOrd="1" destOrd="0" presId="urn:microsoft.com/office/officeart/2005/8/layout/hierarchy1"/>
    <dgm:cxn modelId="{3DA59EAE-FE8A-430C-84E7-7CFED8DB1CEC}" type="presParOf" srcId="{B5EE9690-F012-4C45-936C-791C54432C2D}" destId="{0C074257-7034-40E1-8A41-63EE868F0CCF}" srcOrd="0" destOrd="0" presId="urn:microsoft.com/office/officeart/2005/8/layout/hierarchy1"/>
    <dgm:cxn modelId="{F2755CAB-EB80-408E-92A9-24177A69308E}" type="presParOf" srcId="{B5EE9690-F012-4C45-936C-791C54432C2D}" destId="{C3BFFFC1-8BD5-4E13-B60B-6936F384EE03}" srcOrd="1" destOrd="0" presId="urn:microsoft.com/office/officeart/2005/8/layout/hierarchy1"/>
    <dgm:cxn modelId="{C01A0831-0A1D-43AF-ABA9-617FE0B09E08}" type="presParOf" srcId="{C3BFFFC1-8BD5-4E13-B60B-6936F384EE03}" destId="{1126F6D2-5D77-4E35-86A0-1426156B44C0}" srcOrd="0" destOrd="0" presId="urn:microsoft.com/office/officeart/2005/8/layout/hierarchy1"/>
    <dgm:cxn modelId="{A5C3FB27-9FD4-471E-B351-E0533D43A865}" type="presParOf" srcId="{1126F6D2-5D77-4E35-86A0-1426156B44C0}" destId="{A6F84F4D-581A-4BB7-9C45-45D9E53CC642}" srcOrd="0" destOrd="0" presId="urn:microsoft.com/office/officeart/2005/8/layout/hierarchy1"/>
    <dgm:cxn modelId="{A28C3B7B-6452-4A9F-AF2A-F222FFCDF3BC}" type="presParOf" srcId="{1126F6D2-5D77-4E35-86A0-1426156B44C0}" destId="{FA465204-736C-454A-8C70-24C0ABB592CB}" srcOrd="1" destOrd="0" presId="urn:microsoft.com/office/officeart/2005/8/layout/hierarchy1"/>
    <dgm:cxn modelId="{1EA26916-0F48-41C5-9ED4-726F5372C00F}" type="presParOf" srcId="{C3BFFFC1-8BD5-4E13-B60B-6936F384EE03}" destId="{41F71303-A671-45B1-B4A9-7DCBF9AC248A}" srcOrd="1" destOrd="0" presId="urn:microsoft.com/office/officeart/2005/8/layout/hierarchy1"/>
    <dgm:cxn modelId="{8EEE91C5-84EE-4F7B-8C8A-82DB14595122}" type="presParOf" srcId="{41F71303-A671-45B1-B4A9-7DCBF9AC248A}" destId="{F43DD2A9-1530-4FAD-A79B-266F90E6B15A}" srcOrd="0" destOrd="0" presId="urn:microsoft.com/office/officeart/2005/8/layout/hierarchy1"/>
    <dgm:cxn modelId="{BC5FF2FD-C483-41EC-8E5A-B01F25AA179C}" type="presParOf" srcId="{41F71303-A671-45B1-B4A9-7DCBF9AC248A}" destId="{925F5491-DC8B-4263-BA60-AF4D39AA3351}" srcOrd="1" destOrd="0" presId="urn:microsoft.com/office/officeart/2005/8/layout/hierarchy1"/>
    <dgm:cxn modelId="{F0B733D3-0AEC-4821-B0E1-AE202351D783}" type="presParOf" srcId="{925F5491-DC8B-4263-BA60-AF4D39AA3351}" destId="{BC86C6A8-5C36-4EAD-A1AA-CAD761D9A5BE}" srcOrd="0" destOrd="0" presId="urn:microsoft.com/office/officeart/2005/8/layout/hierarchy1"/>
    <dgm:cxn modelId="{5A3D21A2-5F65-4E11-A367-37AD63CBA93D}" type="presParOf" srcId="{BC86C6A8-5C36-4EAD-A1AA-CAD761D9A5BE}" destId="{7B83D918-D114-455C-AAAD-069F8364016D}" srcOrd="0" destOrd="0" presId="urn:microsoft.com/office/officeart/2005/8/layout/hierarchy1"/>
    <dgm:cxn modelId="{538E8F0C-C623-471B-88E6-8D8EB843F648}" type="presParOf" srcId="{BC86C6A8-5C36-4EAD-A1AA-CAD761D9A5BE}" destId="{BEDB8809-0998-4A57-927C-C60100C8DB7F}" srcOrd="1" destOrd="0" presId="urn:microsoft.com/office/officeart/2005/8/layout/hierarchy1"/>
    <dgm:cxn modelId="{91D724AB-E400-483B-8248-A2F350715F67}" type="presParOf" srcId="{925F5491-DC8B-4263-BA60-AF4D39AA3351}" destId="{F9D423E5-DCB1-490F-BA05-9BCCC1E1DBF9}" srcOrd="1" destOrd="0" presId="urn:microsoft.com/office/officeart/2005/8/layout/hierarchy1"/>
    <dgm:cxn modelId="{A724CD75-A54B-47F5-B808-19890CDD3E45}" type="presParOf" srcId="{70DF4D28-94CE-40D1-91CA-2E3C649798EA}" destId="{D59FC5B8-D916-4DD1-9D11-AAADA3D69703}" srcOrd="1" destOrd="0" presId="urn:microsoft.com/office/officeart/2005/8/layout/hierarchy1"/>
    <dgm:cxn modelId="{E3D9A1C7-FFB7-4CED-8442-88E8C4F5A2EC}" type="presParOf" srcId="{D59FC5B8-D916-4DD1-9D11-AAADA3D69703}" destId="{753E3E60-96B7-40E9-82EE-21691251100F}" srcOrd="0" destOrd="0" presId="urn:microsoft.com/office/officeart/2005/8/layout/hierarchy1"/>
    <dgm:cxn modelId="{95CE92BD-7FBC-4B1C-A6EA-1B7AF1A6048F}" type="presParOf" srcId="{753E3E60-96B7-40E9-82EE-21691251100F}" destId="{3472438F-B628-4B90-8E89-43408429826E}" srcOrd="0" destOrd="0" presId="urn:microsoft.com/office/officeart/2005/8/layout/hierarchy1"/>
    <dgm:cxn modelId="{EF48393A-1066-47DF-A467-9206750F2C4C}" type="presParOf" srcId="{753E3E60-96B7-40E9-82EE-21691251100F}" destId="{1F0A6C8D-36EF-4709-A372-84CC0832ED5B}" srcOrd="1" destOrd="0" presId="urn:microsoft.com/office/officeart/2005/8/layout/hierarchy1"/>
    <dgm:cxn modelId="{EF8BAED3-DC38-4D68-BBA4-A63A0AF99169}" type="presParOf" srcId="{D59FC5B8-D916-4DD1-9D11-AAADA3D69703}" destId="{32A8FE3D-3599-4191-8315-2C5EA4D7C3D6}" srcOrd="1" destOrd="0" presId="urn:microsoft.com/office/officeart/2005/8/layout/hierarchy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3747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3747"/>
          </a:xfrm>
          <a:prstGeom prst="rect">
            <a:avLst/>
          </a:prstGeom>
        </p:spPr>
        <p:txBody>
          <a:bodyPr vert="horz" lIns="99112" tIns="49556" rIns="99112" bIns="49556" rtlCol="0"/>
          <a:lstStyle>
            <a:lvl1pPr algn="r">
              <a:defRPr sz="1300"/>
            </a:lvl1pPr>
          </a:lstStyle>
          <a:p>
            <a:fld id="{205E3870-4165-46CD-A1FE-0E7F2EFE9655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3625" cy="3455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112" tIns="49556" rIns="99112" bIns="4955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565" y="4927699"/>
            <a:ext cx="5684520" cy="4031754"/>
          </a:xfrm>
          <a:prstGeom prst="rect">
            <a:avLst/>
          </a:prstGeom>
        </p:spPr>
        <p:txBody>
          <a:bodyPr vert="horz" lIns="99112" tIns="49556" rIns="99112" bIns="4955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5630"/>
            <a:ext cx="3079115" cy="513746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4891" y="9725630"/>
            <a:ext cx="3079115" cy="513746"/>
          </a:xfrm>
          <a:prstGeom prst="rect">
            <a:avLst/>
          </a:prstGeom>
        </p:spPr>
        <p:txBody>
          <a:bodyPr vert="horz" lIns="99112" tIns="49556" rIns="99112" bIns="49556" rtlCol="0" anchor="b"/>
          <a:lstStyle>
            <a:lvl1pPr algn="r">
              <a:defRPr sz="1300"/>
            </a:lvl1pPr>
          </a:lstStyle>
          <a:p>
            <a:fld id="{AFAD2F37-DB52-4BA1-B0D7-263A31228B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02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3625" cy="3455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D2F37-DB52-4BA1-B0D7-263A31228BE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222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179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2026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16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885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47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946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6820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116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95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62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25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51A4C-9FD2-48AF-BB50-4BBC05F706C8}" type="datetimeFigureOut">
              <a:rPr lang="ru-RU" smtClean="0"/>
              <a:pPr/>
              <a:t>07.05.2019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E07CCB-8403-464D-8E82-33EB4C4A4A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452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11" Type="http://schemas.openxmlformats.org/officeDocument/2006/relationships/image" Target="../media/image159.jpeg"/><Relationship Id="rId5" Type="http://schemas.openxmlformats.org/officeDocument/2006/relationships/image" Target="../media/image153.png"/><Relationship Id="rId10" Type="http://schemas.openxmlformats.org/officeDocument/2006/relationships/image" Target="../media/image158.jpe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749300"/>
            <a:ext cx="9144000" cy="23876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32910" y="2136338"/>
            <a:ext cx="9926179" cy="39703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latin typeface="Cambria" pitchFamily="18" charset="0"/>
            </a:endParaRPr>
          </a:p>
          <a:p>
            <a:pPr algn="ctr"/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ОТЧ</a:t>
            </a:r>
            <a:r>
              <a:rPr lang="ru-RU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Ё</a:t>
            </a:r>
            <a:r>
              <a:rPr lang="ru-RU" sz="5400" b="1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ambria" pitchFamily="18" charset="0"/>
              </a:rPr>
              <a:t>Т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</a:rPr>
            </a:br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О работе </a:t>
            </a:r>
            <a:r>
              <a:rPr lang="ru-RU" sz="3200" i="1" dirty="0" err="1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примэрии</a:t>
            </a:r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села Гайдар </a:t>
            </a:r>
          </a:p>
          <a:p>
            <a:pPr algn="ctr"/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по обеспечению социально-экономического развития</a:t>
            </a:r>
          </a:p>
          <a:p>
            <a:pPr algn="ctr"/>
            <a:r>
              <a:rPr lang="ru-RU" sz="3200" i="1" dirty="0">
                <a:ln w="0">
                  <a:solidFill>
                    <a:srgbClr val="002060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itchFamily="18" charset="0"/>
              </a:rPr>
              <a:t> на подведомственной территории за </a:t>
            </a: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  <a:t/>
            </a:r>
            <a:b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latin typeface="Cambria" pitchFamily="18" charset="0"/>
              </a:rPr>
            </a:br>
            <a:r>
              <a:rPr lang="ru-RU" sz="32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mbria" pitchFamily="18" charset="0"/>
              </a:rPr>
              <a:t> </a:t>
            </a:r>
            <a:r>
              <a:rPr lang="ru-RU" sz="4800" b="1" i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2015 год</a:t>
            </a:r>
            <a:endParaRPr lang="ru-RU" sz="48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73959" y="189177"/>
            <a:ext cx="624408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Примэрия</a:t>
            </a: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 села Гайдар,</a:t>
            </a:r>
            <a:b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</a:b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АТО </a:t>
            </a:r>
            <a:r>
              <a:rPr lang="ru-RU" sz="2800" b="1" dirty="0" err="1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Гагаузия</a:t>
            </a:r>
            <a:r>
              <a:rPr lang="ru-RU" sz="28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itchFamily="18" charset="0"/>
              </a:rPr>
              <a:t>, Республика Молдова</a:t>
            </a:r>
            <a:endParaRPr lang="ru-RU" sz="2800" b="1" dirty="0">
              <a:ln w="6600">
                <a:solidFill>
                  <a:schemeClr val="tx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0138" y="5344675"/>
            <a:ext cx="638386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3600" b="1" i="1" dirty="0">
              <a:ln w="22225">
                <a:solidFill>
                  <a:srgbClr val="0070C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lvl="0" algn="ctr"/>
            <a:r>
              <a:rPr lang="ru-RU" sz="3200" b="1" i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Киося</a:t>
            </a:r>
            <a:r>
              <a:rPr lang="ru-RU" sz="3200" b="1" i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Илья Георгиевич, </a:t>
            </a:r>
            <a:r>
              <a:rPr lang="ru-RU" sz="3200" b="1" i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примар</a:t>
            </a:r>
            <a:endParaRPr lang="ru-RU" sz="3200" b="1" dirty="0">
              <a:ln w="22225">
                <a:solidFill>
                  <a:srgbClr val="0070C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http://www.heraldicum.ru/moldova/images/gaidar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985" y="1245870"/>
            <a:ext cx="1216024" cy="159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2908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2043" y="123661"/>
            <a:ext cx="5793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Изданные документы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65818214"/>
              </p:ext>
            </p:extLst>
          </p:nvPr>
        </p:nvGraphicFramePr>
        <p:xfrm>
          <a:off x="450378" y="1160059"/>
          <a:ext cx="11505061" cy="42853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7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75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751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60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35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585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521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5214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433016">
                <a:tc rowSpan="2"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Год</a:t>
                      </a:r>
                      <a:endParaRPr lang="ru-RU" sz="4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Обнародовано </a:t>
                      </a:r>
                    </a:p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распоряжений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Составлено </a:t>
                      </a:r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нотариаль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ных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сделок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Рассмотрено петиций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Зарегистрировано актов гражданского</a:t>
                      </a:r>
                      <a:r>
                        <a:rPr lang="ru-RU" sz="200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состояния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92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По личному составу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По основной деятельности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Рожде</a:t>
                      </a:r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ний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Смер-тей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Бра-</a:t>
                      </a:r>
                    </a:p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ков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60077"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  <a:endParaRPr lang="ru-RU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72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101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268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119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39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39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b="1" dirty="0" smtClean="0">
                          <a:solidFill>
                            <a:srgbClr val="C00000"/>
                          </a:solidFill>
                        </a:rPr>
                        <a:t>22</a:t>
                      </a:r>
                      <a:endParaRPr lang="ru-RU" sz="4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74684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9934" y="543595"/>
            <a:ext cx="10754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III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. Анализ исполнения бюджета за  2015 год</a:t>
            </a:r>
            <a:r>
              <a:rPr lang="ru-RU" sz="4400" dirty="0">
                <a:solidFill>
                  <a:srgbClr val="646B86"/>
                </a:solidFill>
              </a:rPr>
              <a:t/>
            </a:r>
            <a:br>
              <a:rPr lang="ru-RU" sz="4400" dirty="0">
                <a:solidFill>
                  <a:srgbClr val="646B86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329960314"/>
              </p:ext>
            </p:extLst>
          </p:nvPr>
        </p:nvGraphicFramePr>
        <p:xfrm>
          <a:off x="173422" y="0"/>
          <a:ext cx="12018578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5361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842" y="0"/>
            <a:ext cx="105087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D19049">
                    <a:lumMod val="50000"/>
                  </a:srgb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Структура доходных статей бюджета за 2015 год</a:t>
            </a:r>
            <a:r>
              <a:rPr lang="ru-RU" sz="4400" dirty="0">
                <a:solidFill>
                  <a:srgbClr val="FF0000"/>
                </a:solidFill>
                <a:latin typeface="Cambria" pitchFamily="18" charset="0"/>
                <a:ea typeface="+mj-ea"/>
                <a:cs typeface="Arial" pitchFamily="34" charset="0"/>
              </a:rPr>
              <a:t/>
            </a:r>
            <a:br>
              <a:rPr lang="ru-RU" sz="4400" dirty="0">
                <a:solidFill>
                  <a:srgbClr val="FF0000"/>
                </a:solidFill>
                <a:latin typeface="Cambria" pitchFamily="18" charset="0"/>
                <a:ea typeface="+mj-ea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82004877"/>
              </p:ext>
            </p:extLst>
          </p:nvPr>
        </p:nvGraphicFramePr>
        <p:xfrm>
          <a:off x="846162" y="1204685"/>
          <a:ext cx="10624457" cy="565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74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248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97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023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814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Статья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План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% выполнения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8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Подоходный налог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201,3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111,83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8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114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Земельный налог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261,4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81,78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28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121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Аренда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46,5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68,38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28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122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Прочие сборы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177,4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134,19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814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151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Спец. счета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3000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66,67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8146">
                <a:tc rowSpan="3">
                  <a:txBody>
                    <a:bodyPr/>
                    <a:lstStyle/>
                    <a:p>
                      <a:r>
                        <a:rPr lang="ru-RU" sz="1800" dirty="0" smtClean="0"/>
                        <a:t>ИТОГО</a:t>
                      </a:r>
                      <a:endParaRPr lang="ru-RU" sz="1800" dirty="0"/>
                    </a:p>
                  </a:txBody>
                  <a:tcPr vert="wordArtVert"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Собственные доходы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686,6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smtClean="0"/>
                        <a:t>98,1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28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Трансферты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4029,4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smtClean="0"/>
                        <a:t>119,2</a:t>
                      </a:r>
                      <a:endParaRPr lang="ru-RU" sz="24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28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Всего доходы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7716,2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70,9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4884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/>
        </p:nvSpPr>
        <p:spPr>
          <a:xfrm>
            <a:off x="1787071" y="411156"/>
            <a:ext cx="8153400" cy="28803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Доли постатейных расходов</a:t>
            </a:r>
            <a:r>
              <a:rPr lang="ru-RU" sz="3600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  <a:t/>
            </a:r>
            <a:br>
              <a:rPr lang="ru-RU" sz="3600" b="1" i="1" dirty="0">
                <a:solidFill>
                  <a:srgbClr val="002060"/>
                </a:solidFill>
                <a:latin typeface="Cambria" pitchFamily="18" charset="0"/>
                <a:cs typeface="Arial" pitchFamily="34" charset="0"/>
              </a:rPr>
            </a:br>
            <a:endParaRPr lang="ru-RU" sz="3600" dirty="0">
              <a:solidFill>
                <a:srgbClr val="646B86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4096035"/>
              </p:ext>
            </p:extLst>
          </p:nvPr>
        </p:nvGraphicFramePr>
        <p:xfrm>
          <a:off x="957944" y="699186"/>
          <a:ext cx="10421256" cy="5904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2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12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772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28977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2015 год</a:t>
                      </a:r>
                      <a:endParaRPr lang="ru-RU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1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План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% </a:t>
                      </a:r>
                      <a:r>
                        <a:rPr lang="ru-RU" sz="2000" dirty="0" err="1" smtClean="0"/>
                        <a:t>выполн</a:t>
                      </a:r>
                      <a:r>
                        <a:rPr lang="ru-RU" sz="2000" dirty="0" smtClean="0"/>
                        <a:t>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5381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Заработная </a:t>
                      </a:r>
                      <a:r>
                        <a:rPr lang="ru-RU" sz="2400" b="1" dirty="0" err="1" smtClean="0"/>
                        <a:t>плата+отчисления</a:t>
                      </a:r>
                      <a:r>
                        <a:rPr lang="ru-RU" sz="2400" b="1" dirty="0" smtClean="0"/>
                        <a:t>, </a:t>
                      </a:r>
                      <a:r>
                        <a:rPr lang="ru-RU" sz="2400" b="1" dirty="0" err="1" smtClean="0"/>
                        <a:t>тыс.лей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2599,8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94,01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8983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Питание, тыс. 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333,7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99,9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3725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Энергоресурсы, тыс. 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81,9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79,5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725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Кап. ремонт, </a:t>
                      </a:r>
                      <a:r>
                        <a:rPr lang="ru-RU" sz="2400" b="1" dirty="0" err="1" smtClean="0"/>
                        <a:t>тыс.лей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67,4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134,8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37256">
                <a:tc>
                  <a:txBody>
                    <a:bodyPr/>
                    <a:lstStyle/>
                    <a:p>
                      <a:r>
                        <a:rPr lang="ru-RU" sz="2400" b="1" dirty="0" smtClean="0"/>
                        <a:t>Остальные расходы, </a:t>
                      </a:r>
                      <a:r>
                        <a:rPr lang="ru-RU" sz="2400" b="1" dirty="0" err="1" smtClean="0"/>
                        <a:t>тыс.лей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772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77,37</a:t>
                      </a:r>
                      <a:endParaRPr lang="ru-RU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38125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9" t="1583"/>
          <a:stretch/>
        </p:blipFill>
        <p:spPr>
          <a:xfrm>
            <a:off x="457200" y="342899"/>
            <a:ext cx="10756900" cy="63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274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9543" y="263474"/>
            <a:ext cx="10261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IV. 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Достижения </a:t>
            </a:r>
            <a:r>
              <a:rPr lang="ru-RU" sz="2800" b="1" i="1" dirty="0" err="1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примэрии</a:t>
            </a:r>
            <a:r>
              <a:rPr lang="ru-RU" sz="2800" b="1" i="1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на протяжении 2015 года в области генеральной инфраструктуры.</a:t>
            </a:r>
            <a:r>
              <a:rPr lang="ru-RU" sz="2800" dirty="0">
                <a:solidFill>
                  <a:srgbClr val="646B86"/>
                </a:solidFill>
                <a:latin typeface="Calibri" panose="020F0502020204030204" pitchFamily="34" charset="0"/>
                <a:ea typeface="+mj-ea"/>
                <a:cs typeface="+mj-cs"/>
              </a:rPr>
              <a:t/>
            </a:r>
            <a:br>
              <a:rPr lang="ru-RU" sz="2800" dirty="0">
                <a:solidFill>
                  <a:srgbClr val="646B86"/>
                </a:solidFill>
                <a:latin typeface="Calibri" panose="020F0502020204030204" pitchFamily="34" charset="0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05963" y="1284910"/>
            <a:ext cx="4277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>
                <a:solidFill>
                  <a:srgbClr val="CCB400">
                    <a:lumMod val="75000"/>
                  </a:srgb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АДМИНЗДАНИЕ ПРИМЭРИИ</a:t>
            </a:r>
            <a:endParaRPr lang="ru-RU" sz="2400" b="1" u="sng" dirty="0">
              <a:solidFill>
                <a:srgbClr val="CCB400">
                  <a:lumMod val="75000"/>
                </a:srgbClr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333" y="1949712"/>
            <a:ext cx="66025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latin typeface="Cambria" pitchFamily="18" charset="0"/>
                <a:cs typeface="Times New Roman" pitchFamily="18" charset="0"/>
              </a:rPr>
              <a:t>За 2015 год  в </a:t>
            </a:r>
            <a:r>
              <a:rPr lang="ru-RU" sz="2600" dirty="0" err="1">
                <a:latin typeface="Cambria" pitchFamily="18" charset="0"/>
                <a:cs typeface="Times New Roman" pitchFamily="18" charset="0"/>
              </a:rPr>
              <a:t>админ.здании</a:t>
            </a:r>
            <a:r>
              <a:rPr lang="ru-RU" sz="2600" dirty="0"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Cambria" pitchFamily="18" charset="0"/>
                <a:cs typeface="Times New Roman" pitchFamily="18" charset="0"/>
              </a:rPr>
              <a:t>примэрии</a:t>
            </a:r>
            <a:r>
              <a:rPr lang="ru-RU" sz="2600" dirty="0">
                <a:latin typeface="Cambria" pitchFamily="18" charset="0"/>
                <a:cs typeface="Times New Roman" pitchFamily="18" charset="0"/>
              </a:rPr>
              <a:t> были проведены следующие виды работ:</a:t>
            </a:r>
          </a:p>
          <a:p>
            <a:endParaRPr lang="ru-RU" sz="2600" dirty="0">
              <a:latin typeface="Cambria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600" dirty="0">
                <a:latin typeface="Cambria" pitchFamily="18" charset="0"/>
                <a:cs typeface="Times New Roman" pitchFamily="18" charset="0"/>
              </a:rPr>
              <a:t>Утепление стен здания </a:t>
            </a:r>
            <a:r>
              <a:rPr lang="ru-RU" sz="2600" dirty="0" err="1">
                <a:latin typeface="Cambria" pitchFamily="18" charset="0"/>
                <a:cs typeface="Times New Roman" pitchFamily="18" charset="0"/>
              </a:rPr>
              <a:t>примэрии</a:t>
            </a:r>
            <a:endParaRPr lang="ru-RU" sz="2600" dirty="0">
              <a:latin typeface="Cambria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600" dirty="0">
                <a:latin typeface="Cambria" pitchFamily="18" charset="0"/>
                <a:cs typeface="Times New Roman" pitchFamily="18" charset="0"/>
              </a:rPr>
              <a:t> Декоративная штукатурка всего здания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Cambria" pitchFamily="18" charset="0"/>
                <a:cs typeface="Times New Roman" pitchFamily="18" charset="0"/>
              </a:rPr>
              <a:t> Косметический внутренний ремонт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Cambria" pitchFamily="18" charset="0"/>
                <a:cs typeface="Times New Roman" pitchFamily="18" charset="0"/>
              </a:rPr>
              <a:t> Приобретение мебели</a:t>
            </a:r>
          </a:p>
          <a:p>
            <a:endParaRPr lang="ru-RU" sz="2600" dirty="0">
              <a:latin typeface="Cambria" pitchFamily="18" charset="0"/>
              <a:cs typeface="Times New Roman" pitchFamily="18" charset="0"/>
            </a:endParaRPr>
          </a:p>
          <a:p>
            <a:r>
              <a:rPr lang="ru-RU" sz="2600" dirty="0">
                <a:latin typeface="Cambria" pitchFamily="18" charset="0"/>
                <a:cs typeface="Times New Roman" pitchFamily="18" charset="0"/>
              </a:rPr>
              <a:t>Всего было израсходовано </a:t>
            </a:r>
            <a:r>
              <a:rPr lang="ru-RU" sz="2600" dirty="0" smtClean="0">
                <a:latin typeface="Cambria" pitchFamily="18" charset="0"/>
                <a:cs typeface="Times New Roman" pitchFamily="18" charset="0"/>
              </a:rPr>
              <a:t>40000 </a:t>
            </a:r>
            <a:r>
              <a:rPr lang="ru-RU" sz="2600" dirty="0">
                <a:latin typeface="Cambria" pitchFamily="18" charset="0"/>
                <a:cs typeface="Times New Roman" pitchFamily="18" charset="0"/>
              </a:rPr>
              <a:t>леев.</a:t>
            </a:r>
            <a:endParaRPr lang="ru-RU" sz="2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659" y="1284910"/>
            <a:ext cx="3618241" cy="232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1659" y="3854494"/>
            <a:ext cx="3618241" cy="2713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8799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2774" y="121808"/>
            <a:ext cx="25090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chemeClr val="bg1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ДЕТСКИЙ САД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1474" y="532657"/>
            <a:ext cx="11293642" cy="615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в 2015 году посещали 187 детей, в том числе: 129 детей-в основном здании, 58 детей –в филиале.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отчетный период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были проделаны следующие виды работ: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u="sng" dirty="0">
                <a:solidFill>
                  <a:srgbClr val="C0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и ремонт учреждения: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Покраска уличного игрового оборудования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Косметический ремонт в филиале 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Замена полов в муз. зале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Замена 4 дверей 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Строительство 2 навесов 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Утепление стен пристройки и котельной.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Перекрытие подвала</a:t>
            </a:r>
          </a:p>
          <a:p>
            <a:r>
              <a:rPr lang="ru-RU" sz="2000" dirty="0">
                <a:latin typeface="Cambria" panose="02040503050406030204" pitchFamily="18" charset="0"/>
                <a:ea typeface="Calibri" panose="020F0502020204030204" pitchFamily="34" charset="0"/>
              </a:rPr>
              <a:t>8. Перекрытие  подземного </a:t>
            </a:r>
            <a:r>
              <a:rPr lang="ru-RU" sz="2000" dirty="0" smtClean="0">
                <a:latin typeface="Cambria" panose="02040503050406030204" pitchFamily="18" charset="0"/>
                <a:ea typeface="Calibri" panose="020F0502020204030204" pitchFamily="34" charset="0"/>
              </a:rPr>
              <a:t>укрытия</a:t>
            </a:r>
          </a:p>
          <a:p>
            <a:r>
              <a:rPr lang="ru-RU" sz="2000" dirty="0" smtClean="0">
                <a:latin typeface="Cambria" panose="02040503050406030204" pitchFamily="18" charset="0"/>
              </a:rPr>
              <a:t>Всего на ремонт израсходовано </a:t>
            </a:r>
            <a:r>
              <a:rPr lang="ru-RU" sz="2000" b="1" dirty="0" smtClean="0">
                <a:latin typeface="Cambria" panose="02040503050406030204" pitchFamily="18" charset="0"/>
              </a:rPr>
              <a:t>64545 </a:t>
            </a:r>
            <a:r>
              <a:rPr lang="ru-RU" sz="2000" dirty="0" smtClean="0">
                <a:latin typeface="Cambria" panose="02040503050406030204" pitchFamily="18" charset="0"/>
              </a:rPr>
              <a:t>леев, в том числе из бюджета учреждения </a:t>
            </a:r>
            <a:r>
              <a:rPr lang="ru-RU" sz="2000" b="1" dirty="0" smtClean="0">
                <a:latin typeface="Cambria" panose="02040503050406030204" pitchFamily="18" charset="0"/>
              </a:rPr>
              <a:t>33045</a:t>
            </a:r>
            <a:r>
              <a:rPr lang="ru-RU" sz="2000" dirty="0" smtClean="0">
                <a:latin typeface="Cambria" panose="02040503050406030204" pitchFamily="18" charset="0"/>
              </a:rPr>
              <a:t> леев, спонсорские средства – </a:t>
            </a:r>
            <a:r>
              <a:rPr lang="ru-RU" sz="2000" b="1" dirty="0" smtClean="0">
                <a:latin typeface="Cambria" panose="02040503050406030204" pitchFamily="18" charset="0"/>
              </a:rPr>
              <a:t>31500</a:t>
            </a:r>
            <a:r>
              <a:rPr lang="ru-RU" sz="2000" dirty="0" smtClean="0">
                <a:latin typeface="Cambria" panose="02040503050406030204" pitchFamily="18" charset="0"/>
              </a:rPr>
              <a:t> леев.</a:t>
            </a:r>
            <a:endParaRPr lang="ru-R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21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053" y="327870"/>
            <a:ext cx="11502189" cy="3257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счет Румынского гранта (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FISM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была приобретена мебель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( столы, стулья и кроватки детские) и уличное игровое оборудование на сумму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99537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леев.</a:t>
            </a:r>
          </a:p>
          <a:p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  За участие в проекте «Энергия и биомасса» детский сад получил в качестве приза компьютер «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hp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pro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» , принтер «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Сanon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» и  источник бесперебойного  питания на сумму 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8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тыс. леев.</a:t>
            </a:r>
          </a:p>
          <a:p>
            <a:r>
              <a:rPr lang="ru-RU" sz="2000" b="1" dirty="0" smtClean="0">
                <a:latin typeface="Cambria" panose="02040503050406030204" pitchFamily="18" charset="0"/>
                <a:ea typeface="Calibri" panose="020F0502020204030204" pitchFamily="34" charset="0"/>
              </a:rPr>
              <a:t>  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Кроме того, хотелось бы отметить спонсоров, которые подарили детскому саду: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ноутбук – </a:t>
            </a:r>
            <a:r>
              <a:rPr lang="ru-RU" sz="2000" b="1" dirty="0" err="1">
                <a:latin typeface="Cambria" panose="02040503050406030204" pitchFamily="18" charset="0"/>
                <a:ea typeface="Calibri" panose="020F0502020204030204" pitchFamily="34" charset="0"/>
              </a:rPr>
              <a:t>Попаз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</a:rPr>
              <a:t> Зинаида Ильинична; холодильник – Чебан Николай Георгиевич; 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отоаппарат </a:t>
            </a:r>
            <a:r>
              <a:rPr lang="en-US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LUMIX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20Х; активная 2-ух полосная акустическая система </a:t>
            </a:r>
            <a:r>
              <a:rPr lang="en-US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SPS</a:t>
            </a:r>
            <a:r>
              <a:rPr lang="ru-RU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30 -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Генов Иван Михайлович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b="1" dirty="0"/>
          </a:p>
        </p:txBody>
      </p:sp>
      <p:pic>
        <p:nvPicPr>
          <p:cNvPr id="3" name="Рисунок 2" descr="C:\Users\Ромашка\Documents\P11903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98" y="3729859"/>
            <a:ext cx="3706813" cy="260032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ysDash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C:\Users\Ромашка\Documents\P11903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340" y="3729859"/>
            <a:ext cx="3757613" cy="2701924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sysDot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Users\Ромашка\Documents\P11903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4082" y="3729859"/>
            <a:ext cx="3656012" cy="2714625"/>
          </a:xfrm>
          <a:prstGeom prst="rect">
            <a:avLst/>
          </a:prstGeom>
          <a:ln w="76200" cap="sq" cmpd="thickThin">
            <a:solidFill>
              <a:srgbClr val="FFFF00"/>
            </a:solidFill>
            <a:prstDash val="dashDot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932666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0948" y="200657"/>
            <a:ext cx="698473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700" b="1" u="sng" dirty="0" smtClean="0">
                <a:solidFill>
                  <a:srgbClr val="FF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Организован подвоз детей в детский сад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Documents and Settings\romashka\Рабочий стол\АВТОБУС\P11905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0" y="1015998"/>
            <a:ext cx="4013200" cy="252730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C:\Documents and Settings\romashka\Рабочий стол\АВТОБУС\P11905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8600" y="1015998"/>
            <a:ext cx="3556000" cy="2527301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C:\Documents and Settings\romashka\Рабочий стол\АВТОБУС\P11905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43881" y="3850809"/>
            <a:ext cx="3947319" cy="275757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C:\Documents and Settings\romashka\Рабочий стол\АВТОБУС\P119058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8600" y="3866575"/>
            <a:ext cx="3556000" cy="275757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923978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8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583" y="125234"/>
            <a:ext cx="114808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детском саду</a:t>
            </a:r>
            <a:r>
              <a:rPr lang="ru-RU" sz="40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2509" y="663843"/>
            <a:ext cx="1163781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№1 «Ромашка», с</a:t>
            </a: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Гайдар </a:t>
            </a:r>
            <a:r>
              <a:rPr lang="ru-RU" sz="24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2015 год </a:t>
            </a:r>
            <a:r>
              <a:rPr lang="ru-RU" sz="2400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проведено около 20 различных развлекательно-познавательных и спортивных мероприятий.</a:t>
            </a:r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15769" y="1556395"/>
            <a:ext cx="359418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«1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июня – День защиты детей»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C:\Users\Ромашка\Documents\ФОТО 1 ИЮНЯ 2015\P11403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381" y="2002671"/>
            <a:ext cx="3165277" cy="237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Ромашка\Documents\ФОТО 1 ИЮНЯ 2015\P11401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1142" y="2002671"/>
            <a:ext cx="3014009" cy="238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Ромашка\Documents\ФОТО 1 ИЮНЯ 2015\P114012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331" y="1923018"/>
            <a:ext cx="3162300" cy="246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96009" y="4387334"/>
            <a:ext cx="1992020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«Весёлые старты»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Ромашка\Documents\Посещение занятий\Pic_1120_47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583" y="4752340"/>
            <a:ext cx="3042149" cy="210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436791" y="4377235"/>
            <a:ext cx="2394694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«Мой цветущий край»</a:t>
            </a:r>
            <a:endParaRPr lang="ru-RU" sz="1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Ромашка\Documents\екатерина ник\P11606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1142" y="4732004"/>
            <a:ext cx="3136993" cy="212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Ромашка\Documents\Выпускной 2015\P1130984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6545" y="4778018"/>
            <a:ext cx="2852555" cy="20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070003" y="4374654"/>
            <a:ext cx="2132955" cy="423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«Выпускной бал»</a:t>
            </a:r>
            <a:endParaRPr lang="ru-RU" sz="1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381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0375" y="1295400"/>
            <a:ext cx="11731625" cy="9239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                                                                    </a:t>
            </a:r>
            <a:b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2000" b="1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УВАЖАЕМЫЕ ЖИТЕЛИ СЕЛА ГАЙДАР!</a:t>
            </a:r>
            <a: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/>
            </a:r>
            <a:b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  <a:t>     </a:t>
            </a:r>
            <a:br>
              <a:rPr lang="ru-RU" sz="4000" i="1" dirty="0">
                <a:solidFill>
                  <a:srgbClr val="C00000"/>
                </a:solidFill>
                <a:latin typeface="Cambria" pitchFamily="18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036" y="1757500"/>
            <a:ext cx="1186069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25"/>
              </a:lnSpc>
              <a:spcAft>
                <a:spcPts val="1500"/>
              </a:spcAft>
            </a:pPr>
            <a:r>
              <a:rPr lang="ru-RU" sz="15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500" b="1" dirty="0"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Согласно Закона « О местном публичном управлении»,  представляю Вам отчет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села Гайдар о проделанной работе за  2015 год.</a:t>
            </a:r>
            <a:r>
              <a:rPr lang="ru-RU" sz="15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Данная презентация рассчитана на широкий круг лиц, и, каждый из Вас, ознакомившись с ней, сможет дать оценку проделанной работе и высказать свое мнение, предложение и т.п.</a:t>
            </a:r>
          </a:p>
          <a:p>
            <a:pPr>
              <a:lnSpc>
                <a:spcPts val="2025"/>
              </a:lnSpc>
              <a:spcAft>
                <a:spcPts val="150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    Главной своей задачей  считаю работу, направленную на  повышение  уровня жизни нашего села, улучшение социально-экономического развития.  Постараюсь подвести итоги, останавливаясь на главных делах и проектах, над которыми работала  наша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проанализировать, что нам удалось сделать и над чем надо ещё поработать.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 Хочу  отметить, что наш  Совет -  это  слаженный механизм, в  котором в единстве и добром согласии  работают  Совет и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,  в котором  стал обязательным добросовестный повседневный труд всех  работников 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 Несмотря на то, что в 2015 году наблюдалось много серьёзных проблем, мы старались находить выход из кризисных ситуаций. На протяжении всего отчетного периода команда 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примэрии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 Гайдар с честью выполняла взятые обязательства.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 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Примэрия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и Совет провели значительную работу. Мы старались благоустраивать село, привлекать инвестиции доноров для реализации различных проектов, мы проводили общественно – полезные мероприятия, реализовали социальные программы. Несмотря на это, ещё очень многое нам предстоит сделать, имеем немало задач на будущее.  </a:t>
            </a:r>
            <a:b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</a:b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  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Обо всем этом хочу отчитаться, представив факты, что было сделано за это время, избрав </a:t>
            </a:r>
            <a:r>
              <a:rPr lang="ru-RU" sz="1500" b="1" dirty="0" err="1">
                <a:latin typeface="Cambria" pitchFamily="18" charset="0"/>
                <a:ea typeface="Times New Roman" pitchFamily="18" charset="0"/>
                <a:cs typeface="Arial" pitchFamily="34" charset="0"/>
              </a:rPr>
              <a:t>транспарентность</a:t>
            </a:r>
            <a:r>
              <a:rPr lang="ru-RU" sz="1500" b="1" dirty="0">
                <a:latin typeface="Cambria" pitchFamily="18" charset="0"/>
                <a:ea typeface="Times New Roman" pitchFamily="18" charset="0"/>
                <a:cs typeface="Arial" pitchFamily="34" charset="0"/>
              </a:rPr>
              <a:t> (прозрачность) основным условием деятельности любой структуры.</a:t>
            </a:r>
            <a:endParaRPr lang="ru-RU" sz="1500" b="1" dirty="0"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41502" y="19878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ts val="2025"/>
              </a:lnSpc>
              <a:spcAft>
                <a:spcPts val="1500"/>
              </a:spcAft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являемся частью человеческого</a:t>
            </a:r>
            <a:b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сообщества, и, общаясь, выявляем</a:t>
            </a:r>
            <a:b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проблемы, затем совместно решаем их.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1624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022" y="121081"/>
            <a:ext cx="206979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u="sng" dirty="0">
                <a:solidFill>
                  <a:srgbClr val="CCB400">
                    <a:lumMod val="75000"/>
                  </a:srgbClr>
                </a:solidFill>
                <a:latin typeface="Cambria" pitchFamily="18" charset="0"/>
              </a:rPr>
              <a:t>ГИМНАЗИЯ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5539" y="4066713"/>
            <a:ext cx="3637631" cy="272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6690" y="635784"/>
            <a:ext cx="11745310" cy="6299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Cambria" panose="020405030504060A0204" pitchFamily="18" charset="0"/>
              </a:rPr>
              <a:t>За </a:t>
            </a:r>
            <a:r>
              <a:rPr lang="ru-RU" sz="2400" b="1" i="1" dirty="0" smtClean="0">
                <a:latin typeface="Cambria" panose="020405030504060A0204" pitchFamily="18" charset="0"/>
              </a:rPr>
              <a:t>2015 год в гимназии </a:t>
            </a:r>
            <a:r>
              <a:rPr lang="ru-RU" sz="2400" b="1" i="1" dirty="0">
                <a:latin typeface="Cambria" panose="020405030504060A0204" pitchFamily="18" charset="0"/>
              </a:rPr>
              <a:t>осуществлены следующие виды работ и приобретения: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-ремонт кабинета русского языка и литературы—30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-ремонт внутренней системы отопления—270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-приобретены и установлены видеооборудование (2 наружные и 6 внутренние видеокамеры)—на сумму 20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-приобретён профессиональный фотоаппарат с видеокамерой и диапроектор—19 тыс. леев</a:t>
            </a:r>
          </a:p>
          <a:p>
            <a:r>
              <a:rPr lang="ru-RU" sz="2000" i="1" dirty="0">
                <a:latin typeface="Cambria" panose="020405030504060A0204" pitchFamily="18" charset="0"/>
              </a:rPr>
              <a:t>-приобретена мебель в 1 кабинет (столы и стулья )—20 тыс. леев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дополнительных средств ,посредством при финансовой поддержки О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бщественного Объединения Родителей </a:t>
            </a: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Московского 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Правительства : оборудованы </a:t>
            </a:r>
            <a:r>
              <a:rPr lang="ru-RU" sz="20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кабинет русского языка и литературы и читальный зал –на сумму 120 тыс</a:t>
            </a:r>
            <a:r>
              <a:rPr lang="ru-RU" sz="2000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леев.</a:t>
            </a:r>
            <a:r>
              <a:rPr lang="ru-RU" sz="1200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i="1" dirty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-текущий </a:t>
            </a: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кабинетов- </a:t>
            </a: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леев,</a:t>
            </a:r>
            <a:endParaRPr lang="ru-RU" i="1" dirty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-текущий ремонт холлов и корридоров-10 тыс. леев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i="1" dirty="0"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-текущий ремонт спортзала и актового зала -2 тыс. леев</a:t>
            </a: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-строительство наружного туалета для персонала гимназии-5 тыс. леев</a:t>
            </a: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-оборудование раздевалки на 2–ом этаже гимназии-12 тыс. леев</a:t>
            </a:r>
          </a:p>
          <a:p>
            <a:pPr>
              <a:spcAft>
                <a:spcPts val="1000"/>
              </a:spcAft>
            </a:pP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замена электропроводки -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i="1" dirty="0" smtClean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леев.</a:t>
            </a:r>
            <a:endParaRPr lang="ru-RU" i="1" dirty="0">
              <a:effectLst/>
              <a:latin typeface="Cambria" panose="020405030504060A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49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l="3000" t="-12000" r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2895" y="342908"/>
            <a:ext cx="105954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70C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Мероприятия в гимназии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43" y="1007416"/>
            <a:ext cx="3594100" cy="2695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7291" y="981748"/>
            <a:ext cx="3628324" cy="27212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508" y="1101175"/>
            <a:ext cx="29404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Осенняя ярмарка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62300" y="3107976"/>
            <a:ext cx="5092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«День борьбы с диабетом»</a:t>
            </a:r>
            <a:endParaRPr lang="ru-RU" sz="2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66" y="3944685"/>
            <a:ext cx="4753962" cy="26933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1493" y="6114806"/>
            <a:ext cx="32784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«Все в твоих руках»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3852" y="1007415"/>
            <a:ext cx="3594100" cy="26955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748" y="3933209"/>
            <a:ext cx="3606423" cy="270481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176801" y="6251663"/>
            <a:ext cx="274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</a:rPr>
              <a:t>Последний звонок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914789" y="3125602"/>
            <a:ext cx="35931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</a:rPr>
              <a:t>Поездка в лагерь отдыха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680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7874" y="243024"/>
            <a:ext cx="59426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Офис семейных врачей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32100" y="1012465"/>
            <a:ext cx="9182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i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Прием в офисе ведется согласно графику утвержденному заведующей  ПМСУ ЦЗ с 8-00 до 18-00ч  по 5 дневной рабочей неделе.  По четвергам ведется прием здоровых детей и беременных женщин. </a:t>
            </a:r>
            <a:endParaRPr lang="ru-RU" sz="2000" i="1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44" t="20370" r="14445" b="22593"/>
          <a:stretch/>
        </p:blipFill>
        <p:spPr>
          <a:xfrm>
            <a:off x="284833" y="540294"/>
            <a:ext cx="2299380" cy="14878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2900" y="2028128"/>
            <a:ext cx="118491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По субботам работает процедурный кабинет по скользящему графику. По будням  с 8-00 до 18-00 вызова обслуживаются на санитарной машине. Каждый семейный врач имеет сумку для оказания первой помощи. С 18-00 до 8-00ч утра и в выходные дни вызова обслуживает скорая помощь с Чадыр-Лунги. В офисе имеются: 3 кабинета семейных  врачей, лаборатория, кабинет акушерки, прививочный кабинет, кабинет </a:t>
            </a:r>
            <a:r>
              <a:rPr lang="ru-RU" sz="2000" i="1" dirty="0" err="1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физиопроцедур</a:t>
            </a: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, процедурный кабинет, кабинет старшей мед сестры, уголок ОРТ, </a:t>
            </a:r>
            <a:r>
              <a:rPr lang="en-US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TRIAJ</a:t>
            </a: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 кабинет, 3 котельные и  туалет.</a:t>
            </a:r>
          </a:p>
          <a:p>
            <a:pPr lvl="0"/>
            <a:r>
              <a:rPr lang="ru-RU" sz="2000" i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Основной принцип работы в офисе- это профилактика и укрепление здоровья населения, а именно:</a:t>
            </a:r>
            <a:endParaRPr lang="ru-RU" sz="1600" i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 err="1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Онкопрофосмотры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Раннее выявление , контроль и наблюдение за пациентами с артериальной гипертензией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Иммунопрофилактика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Работа с женщинами фертильного возраста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Работа с беременными ( ранний охват до 12 недель беременности, дородовый и послеродовый патронаж)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Посещение одиноких пенсионеров, инвалидов.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ru-RU" sz="2000" i="1" dirty="0">
                <a:solidFill>
                  <a:prstClr val="black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Times New Roman" panose="02020603050405020304" pitchFamily="18" charset="0"/>
              </a:rPr>
              <a:t>Патронаж детей первого года жизни.</a:t>
            </a:r>
            <a:endParaRPr lang="ru-RU" sz="2000" i="1" dirty="0">
              <a:solidFill>
                <a:prstClr val="black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396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r="-1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526" y="923786"/>
            <a:ext cx="11734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Обсужденные вопросы на мед совете.                                5.- раннее выявление </a:t>
            </a:r>
            <a:r>
              <a:rPr lang="ru-RU" dirty="0" err="1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онкозаболеваний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-3 случая</a:t>
            </a: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Семинар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по борьбе с коррупцией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-Ранний охват беременных до 12 недель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Отчетное собрание за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2014 г.                                                  -Выявление контроль и наблюдения за пациентами с 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Борьба с туберкулезом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                   артериальной гипертонией и сахарным диабетом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Профилактика СПИДа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                   - Посещение одиноких пенсионеров и инвалидов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Профилактика ОКЗ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                         -Патронат детей первого года жизни</a:t>
            </a:r>
            <a:endParaRPr lang="ru-RU" dirty="0">
              <a:solidFill>
                <a:srgbClr val="FF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47700" algn="l"/>
              </a:tabLst>
            </a:pP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Профилактика и борьба с БППП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                                           6. Получен бутовый камень с </a:t>
            </a:r>
            <a:r>
              <a:rPr lang="ru-RU" dirty="0" err="1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примэрии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на 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2. Курсы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усовершенствования и специализации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для            строительство гаража для санитарной машины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среднего мед персонала  на уровне ЦЗ.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3. Выезд </a:t>
            </a:r>
            <a:r>
              <a:rPr lang="ru-RU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узких специалистов в марте и в 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ноябре 2015 г.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4. Получены 30 </a:t>
            </a:r>
            <a:r>
              <a:rPr lang="ru-RU" dirty="0" err="1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глюкометров</a:t>
            </a: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и розданы диабетикам,</a:t>
            </a:r>
          </a:p>
          <a:p>
            <a:pPr lvl="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получающим инсулин.</a:t>
            </a:r>
          </a:p>
          <a:p>
            <a:pPr marL="457200">
              <a:spcAft>
                <a:spcPts val="0"/>
              </a:spcAft>
              <a:tabLst>
                <a:tab pos="647700" algn="l"/>
              </a:tabLst>
            </a:pPr>
            <a:r>
              <a:rPr lang="ru-RU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solidFill>
                <a:srgbClr val="FF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1917" y="215900"/>
            <a:ext cx="67119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Что было сделано в </a:t>
            </a:r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2015 г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216" y="4617105"/>
            <a:ext cx="3985714" cy="2163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0334" y="3460567"/>
            <a:ext cx="2984500" cy="22383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06" r="12316" b="15006"/>
          <a:stretch/>
        </p:blipFill>
        <p:spPr>
          <a:xfrm>
            <a:off x="5554312" y="4087904"/>
            <a:ext cx="2350530" cy="22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982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500" y="87581"/>
            <a:ext cx="1150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V. </a:t>
            </a:r>
            <a:r>
              <a:rPr lang="ru-RU" sz="4000" b="1" i="1" dirty="0">
                <a:solidFill>
                  <a:srgbClr val="C00000"/>
                </a:solidFill>
                <a:latin typeface="Cambria" pitchFamily="18" charset="0"/>
              </a:rPr>
              <a:t>Социальная политика</a:t>
            </a: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2600" y="889913"/>
            <a:ext cx="11518900" cy="6011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и прежде, в истекшем году, </a:t>
            </a:r>
            <a:r>
              <a:rPr lang="ru-RU" sz="2400" dirty="0" err="1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примэрией</a:t>
            </a: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лично </a:t>
            </a:r>
            <a:r>
              <a:rPr lang="ru-RU" sz="2400" dirty="0" err="1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примаром</a:t>
            </a:r>
            <a:r>
              <a:rPr lang="ru-RU" sz="2400" dirty="0"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соблюдались главные принципы работы, где в центре внимания был человек. Потому приоритет был отдан социальным вопросам, </a:t>
            </a: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оказание социальной  помощи малоимущему населению, многодетным семьям, пенсионерам и инвалидам.   </a:t>
            </a:r>
            <a:b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 обслуживании социальных работников 16 одиноких пенсионеров.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2060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Итоги деятельности социальной службы: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84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семей получили 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208 </a:t>
            </a:r>
            <a:r>
              <a:rPr lang="ru-RU" sz="2400" b="1" dirty="0" err="1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складометров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дров по льготной 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цене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7 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семей 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афганцев 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и инвалидов получили 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бесплатно по </a:t>
            </a:r>
            <a:endParaRPr lang="ru-RU" sz="2400" b="1" dirty="0" smtClean="0">
              <a:solidFill>
                <a:prstClr val="black"/>
              </a:solidFill>
              <a:latin typeface="Cambria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складометра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дров;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128 </a:t>
            </a: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с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емей были оформлены на социальное пособие;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           </a:t>
            </a:r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108</a:t>
            </a:r>
            <a:r>
              <a:rPr lang="ru-RU" sz="2400" b="1" dirty="0" smtClean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семей были оформлены на получение компенсации на    отопительный сезон (по 315 лей/месяц);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CCB400">
                  <a:lumMod val="50000"/>
                </a:srgbClr>
              </a:solidFill>
              <a:latin typeface="Cambria" pitchFamily="18" charset="0"/>
              <a:cs typeface="Arial" pitchFamily="34" charset="0"/>
            </a:endParaRPr>
          </a:p>
          <a:p>
            <a:pPr>
              <a:lnSpc>
                <a:spcPts val="2025"/>
              </a:lnSpc>
              <a:spcAft>
                <a:spcPts val="1500"/>
              </a:spcAft>
            </a:pPr>
            <a:endParaRPr lang="ru-RU" sz="2400" dirty="0">
              <a:latin typeface="Cambria" panose="020405030504060A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9661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6318079"/>
              </p:ext>
            </p:extLst>
          </p:nvPr>
        </p:nvGraphicFramePr>
        <p:xfrm>
          <a:off x="165412" y="1210137"/>
          <a:ext cx="11248572" cy="5415720"/>
        </p:xfrm>
        <a:graphic>
          <a:graphicData uri="http://schemas.openxmlformats.org/drawingml/2006/table">
            <a:tbl>
              <a:tblPr firstRow="1" firstCol="1" bandRow="1"/>
              <a:tblGrid>
                <a:gridCol w="6516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091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27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2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человек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(лей)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29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 из ФСПН (по заявлениям)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49.800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Транспортная компенсация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161.279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инвалидов 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28.900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защиты детей  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14.100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пожилого человека из 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7.500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Школьники на (1 сентября)из ФСПН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16.100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Примэрия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новогодние подарки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Кузнецов Валерий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защиты детей из примэрии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Сладости 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Молдо-турецкий лицей «Оризонт»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Мясо по 3 кг.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00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пожилого человека из </a:t>
                      </a: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примэрии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Продуктовые пакеты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45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Благотворительный фонд «</a:t>
                      </a: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SECERIS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Рождест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800" b="1" baseline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подарки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Храм села, спорт. мероприятия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13.850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64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291.529 +пакеты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121" marR="59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65412" y="-113305"/>
            <a:ext cx="115168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 выдачи материальной и гуманитарной помощи за 2015 год.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44493"/>
              </p:ext>
            </p:extLst>
          </p:nvPr>
        </p:nvGraphicFramePr>
        <p:xfrm>
          <a:off x="13505793" y="666881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4366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1792" y="337886"/>
            <a:ext cx="114142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kern="0" dirty="0">
                <a:solidFill>
                  <a:srgbClr val="CCB400">
                    <a:lumMod val="50000"/>
                  </a:srgbClr>
                </a:solidFill>
              </a:rPr>
              <a:t>Гуманитарная помощь социально-уязвимым слоям населения </a:t>
            </a:r>
          </a:p>
          <a:p>
            <a:pPr algn="ctr"/>
            <a:r>
              <a:rPr lang="ru-RU" sz="2400" b="1" i="1" kern="0" dirty="0">
                <a:solidFill>
                  <a:srgbClr val="CCB400">
                    <a:lumMod val="50000"/>
                  </a:srgbClr>
                </a:solidFill>
              </a:rPr>
              <a:t>от </a:t>
            </a:r>
            <a:r>
              <a:rPr lang="ru-RU" sz="2400" b="1" i="1" kern="0" dirty="0" err="1">
                <a:solidFill>
                  <a:srgbClr val="CCB400">
                    <a:lumMod val="50000"/>
                  </a:srgbClr>
                </a:solidFill>
              </a:rPr>
              <a:t>Башкана</a:t>
            </a:r>
            <a:r>
              <a:rPr lang="ru-RU" sz="2400" b="1" i="1" kern="0" dirty="0">
                <a:solidFill>
                  <a:srgbClr val="CCB400">
                    <a:lumMod val="50000"/>
                  </a:srgbClr>
                </a:solidFill>
              </a:rPr>
              <a:t> </a:t>
            </a:r>
            <a:r>
              <a:rPr lang="ru-RU" sz="2400" b="1" i="1" kern="0" dirty="0" err="1">
                <a:solidFill>
                  <a:srgbClr val="CCB400">
                    <a:lumMod val="50000"/>
                  </a:srgbClr>
                </a:solidFill>
              </a:rPr>
              <a:t>Гагаузии</a:t>
            </a:r>
            <a:r>
              <a:rPr lang="ru-RU" sz="2400" b="1" i="1" kern="0" dirty="0">
                <a:solidFill>
                  <a:srgbClr val="CCB400">
                    <a:lumMod val="50000"/>
                  </a:srgbClr>
                </a:solidFill>
              </a:rPr>
              <a:t> Ирины Влах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7807" y="1383382"/>
            <a:ext cx="11568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kern="0" dirty="0" smtClean="0"/>
              <a:t>Регулярно </a:t>
            </a:r>
            <a:r>
              <a:rPr lang="ru-RU" sz="2400" b="1" i="1" kern="0" dirty="0" err="1" smtClean="0"/>
              <a:t>Башканом</a:t>
            </a:r>
            <a:r>
              <a:rPr lang="ru-RU" sz="2400" b="1" i="1" kern="0" dirty="0" smtClean="0"/>
              <a:t> </a:t>
            </a:r>
            <a:r>
              <a:rPr lang="ru-RU" sz="2400" b="1" i="1" kern="0" dirty="0" err="1" smtClean="0"/>
              <a:t>Гагаузии</a:t>
            </a:r>
            <a:r>
              <a:rPr lang="ru-RU" sz="2400" b="1" i="1" kern="0" dirty="0" smtClean="0"/>
              <a:t> И.Ф. Влах предоставляется помощь социально-уязвимым слоям населения: инвалидам, многодетным семьям, пенсионерам.</a:t>
            </a:r>
          </a:p>
          <a:p>
            <a:r>
              <a:rPr lang="ru-RU" sz="2400" b="1" i="1" kern="0" dirty="0" smtClean="0"/>
              <a:t>В 2015 </a:t>
            </a:r>
            <a:r>
              <a:rPr lang="ru-RU" sz="2400" b="1" i="1" kern="0" dirty="0" err="1" smtClean="0"/>
              <a:t>г.от</a:t>
            </a:r>
            <a:r>
              <a:rPr lang="ru-RU" sz="2400" b="1" i="1" kern="0" dirty="0" smtClean="0"/>
              <a:t> </a:t>
            </a:r>
            <a:r>
              <a:rPr lang="ru-RU" sz="2400" b="1" i="1" kern="0" dirty="0" err="1" smtClean="0"/>
              <a:t>Башкана</a:t>
            </a:r>
            <a:r>
              <a:rPr lang="ru-RU" sz="2400" b="1" i="1" kern="0" dirty="0" smtClean="0"/>
              <a:t> получили подарки 120 инвалидов и пенсионеров и 45 многодетных семей.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3170" y="3097671"/>
            <a:ext cx="4430275" cy="2954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06" y="3097671"/>
            <a:ext cx="2954993" cy="2954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1586" y="3097671"/>
            <a:ext cx="2954993" cy="29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362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372" y="2"/>
            <a:ext cx="115088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kern="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Получатели пенсий и пособий на 01.01.2016 г.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863595" y="1376023"/>
            <a:ext cx="731520" cy="856112"/>
          </a:xfrm>
          <a:prstGeom prst="curvedRight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8370219" y="1441471"/>
            <a:ext cx="936104" cy="792088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63679" y="885102"/>
            <a:ext cx="4353552" cy="1642412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Получатели пенсий и пособий</a:t>
            </a:r>
          </a:p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967 чел.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69215" y="2527514"/>
            <a:ext cx="2520280" cy="136815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Инвалиды</a:t>
            </a:r>
          </a:p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463 чел.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13575" y="2527514"/>
            <a:ext cx="2376264" cy="136815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Пенсионеры по возрасту</a:t>
            </a:r>
          </a:p>
          <a:p>
            <a:pPr algn="ctr">
              <a:defRPr/>
            </a:pPr>
            <a:r>
              <a:rPr lang="ru-RU" sz="2400" b="1" kern="0" dirty="0">
                <a:solidFill>
                  <a:srgbClr val="002060"/>
                </a:solidFill>
                <a:latin typeface="Calibri" panose="020F0502020204030204" pitchFamily="34" charset="0"/>
              </a:rPr>
              <a:t>450 чел.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2304" y="4845907"/>
            <a:ext cx="1728192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детства до 18 лет  - </a:t>
            </a:r>
          </a:p>
          <a:p>
            <a:pPr algn="ctr">
              <a:defRPr/>
            </a:pP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18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350576" y="4890257"/>
            <a:ext cx="1656184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1-ой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32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195066" y="4869160"/>
            <a:ext cx="1728192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2-ой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382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6191330" y="4845907"/>
            <a:ext cx="1656184" cy="1512168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Инвалиды 3-ей гр. – </a:t>
            </a:r>
            <a:r>
              <a:rPr lang="ru-RU" sz="2000" b="1" kern="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33 </a:t>
            </a:r>
            <a:r>
              <a:rPr lang="ru-RU" sz="2000" b="1" kern="0" dirty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чел.</a:t>
            </a:r>
            <a:endParaRPr lang="ru-RU" sz="2000" b="1" kern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05086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01112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481684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6777106" y="4348291"/>
            <a:ext cx="484632" cy="432048"/>
          </a:xfrm>
          <a:prstGeom prst="downArrow">
            <a:avLst/>
          </a:prstGeom>
          <a:solidFill>
            <a:srgbClr val="D16349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770709" y="4191045"/>
            <a:ext cx="6491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55951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37510" y="141920"/>
            <a:ext cx="5010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VI.</a:t>
            </a:r>
            <a:r>
              <a:rPr lang="ru-RU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Землеустройство</a:t>
            </a: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2784431523"/>
              </p:ext>
            </p:extLst>
          </p:nvPr>
        </p:nvGraphicFramePr>
        <p:xfrm>
          <a:off x="1166648" y="788251"/>
          <a:ext cx="10294883" cy="588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803668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087295285"/>
              </p:ext>
            </p:extLst>
          </p:nvPr>
        </p:nvGraphicFramePr>
        <p:xfrm>
          <a:off x="520263" y="1262745"/>
          <a:ext cx="11038115" cy="559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20262" y="144987"/>
            <a:ext cx="11303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kern="0" dirty="0">
                <a:solidFill>
                  <a:srgbClr val="D16349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Структура земельного фонда </a:t>
            </a:r>
            <a:r>
              <a:rPr lang="ru-RU" sz="3200" b="1" i="1" kern="0" dirty="0" err="1">
                <a:solidFill>
                  <a:srgbClr val="D16349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примэрии</a:t>
            </a:r>
            <a:r>
              <a:rPr lang="ru-RU" sz="3200" b="1" i="1" kern="0" dirty="0">
                <a:solidFill>
                  <a:srgbClr val="D16349">
                    <a:lumMod val="50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 села Гайдар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2918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9791" y="85685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i="1" dirty="0">
                <a:solidFill>
                  <a:srgbClr val="D16349">
                    <a:lumMod val="50000"/>
                  </a:srgbClr>
                </a:solidFill>
              </a:rPr>
              <a:t>Структура отчета:</a:t>
            </a:r>
            <a:r>
              <a:rPr lang="ru-RU" sz="4400" i="1" dirty="0">
                <a:solidFill>
                  <a:srgbClr val="D16349">
                    <a:lumMod val="50000"/>
                  </a:srgbClr>
                </a:solidFill>
              </a:rPr>
              <a:t/>
            </a:r>
            <a:br>
              <a:rPr lang="ru-RU" sz="4400" i="1" dirty="0">
                <a:solidFill>
                  <a:srgbClr val="D16349">
                    <a:lumMod val="50000"/>
                  </a:srgbClr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31235" y="914400"/>
            <a:ext cx="9448800" cy="56056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815550" y="1171599"/>
            <a:ext cx="8786191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Основные показатели социально-экономического развития  села Гайдар на 01.01.2016 г.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Итоги основной деятельности за 2015 год.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Анализ исполнения бюджета за отчетный  период.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Достижения </a:t>
            </a:r>
            <a:r>
              <a:rPr lang="ru-RU" sz="2100" b="1" i="1" dirty="0" err="1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примэрии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на протяжении 2015 года  в области генеральной инфраструктуры.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Социальная политика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Землеустройство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Налоги и сборы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VIII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Коммунальное хозяйство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IX.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Деятельность местного совета за  отчетный период.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Поощрения и награды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XI.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Культура и спорт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Экология и благоустройство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Реализация инвестиционных проектов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XIV. </a:t>
            </a:r>
            <a:r>
              <a:rPr lang="ru-RU" sz="2100" b="1" i="1" dirty="0">
                <a:solidFill>
                  <a:prstClr val="black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Задачи на 2016 год.</a:t>
            </a: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100" b="1" i="1" dirty="0">
              <a:solidFill>
                <a:prstClr val="black"/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795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6746" y="322120"/>
            <a:ext cx="10925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Распределение земель по с/х предприятиям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7173020"/>
              </p:ext>
            </p:extLst>
          </p:nvPr>
        </p:nvGraphicFramePr>
        <p:xfrm>
          <a:off x="914400" y="968451"/>
          <a:ext cx="10058400" cy="5635115"/>
        </p:xfrm>
        <a:graphic>
          <a:graphicData uri="http://schemas.openxmlformats.org/drawingml/2006/table">
            <a:tbl>
              <a:tblPr>
                <a:solidFill>
                  <a:srgbClr val="CCB400">
                    <a:lumMod val="20000"/>
                    <a:lumOff val="80000"/>
                  </a:srgbClr>
                </a:soli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7129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396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72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79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917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687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632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№ </a:t>
                      </a:r>
                      <a:r>
                        <a:rPr lang="ru-RU" sz="2000" dirty="0" err="1"/>
                        <a:t>п</a:t>
                      </a:r>
                      <a:r>
                        <a:rPr lang="ru-RU" sz="2000" dirty="0"/>
                        <a:t>/</a:t>
                      </a:r>
                      <a:r>
                        <a:rPr lang="ru-RU" sz="2000" dirty="0" err="1"/>
                        <a:t>п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Наименование предприятия</a:t>
                      </a:r>
                      <a:endParaRPr lang="ru-RU" sz="2000" b="1" dirty="0">
                        <a:ln>
                          <a:solidFill>
                            <a:schemeClr val="tx1"/>
                          </a:solidFill>
                        </a:ln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/>
                        <a:t>Всего, га</a:t>
                      </a:r>
                      <a:endParaRPr lang="ru-RU" sz="2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Пашня</a:t>
                      </a:r>
                      <a:endParaRPr lang="ru-RU" sz="2000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Виноградники, 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Сад, га</a:t>
                      </a:r>
                      <a:endParaRPr lang="ru-RU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ООО</a:t>
                      </a:r>
                      <a:r>
                        <a:rPr lang="ru-RU" b="1" baseline="0" dirty="0" smtClean="0"/>
                        <a:t> «Айдар-</a:t>
                      </a:r>
                      <a:r>
                        <a:rPr lang="ru-RU" b="1" baseline="0" dirty="0" err="1" smtClean="0"/>
                        <a:t>Мерасы</a:t>
                      </a:r>
                      <a:r>
                        <a:rPr lang="ru-RU" b="1" baseline="0" dirty="0" smtClean="0"/>
                        <a:t>»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1076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970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/>
                        <a:t>2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ООО </a:t>
                      </a:r>
                      <a:r>
                        <a:rPr lang="ru-RU" sz="1800" b="1" dirty="0"/>
                        <a:t>«</a:t>
                      </a:r>
                      <a:r>
                        <a:rPr lang="ru-RU" sz="1800" b="1" dirty="0" err="1"/>
                        <a:t>Узвиг</a:t>
                      </a:r>
                      <a:r>
                        <a:rPr lang="ru-RU" sz="1800" b="1" dirty="0"/>
                        <a:t> - Ком»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727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684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29,3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14,7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6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«Топал - </a:t>
                      </a:r>
                      <a:r>
                        <a:rPr lang="ru-RU" sz="1800" b="1" dirty="0" err="1"/>
                        <a:t>Берекет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113,2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100,5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12,7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79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ООО «</a:t>
                      </a:r>
                      <a:r>
                        <a:rPr lang="ru-RU" sz="1800" b="1" dirty="0" err="1" smtClean="0"/>
                        <a:t>Месут</a:t>
                      </a:r>
                      <a:r>
                        <a:rPr lang="ru-RU" sz="1800" b="1" dirty="0" smtClean="0"/>
                        <a:t>-Агро»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114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114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ООО «</a:t>
                      </a:r>
                      <a:r>
                        <a:rPr lang="ru-RU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Меделян</a:t>
                      </a: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-Агро»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-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41,8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КХ «</a:t>
                      </a:r>
                      <a:r>
                        <a:rPr lang="ru-RU" sz="1800" b="1" dirty="0" err="1"/>
                        <a:t>Капсамун</a:t>
                      </a:r>
                      <a:r>
                        <a:rPr lang="ru-RU" sz="1800" b="1" dirty="0"/>
                        <a:t> Георг </a:t>
                      </a:r>
                      <a:r>
                        <a:rPr lang="ru-RU" sz="1800" b="1" dirty="0" err="1"/>
                        <a:t>Авр</a:t>
                      </a:r>
                      <a:r>
                        <a:rPr lang="ru-RU" sz="1800" b="1" dirty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271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262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7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КХ </a:t>
                      </a:r>
                      <a:r>
                        <a:rPr lang="ru-RU" sz="1800" b="1" dirty="0" smtClean="0"/>
                        <a:t>«Гагауз</a:t>
                      </a:r>
                      <a:r>
                        <a:rPr lang="ru-RU" sz="1800" b="1" baseline="0" dirty="0" smtClean="0"/>
                        <a:t> Иван</a:t>
                      </a:r>
                      <a:r>
                        <a:rPr lang="ru-RU" sz="1800" b="1" dirty="0" smtClean="0"/>
                        <a:t>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31,62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30,7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0,9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12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КХ «</a:t>
                      </a:r>
                      <a:r>
                        <a:rPr kumimoji="0" lang="ru-RU" sz="1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Курдогло</a:t>
                      </a: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Илья»</a:t>
                      </a: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17,8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13,0</a:t>
                      </a:r>
                      <a:endParaRPr lang="ru-RU" b="1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4,84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1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КХ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Терзи</a:t>
                      </a:r>
                      <a:r>
                        <a:rPr lang="ru-RU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Николай»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10,4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Другие</a:t>
                      </a:r>
                      <a:r>
                        <a:rPr lang="ru-RU" sz="1800" b="1" baseline="0" dirty="0" smtClean="0">
                          <a:latin typeface="Calibri"/>
                          <a:ea typeface="+mn-ea"/>
                          <a:cs typeface="+mn-cs"/>
                        </a:rPr>
                        <a:t> к/х (93)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766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704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/>
                        <a:t>62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11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err="1" smtClean="0">
                          <a:latin typeface="Calibri"/>
                          <a:ea typeface="+mn-ea"/>
                          <a:cs typeface="+mn-cs"/>
                        </a:rPr>
                        <a:t>индивидуалы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622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Calibri"/>
                          <a:cs typeface="Times New Roman"/>
                        </a:rPr>
                        <a:t>601,1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21,9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Calibri"/>
                          <a:ea typeface="+mn-ea"/>
                          <a:cs typeface="+mn-cs"/>
                        </a:rPr>
                        <a:t>-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31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</a:rPr>
                        <a:t>Итого: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3462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3139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  <a:latin typeface="Calibri"/>
                          <a:ea typeface="+mn-ea"/>
                          <a:cs typeface="+mn-cs"/>
                        </a:rPr>
                        <a:t>233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rgbClr val="C00000"/>
                          </a:solidFill>
                        </a:rPr>
                        <a:t>25,1</a:t>
                      </a:r>
                      <a:endParaRPr lang="ru-RU" sz="20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3316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83566" y="379910"/>
            <a:ext cx="54663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i="1" kern="0" dirty="0">
                <a:solidFill>
                  <a:srgbClr val="7030A0"/>
                </a:solidFill>
                <a:latin typeface="Calibri" panose="020F0502020204030204" pitchFamily="34" charset="0"/>
                <a:ea typeface="+mj-ea"/>
                <a:cs typeface="+mj-cs"/>
              </a:rPr>
              <a:t>Земельные проблемы</a:t>
            </a:r>
            <a:endParaRPr lang="ru-RU" kern="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790" y="1149351"/>
            <a:ext cx="1097785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kern="0" dirty="0" smtClean="0">
                <a:latin typeface="Calibri" panose="020F0502020204030204" pitchFamily="34" charset="0"/>
              </a:rPr>
              <a:t>В результате реализации программы «</a:t>
            </a:r>
            <a:r>
              <a:rPr lang="ru-RU" sz="2800" i="1" kern="0" dirty="0" err="1" smtClean="0">
                <a:latin typeface="Calibri" panose="020F0502020204030204" pitchFamily="34" charset="0"/>
              </a:rPr>
              <a:t>Пэмынт</a:t>
            </a:r>
            <a:r>
              <a:rPr lang="ru-RU" sz="2800" i="1" kern="0" dirty="0" smtClean="0">
                <a:latin typeface="Calibri" panose="020F0502020204030204" pitchFamily="34" charset="0"/>
              </a:rPr>
              <a:t>» по консолидации с/х земель в 2007 г. владельцы земельных участков получили обезличенные титула, т.е. без указания места расположения участков. По данной причине ущемляются права собственников, они не могут воспользоваться субсидиями, предоставляемыми государством для поддержки и стимулирования с/х производителей.</a:t>
            </a:r>
          </a:p>
          <a:p>
            <a:r>
              <a:rPr lang="ru-RU" sz="2800" i="1" kern="0" dirty="0" smtClean="0">
                <a:latin typeface="Calibri" panose="020F0502020204030204" pitchFamily="34" charset="0"/>
              </a:rPr>
              <a:t>После долгих дискуссий, была достигнута договоренность с Институтом Земельных отношений и кадастра по составлению нового проекта с/х земель и изготовлению новой карты. Но для этого нужны большие финансовые затраты. Необходимо изыскать средства.</a:t>
            </a:r>
          </a:p>
          <a:p>
            <a:endParaRPr lang="ru-RU" sz="2800" i="1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7949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9609" y="253786"/>
            <a:ext cx="57054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Сельхозпроизводство</a:t>
            </a:r>
          </a:p>
          <a:p>
            <a:pPr algn="ctr">
              <a:defRPr/>
            </a:pPr>
            <a:r>
              <a:rPr lang="ru-RU" sz="28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Итоги объезда полей</a:t>
            </a:r>
            <a:endParaRPr lang="ru-RU" sz="2800" kern="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138" y="1454115"/>
            <a:ext cx="1154035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05 июня 2015 г. спец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. комиссией 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был организован местный объезд полей, по результатам которого было выявлено, что состояние полей хорошее, практически во всех агрохозяйствах показаны высокие результаты по состоянию с/х культур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. Комиссией 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были присвоены места отдельно для крупных агрохозяйств, и отдельно по крестьянским 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хозяйствам.</a:t>
            </a:r>
          </a:p>
          <a:p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Особенно необходимо отметить следующие агрохозяйства, занявшие призовые места, а именно: ООО «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Uzvig-Com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», 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latin typeface="Cambria" panose="020405030504060A0204" pitchFamily="18" charset="0"/>
                <a:ea typeface="Times New Roman" panose="02020603050405020304" pitchFamily="18" charset="0"/>
              </a:rPr>
              <a:t>Aydar-Merasî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», 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Topal-Berechet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» , к/х 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Терзи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 Николай», к/х «Чеботарь Вячеслав», к/х «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Киося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 А», к/х «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Капсамун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 Г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» ,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п/х «Куру Ф.С.», п/х «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Калпакчи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 Д.И.», п/</a:t>
            </a:r>
            <a:r>
              <a:rPr lang="ru-RU" sz="2800" dirty="0" err="1">
                <a:latin typeface="Cambria" panose="020405030504060A0204" pitchFamily="18" charset="0"/>
                <a:ea typeface="Times New Roman" panose="02020603050405020304" pitchFamily="18" charset="0"/>
              </a:rPr>
              <a:t>х«Чебан</a:t>
            </a:r>
            <a:r>
              <a:rPr lang="ru-RU" sz="2800" dirty="0">
                <a:latin typeface="Cambria" panose="020405030504060A0204" pitchFamily="18" charset="0"/>
                <a:ea typeface="Times New Roman" panose="02020603050405020304" pitchFamily="18" charset="0"/>
              </a:rPr>
              <a:t> Н.И</a:t>
            </a:r>
            <a:r>
              <a:rPr lang="ru-RU" sz="2800" dirty="0" smtClean="0">
                <a:latin typeface="Cambria" panose="020405030504060A0204" pitchFamily="18" charset="0"/>
                <a:ea typeface="Times New Roman" panose="02020603050405020304" pitchFamily="18" charset="0"/>
              </a:rPr>
              <a:t>.»</a:t>
            </a:r>
            <a:endParaRPr lang="ru-RU" sz="2800" dirty="0">
              <a:latin typeface="Cambria" panose="020405030504060A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4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540" y="943631"/>
            <a:ext cx="2504315" cy="33776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190" y="977888"/>
            <a:ext cx="2453515" cy="3309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63632" y="0"/>
            <a:ext cx="2356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1" i="1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Объезд </a:t>
            </a:r>
            <a:r>
              <a:rPr lang="ru-RU" sz="2800" b="1" i="1" kern="0" dirty="0">
                <a:solidFill>
                  <a:srgbClr val="C00000"/>
                </a:solidFill>
                <a:latin typeface="Calibri" panose="020F0502020204030204" pitchFamily="34" charset="0"/>
              </a:rPr>
              <a:t>полей</a:t>
            </a:r>
            <a:endParaRPr lang="ru-RU" sz="2800" kern="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7040" y="995017"/>
            <a:ext cx="2440815" cy="3291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4190" y="943631"/>
            <a:ext cx="2451100" cy="33058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6540" y="4741656"/>
            <a:ext cx="112804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Отмечена хорошая работа следующих сельхозпроизводителей: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Узун Н. И. (</a:t>
            </a:r>
            <a:r>
              <a:rPr lang="ru-RU" sz="2400" dirty="0" err="1">
                <a:solidFill>
                  <a:prstClr val="black"/>
                </a:solidFill>
                <a:latin typeface="Cambria" panose="020405030504060A0204" pitchFamily="18" charset="0"/>
              </a:rPr>
              <a:t>Попаз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З. И.), Топал Г.Н, </a:t>
            </a:r>
            <a:r>
              <a:rPr lang="ru-RU" sz="2400" dirty="0" err="1">
                <a:solidFill>
                  <a:prstClr val="black"/>
                </a:solidFill>
                <a:latin typeface="Cambria" panose="020405030504060A0204" pitchFamily="18" charset="0"/>
              </a:rPr>
              <a:t>Капсомун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Г.Г, Чеботарь В.И.,  </a:t>
            </a:r>
            <a:r>
              <a:rPr lang="ru-RU" sz="2400" dirty="0" err="1">
                <a:solidFill>
                  <a:prstClr val="black"/>
                </a:solidFill>
                <a:latin typeface="Cambria" panose="020405030504060A0204" pitchFamily="18" charset="0"/>
              </a:rPr>
              <a:t>Капсомун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Д.Г., Гагауз И. Н., Куру Ф.С., </a:t>
            </a:r>
            <a:r>
              <a:rPr lang="ru-RU" sz="2400" dirty="0" err="1">
                <a:solidFill>
                  <a:prstClr val="black"/>
                </a:solidFill>
                <a:latin typeface="Cambria" panose="020405030504060A0204" pitchFamily="18" charset="0"/>
              </a:rPr>
              <a:t>Киося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А.С., Узун Д.Г, </a:t>
            </a:r>
            <a:r>
              <a:rPr lang="ru-RU" sz="2400" dirty="0" err="1">
                <a:solidFill>
                  <a:prstClr val="black"/>
                </a:solidFill>
                <a:latin typeface="Cambria" panose="020405030504060A0204" pitchFamily="18" charset="0"/>
              </a:rPr>
              <a:t>Калпакчи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 Д.И., Чебан Н.И., </a:t>
            </a:r>
            <a:endParaRPr lang="ru-RU" sz="2400" dirty="0" smtClean="0">
              <a:solidFill>
                <a:prstClr val="black"/>
              </a:solidFill>
              <a:latin typeface="Cambria" panose="020405030504060A0204" pitchFamily="18" charset="0"/>
            </a:endParaRPr>
          </a:p>
          <a:p>
            <a:pPr lvl="0"/>
            <a:r>
              <a:rPr lang="ru-RU" sz="2400" dirty="0" err="1" smtClean="0">
                <a:solidFill>
                  <a:prstClr val="black"/>
                </a:solidFill>
                <a:latin typeface="Cambria" panose="020405030504060A0204" pitchFamily="18" charset="0"/>
              </a:rPr>
              <a:t>Маджар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A02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 panose="020405030504060A0204" pitchFamily="18" charset="0"/>
              </a:rPr>
              <a:t>Н. Г. и др.</a:t>
            </a:r>
          </a:p>
        </p:txBody>
      </p:sp>
    </p:spTree>
    <p:extLst>
      <p:ext uri="{BB962C8B-B14F-4D97-AF65-F5344CB8AC3E}">
        <p14:creationId xmlns:p14="http://schemas.microsoft.com/office/powerpoint/2010/main" xmlns="" val="354199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7629" y="377649"/>
            <a:ext cx="3922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i="1" dirty="0">
                <a:solidFill>
                  <a:srgbClr val="C00000"/>
                </a:solidFill>
                <a:latin typeface="Cambria" pitchFamily="18" charset="0"/>
              </a:rPr>
              <a:t>VII. </a:t>
            </a:r>
            <a:r>
              <a:rPr lang="ru-RU" sz="3200" b="1" i="1" dirty="0">
                <a:solidFill>
                  <a:srgbClr val="C00000"/>
                </a:solidFill>
                <a:latin typeface="Cambria" pitchFamily="18" charset="0"/>
              </a:rPr>
              <a:t>Налоги и сборы</a:t>
            </a:r>
            <a:endParaRPr lang="ru-RU" sz="3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59601188"/>
              </p:ext>
            </p:extLst>
          </p:nvPr>
        </p:nvGraphicFramePr>
        <p:xfrm>
          <a:off x="1170589" y="1084646"/>
          <a:ext cx="9976945" cy="5672786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D19049">
                        <a:tint val="35000"/>
                        <a:satMod val="253000"/>
                      </a:srgbClr>
                    </a:gs>
                    <a:gs pos="50000">
                      <a:srgbClr val="D19049">
                        <a:tint val="42000"/>
                        <a:satMod val="255000"/>
                      </a:srgbClr>
                    </a:gs>
                    <a:gs pos="97000">
                      <a:srgbClr val="D19049">
                        <a:tint val="53000"/>
                        <a:satMod val="260000"/>
                      </a:srgbClr>
                    </a:gs>
                    <a:gs pos="100000">
                      <a:srgbClr val="D19049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36689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45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458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1631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81145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Вид налога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/>
                      <a:r>
                        <a:rPr lang="ru-RU" sz="2800" b="1" dirty="0" smtClean="0"/>
                        <a:t>2015 г.</a:t>
                      </a:r>
                      <a:endParaRPr lang="ru-RU" sz="2800" b="1" dirty="0"/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61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 smtClean="0"/>
                        <a:t>Начисл</a:t>
                      </a:r>
                      <a:r>
                        <a:rPr lang="ru-RU" sz="2800" b="1" dirty="0" smtClean="0"/>
                        <a:t>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/>
                        <a:t>Собр.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% </a:t>
                      </a:r>
                      <a:r>
                        <a:rPr lang="ru-RU" sz="2800" b="1" dirty="0" err="1" smtClean="0"/>
                        <a:t>вып</a:t>
                      </a:r>
                      <a:r>
                        <a:rPr lang="ru-RU" sz="2800" b="1" dirty="0" smtClean="0"/>
                        <a:t>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Земельный налог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23836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23121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97,0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Налог на недвижимость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14232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14136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99,3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Налог на </a:t>
                      </a:r>
                      <a:r>
                        <a:rPr lang="ru-RU" sz="2800" b="1" dirty="0" err="1"/>
                        <a:t>неопределивш</a:t>
                      </a:r>
                      <a:r>
                        <a:rPr lang="ru-RU" sz="2800" b="1" dirty="0"/>
                        <a:t>.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43834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44912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102,5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/>
                        <a:t>Налог на КФХ</a:t>
                      </a:r>
                      <a:endParaRPr lang="ru-RU" sz="28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45018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45305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itchFamily="18" charset="0"/>
                          <a:ea typeface="+mn-ea"/>
                          <a:cs typeface="+mn-cs"/>
                        </a:rPr>
                        <a:t>100,6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21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/>
                        <a:t>Налог  на пастбища </a:t>
                      </a:r>
                      <a:endParaRPr lang="ru-RU" sz="2800" b="1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1580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1874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latin typeface="Cambria" panose="020405030504060A0204" pitchFamily="18" charset="0"/>
                        </a:rPr>
                        <a:t>118,6</a:t>
                      </a:r>
                      <a:endParaRPr lang="ru-RU" sz="2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606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</a:rPr>
                        <a:t>Итого по налогам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latin typeface="Cambria" panose="020405030504060A0204" pitchFamily="18" charset="0"/>
                        </a:rPr>
                        <a:t>128500</a:t>
                      </a:r>
                      <a:endParaRPr lang="ru-RU" sz="2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latin typeface="Cambria" panose="020405030504060A0204" pitchFamily="18" charset="0"/>
                        </a:rPr>
                        <a:t>129348</a:t>
                      </a:r>
                      <a:endParaRPr lang="ru-RU" sz="2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9525" cap="flat" cmpd="sng" algn="ctr">
                      <a:solidFill>
                        <a:srgbClr val="D19049"/>
                      </a:solidFill>
                      <a:prstDash val="soli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dirty="0" smtClean="0">
                          <a:solidFill>
                            <a:srgbClr val="FF0000"/>
                          </a:solidFill>
                          <a:latin typeface="Cambria" pitchFamily="18" charset="0"/>
                          <a:ea typeface="+mn-ea"/>
                          <a:cs typeface="+mn-cs"/>
                        </a:rPr>
                        <a:t>100,7</a:t>
                      </a:r>
                      <a:endParaRPr lang="ru-RU" sz="2800" b="1" i="1" dirty="0">
                        <a:solidFill>
                          <a:srgbClr val="FF000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D19049"/>
                      </a:solidFill>
                      <a:prstDash val="soli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19049"/>
                      </a:solidFill>
                      <a:prstDash val="solid"/>
                    </a:lnT>
                    <a:lnB w="9525" cap="flat" cmpd="sng" algn="ctr">
                      <a:solidFill>
                        <a:srgbClr val="D19049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B4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3938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200" y="0"/>
            <a:ext cx="11557000" cy="6388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Недоимка за 2015 год составляет 3433,35 лей  , переплата -2995,04 лей.    Поступила недоимка за предыдущие годы в сумме 1855,89 лей.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крупных с/х предприятий земельный налог не оплатило ООО «</a:t>
            </a:r>
            <a:r>
              <a:rPr lang="ru-RU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Месут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-Агро» в сумме 6397 леев, из начисленных 8476 леев.</a:t>
            </a: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территории села зарегистрировано 93 Крестьянских Хозяйства(КХ)  ,на которые начисляется сбор на благоустройство территории-10 лей. Начислено 610 лей,  т.к. учредители 32 КХ- пенсионеры, которые освобождаются от данного сбора.             </a:t>
            </a:r>
          </a:p>
          <a:p>
            <a:pPr marL="90170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Торговые </a:t>
            </a:r>
            <a:r>
              <a:rPr lang="ru-RU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предприятия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2015 году на территории села действовало 3 мельницы, 11  торговых  предприятий ,из которых 8 предприятий работали на кассовых аппаратах, 3 на   налоговом свидетельстве.  Поступление  от  предприятий , работающих на налоговых свидетельствах согласно начисления составило 18,7 тыс. лей. По статье 122,30 «Сбор за  размещение объектов торговли»  было начислено и поступило 52,4тыс. лей.</a:t>
            </a:r>
          </a:p>
          <a:p>
            <a:pPr marL="90170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Патенты</a:t>
            </a:r>
            <a:r>
              <a:rPr lang="ru-RU" sz="24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 течение года действовало  17 предпринимательских патента .По  статье 121,37 «Предпринимательский патент»   было начислено и  поступило 10125  лей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2115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1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VIII. </a:t>
            </a:r>
            <a:r>
              <a:rPr lang="ru-RU" sz="3600" b="1" i="1" kern="0" dirty="0">
                <a:solidFill>
                  <a:srgbClr val="C00000"/>
                </a:solidFill>
                <a:latin typeface="Cambria" pitchFamily="18" charset="0"/>
                <a:ea typeface="+mj-ea"/>
                <a:cs typeface="+mj-cs"/>
              </a:rPr>
              <a:t>Коммунальное хозяйство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6357" y="646331"/>
            <a:ext cx="4572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kern="0" dirty="0" smtClean="0">
                <a:solidFill>
                  <a:srgbClr val="0070C0"/>
                </a:solidFill>
                <a:latin typeface="Cambria" pitchFamily="18" charset="0"/>
              </a:rPr>
              <a:t>МП «</a:t>
            </a:r>
            <a:r>
              <a:rPr lang="en-US" sz="2800" b="1" i="1" kern="0" dirty="0" err="1" smtClean="0">
                <a:solidFill>
                  <a:srgbClr val="0070C0"/>
                </a:solidFill>
                <a:latin typeface="Cambria" pitchFamily="18" charset="0"/>
              </a:rPr>
              <a:t>Aydar-Suyu</a:t>
            </a:r>
            <a:r>
              <a:rPr lang="ru-RU" sz="2800" b="1" i="1" kern="0" dirty="0" smtClean="0">
                <a:solidFill>
                  <a:srgbClr val="0070C0"/>
                </a:solidFill>
                <a:latin typeface="Cambria" pitchFamily="18" charset="0"/>
              </a:rPr>
              <a:t>»</a:t>
            </a:r>
          </a:p>
          <a:p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49022"/>
            <a:ext cx="84328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kern="0" dirty="0" smtClean="0">
                <a:latin typeface="Cambria" pitchFamily="18" charset="0"/>
              </a:rPr>
              <a:t>            За 2015 год была проделана следующая работа: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u="sng" kern="0" dirty="0" smtClean="0">
                <a:latin typeface="Cambria" pitchFamily="18" charset="0"/>
              </a:rPr>
              <a:t>Организован вывоз мусора </a:t>
            </a:r>
            <a:r>
              <a:rPr lang="ru-RU" b="1" i="1" kern="0" dirty="0" smtClean="0">
                <a:latin typeface="Cambria" pitchFamily="18" charset="0"/>
              </a:rPr>
              <a:t>(еженедельно по 3 рейса)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u="sng" kern="0" dirty="0">
                <a:latin typeface="Cambria" pitchFamily="18" charset="0"/>
              </a:rPr>
              <a:t>Замена глубинного насоса </a:t>
            </a:r>
            <a:r>
              <a:rPr lang="ru-RU" b="1" i="1" kern="0" dirty="0">
                <a:latin typeface="Cambria" pitchFamily="18" charset="0"/>
              </a:rPr>
              <a:t>скважины №677, </a:t>
            </a:r>
            <a:r>
              <a:rPr lang="ru-RU" b="1" i="1" kern="0" dirty="0" smtClean="0">
                <a:latin typeface="Cambria" pitchFamily="18" charset="0"/>
              </a:rPr>
              <a:t>восстановление паспортов и формировки участков 3 скважин  за </a:t>
            </a:r>
            <a:r>
              <a:rPr lang="ru-RU" b="1" i="1" kern="0" dirty="0">
                <a:latin typeface="Cambria" pitchFamily="18" charset="0"/>
              </a:rPr>
              <a:t>счет </a:t>
            </a:r>
            <a:endParaRPr lang="ru-RU" b="1" i="1" kern="0" dirty="0" smtClean="0">
              <a:latin typeface="Cambria" pitchFamily="18" charset="0"/>
            </a:endParaRPr>
          </a:p>
          <a:p>
            <a:r>
              <a:rPr lang="ru-RU" b="1" i="1" kern="0" dirty="0">
                <a:latin typeface="Cambria" pitchFamily="18" charset="0"/>
              </a:rPr>
              <a:t> </a:t>
            </a:r>
            <a:r>
              <a:rPr lang="ru-RU" b="1" i="1" kern="0" dirty="0" smtClean="0">
                <a:latin typeface="Cambria" pitchFamily="18" charset="0"/>
              </a:rPr>
              <a:t>        контрибуции, выделенной </a:t>
            </a:r>
            <a:r>
              <a:rPr lang="ru-RU" b="1" i="1" kern="0" dirty="0">
                <a:latin typeface="Cambria" pitchFamily="18" charset="0"/>
              </a:rPr>
              <a:t>Исполкомом </a:t>
            </a:r>
            <a:r>
              <a:rPr lang="ru-RU" b="1" i="1" kern="0" dirty="0" err="1" smtClean="0">
                <a:latin typeface="Cambria" pitchFamily="18" charset="0"/>
              </a:rPr>
              <a:t>Гагаузии</a:t>
            </a:r>
            <a:r>
              <a:rPr lang="ru-RU" b="1" i="1" kern="0" dirty="0" smtClean="0">
                <a:latin typeface="Cambria" pitchFamily="18" charset="0"/>
              </a:rPr>
              <a:t>. (29768 леев)</a:t>
            </a:r>
            <a:endParaRPr lang="ru-RU" b="1" i="1" kern="0" dirty="0">
              <a:latin typeface="Cambria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u="sng" kern="0" dirty="0" smtClean="0">
                <a:latin typeface="Cambria" pitchFamily="18" charset="0"/>
              </a:rPr>
              <a:t> </a:t>
            </a:r>
            <a:r>
              <a:rPr lang="ru-RU" b="1" i="1" u="sng" kern="0" dirty="0">
                <a:latin typeface="Cambria" pitchFamily="18" charset="0"/>
              </a:rPr>
              <a:t>Спонсорами было выделено более 14 тыс. лей </a:t>
            </a:r>
            <a:r>
              <a:rPr lang="ru-RU" b="1" i="1" kern="0" dirty="0">
                <a:latin typeface="Cambria" pitchFamily="18" charset="0"/>
              </a:rPr>
              <a:t>(по одному </a:t>
            </a:r>
            <a:r>
              <a:rPr lang="ru-RU" b="1" i="1" kern="0" dirty="0" smtClean="0">
                <a:latin typeface="Cambria" pitchFamily="18" charset="0"/>
              </a:rPr>
              <a:t>баку</a:t>
            </a:r>
          </a:p>
          <a:p>
            <a:r>
              <a:rPr lang="ru-RU" b="1" i="1" kern="0" dirty="0">
                <a:latin typeface="Cambria" pitchFamily="18" charset="0"/>
              </a:rPr>
              <a:t> </a:t>
            </a:r>
            <a:r>
              <a:rPr lang="ru-RU" b="1" i="1" kern="0" dirty="0" smtClean="0">
                <a:latin typeface="Cambria" pitchFamily="18" charset="0"/>
              </a:rPr>
              <a:t>        </a:t>
            </a:r>
            <a:r>
              <a:rPr lang="ru-RU" b="1" i="1" kern="0" dirty="0">
                <a:latin typeface="Cambria" pitchFamily="18" charset="0"/>
              </a:rPr>
              <a:t>воды) для социально </a:t>
            </a:r>
            <a:r>
              <a:rPr lang="ru-RU" b="1" i="1" kern="0" dirty="0" smtClean="0">
                <a:latin typeface="Cambria" pitchFamily="18" charset="0"/>
              </a:rPr>
              <a:t>-уязвимых семей.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u="sng" kern="0" dirty="0">
                <a:latin typeface="Cambria" pitchFamily="18" charset="0"/>
              </a:rPr>
              <a:t> Реализация проекта </a:t>
            </a:r>
            <a:r>
              <a:rPr lang="ru-RU" b="1" i="1" kern="0" dirty="0">
                <a:latin typeface="Cambria" pitchFamily="18" charset="0"/>
              </a:rPr>
              <a:t>строительство водопроводных сетей, проложено 20 км новых водопроводных сетей и 10 колодцев</a:t>
            </a:r>
            <a:r>
              <a:rPr lang="ru-RU" b="1" i="1" kern="0" dirty="0" smtClean="0">
                <a:latin typeface="Cambria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kern="0" dirty="0">
                <a:latin typeface="Cambria" pitchFamily="18" charset="0"/>
              </a:rPr>
              <a:t>На основании </a:t>
            </a:r>
            <a:r>
              <a:rPr lang="ru-RU" b="1" i="1" kern="0" dirty="0" smtClean="0">
                <a:latin typeface="Cambria" pitchFamily="18" charset="0"/>
              </a:rPr>
              <a:t>распоряжения </a:t>
            </a:r>
            <a:r>
              <a:rPr lang="ru-RU" b="1" i="1" kern="0" dirty="0" err="1" smtClean="0">
                <a:latin typeface="Cambria" pitchFamily="18" charset="0"/>
              </a:rPr>
              <a:t>примара</a:t>
            </a:r>
            <a:r>
              <a:rPr lang="ru-RU" b="1" i="1" kern="0" dirty="0" smtClean="0">
                <a:latin typeface="Cambria" pitchFamily="18" charset="0"/>
              </a:rPr>
              <a:t> и решения </a:t>
            </a:r>
            <a:r>
              <a:rPr lang="ru-RU" b="1" i="1" kern="0" dirty="0">
                <a:latin typeface="Cambria" pitchFamily="18" charset="0"/>
              </a:rPr>
              <a:t>совета о недоверии </a:t>
            </a:r>
            <a:r>
              <a:rPr lang="ru-RU" b="1" i="1" kern="0" dirty="0" smtClean="0">
                <a:latin typeface="Cambria" pitchFamily="18" charset="0"/>
              </a:rPr>
              <a:t>руководителю </a:t>
            </a:r>
            <a:r>
              <a:rPr lang="ru-RU" b="1" i="1" kern="0" dirty="0">
                <a:latin typeface="Cambria" pitchFamily="18" charset="0"/>
              </a:rPr>
              <a:t>МП </a:t>
            </a:r>
            <a:r>
              <a:rPr lang="x-none" b="1" i="1" kern="0" dirty="0">
                <a:latin typeface="Cambria" pitchFamily="18" charset="0"/>
              </a:rPr>
              <a:t>«Aydar-Suyu</a:t>
            </a:r>
            <a:r>
              <a:rPr lang="x-none" b="1" i="1" kern="0" dirty="0" smtClean="0">
                <a:latin typeface="Cambria" pitchFamily="18" charset="0"/>
              </a:rPr>
              <a:t>»</a:t>
            </a:r>
            <a:r>
              <a:rPr lang="ru-RU" b="1" i="1" kern="0" dirty="0" smtClean="0">
                <a:latin typeface="Cambria" pitchFamily="18" charset="0"/>
              </a:rPr>
              <a:t> Александрову </a:t>
            </a:r>
            <a:r>
              <a:rPr lang="ru-RU" b="1" i="1" kern="0" dirty="0">
                <a:latin typeface="Cambria" pitchFamily="18" charset="0"/>
              </a:rPr>
              <a:t>И.В. произведена проверка финансовой </a:t>
            </a:r>
            <a:r>
              <a:rPr lang="ru-RU" b="1" i="1" kern="0" dirty="0" smtClean="0">
                <a:latin typeface="Cambria" pitchFamily="18" charset="0"/>
              </a:rPr>
              <a:t>деятельности муниципального  предприятия, материалы по  данному делу находятся </a:t>
            </a:r>
            <a:r>
              <a:rPr lang="ru-RU" b="1" i="1" kern="0" dirty="0">
                <a:latin typeface="Cambria" pitchFamily="18" charset="0"/>
              </a:rPr>
              <a:t>в </a:t>
            </a:r>
            <a:r>
              <a:rPr lang="ru-RU" b="1" i="1" kern="0" dirty="0" smtClean="0">
                <a:latin typeface="Cambria" pitchFamily="18" charset="0"/>
              </a:rPr>
              <a:t>процессе  расследования</a:t>
            </a:r>
            <a:r>
              <a:rPr lang="ru-RU" b="1" i="1" kern="0" dirty="0">
                <a:latin typeface="Cambria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b="1" i="1" kern="0" dirty="0" smtClean="0">
                <a:latin typeface="Cambria" pitchFamily="18" charset="0"/>
              </a:rPr>
              <a:t>Задолженность </a:t>
            </a:r>
            <a:r>
              <a:rPr lang="ru-RU" b="1" i="1" kern="0" dirty="0">
                <a:latin typeface="Cambria" pitchFamily="18" charset="0"/>
              </a:rPr>
              <a:t>абонентов по мусору  составляет более 13 тыс. лей</a:t>
            </a:r>
          </a:p>
          <a:p>
            <a:r>
              <a:rPr lang="ru-RU" b="1" i="1" kern="0" dirty="0" smtClean="0">
                <a:latin typeface="Cambria" pitchFamily="18" charset="0"/>
              </a:rPr>
              <a:t>         - По </a:t>
            </a:r>
            <a:r>
              <a:rPr lang="ru-RU" b="1" i="1" kern="0" dirty="0">
                <a:latin typeface="Cambria" pitchFamily="18" charset="0"/>
              </a:rPr>
              <a:t>з/плате 95тыс </a:t>
            </a:r>
            <a:r>
              <a:rPr lang="ru-RU" b="1" i="1" kern="0" dirty="0" smtClean="0">
                <a:latin typeface="Cambria" pitchFamily="18" charset="0"/>
              </a:rPr>
              <a:t>лей</a:t>
            </a:r>
          </a:p>
          <a:p>
            <a:r>
              <a:rPr lang="ru-RU" b="1" i="1" kern="0" dirty="0" smtClean="0">
                <a:latin typeface="Cambria" pitchFamily="18" charset="0"/>
              </a:rPr>
              <a:t>         -По налогам 35тыс лей </a:t>
            </a:r>
          </a:p>
          <a:p>
            <a:r>
              <a:rPr lang="ru-RU" b="1" i="1" kern="0" dirty="0" smtClean="0">
                <a:latin typeface="Cambria" pitchFamily="18" charset="0"/>
              </a:rPr>
              <a:t>         -Долг </a:t>
            </a:r>
            <a:r>
              <a:rPr lang="ru-RU" b="1" i="1" kern="0" dirty="0">
                <a:latin typeface="Cambria" pitchFamily="18" charset="0"/>
              </a:rPr>
              <a:t>перед поставщиками 44 </a:t>
            </a:r>
            <a:r>
              <a:rPr lang="ru-RU" b="1" i="1" kern="0" dirty="0" smtClean="0">
                <a:latin typeface="Cambria" pitchFamily="18" charset="0"/>
              </a:rPr>
              <a:t>тыс. лей</a:t>
            </a:r>
            <a:r>
              <a:rPr lang="ru-RU" b="1" i="1" kern="0" dirty="0">
                <a:latin typeface="Cambria" pitchFamily="18" charset="0"/>
              </a:rPr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341" y="2963768"/>
            <a:ext cx="2682959" cy="3577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0" y="1149022"/>
            <a:ext cx="2286000" cy="171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3800" y="1149021"/>
            <a:ext cx="2193722" cy="17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64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4373" y="114013"/>
            <a:ext cx="491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kern="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Местные выборы -2015 г.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95240" y="698788"/>
            <a:ext cx="102997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Новый состав советников</a:t>
            </a:r>
            <a:r>
              <a:rPr lang="ru-RU" sz="20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Илья Х. –председатель совета , Балканы Федор </a:t>
            </a:r>
            <a:r>
              <a:rPr lang="ru-RU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Х. зам. председателя совета, Куру 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Николай Х., 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Драган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Петр Ив</a:t>
            </a:r>
            <a:r>
              <a:rPr lang="ru-RU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.,., 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Гагауз Иван Н., Топал Георгий Н.,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Челак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Илья Д., Чеботарь Пантелей Х.,  Хаджи Георгий </a:t>
            </a:r>
            <a:r>
              <a:rPr lang="ru-RU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Ф.,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Капсамун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Петр К., Топал Матрена Н, </a:t>
            </a:r>
            <a:r>
              <a:rPr lang="ru-RU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Курдогло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Варвара Д., </a:t>
            </a:r>
            <a:endParaRPr lang="ru-RU" dirty="0" smtClean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Гагауз </a:t>
            </a:r>
            <a:r>
              <a:rPr lang="ru-RU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Варвара П</a:t>
            </a:r>
            <a:r>
              <a:rPr lang="ru-RU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501" y="2465593"/>
            <a:ext cx="2116183" cy="1587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5340" y="4225725"/>
            <a:ext cx="1930400" cy="144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5453" y="4210233"/>
            <a:ext cx="2059274" cy="1544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1920" y="2470504"/>
            <a:ext cx="2116183" cy="15871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5340" y="2465593"/>
            <a:ext cx="1950237" cy="1462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02717" y="4225725"/>
            <a:ext cx="2072123" cy="1554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636215" y="4239397"/>
            <a:ext cx="2020388" cy="15152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03064" y="4239397"/>
            <a:ext cx="2053894" cy="15404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6215" y="2488067"/>
            <a:ext cx="1996682" cy="14975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861" y="2466093"/>
            <a:ext cx="2025980" cy="151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3095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71246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i="1" kern="0" dirty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IX. </a:t>
            </a:r>
            <a:r>
              <a:rPr lang="ru-RU" sz="36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Деятельность местного совета за отчетный период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628046"/>
            <a:ext cx="1195551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048" y="978016"/>
            <a:ext cx="11839904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Cambria" panose="02040503050406030204" pitchFamily="18" charset="0"/>
              </a:rPr>
              <a:t>В новом созыве было проведено </a:t>
            </a:r>
            <a:r>
              <a:rPr lang="ru-RU" sz="2000" b="1" i="1" u="sng" dirty="0">
                <a:latin typeface="Cambria" panose="02040503050406030204" pitchFamily="18" charset="0"/>
              </a:rPr>
              <a:t>8 заседаний совета</a:t>
            </a:r>
            <a:r>
              <a:rPr lang="ru-RU" sz="2000" i="1" dirty="0">
                <a:latin typeface="Cambria" panose="02040503050406030204" pitchFamily="18" charset="0"/>
              </a:rPr>
              <a:t>, на которых рассматривались и </a:t>
            </a:r>
            <a:r>
              <a:rPr lang="ru-RU" sz="2000" b="1" i="1" u="sng" dirty="0">
                <a:latin typeface="Cambria" panose="02040503050406030204" pitchFamily="18" charset="0"/>
              </a:rPr>
              <a:t>выносились решения </a:t>
            </a:r>
            <a:r>
              <a:rPr lang="ru-RU" sz="2000" i="1" dirty="0">
                <a:latin typeface="Cambria" panose="02040503050406030204" pitchFamily="18" charset="0"/>
              </a:rPr>
              <a:t>по вопросам, касающимся: организации вывоза мусора, водоснабжения; уличного освещения; земельных споров; выделения средств; организации перевозки детей в детский сад; проведения проверки финансовой деятельности МП «</a:t>
            </a:r>
            <a:r>
              <a:rPr lang="ru-RU" sz="2000" i="1" dirty="0" err="1">
                <a:latin typeface="Cambria" panose="02040503050406030204" pitchFamily="18" charset="0"/>
              </a:rPr>
              <a:t>Aydar-Suyu</a:t>
            </a:r>
            <a:r>
              <a:rPr lang="ru-RU" sz="2000" i="1" dirty="0">
                <a:latin typeface="Cambria" panose="02040503050406030204" pitchFamily="18" charset="0"/>
              </a:rPr>
              <a:t>» и др.</a:t>
            </a:r>
          </a:p>
          <a:p>
            <a:r>
              <a:rPr lang="ru-RU" sz="2000" b="1" i="1" u="sng" dirty="0">
                <a:latin typeface="Cambria" panose="02040503050406030204" pitchFamily="18" charset="0"/>
              </a:rPr>
              <a:t>Заслушивались</a:t>
            </a:r>
            <a:r>
              <a:rPr lang="ru-RU" sz="2000" b="1" i="1" dirty="0">
                <a:latin typeface="Cambria" panose="02040503050406030204" pitchFamily="18" charset="0"/>
              </a:rPr>
              <a:t>:</a:t>
            </a:r>
            <a:r>
              <a:rPr lang="ru-RU" sz="2000" i="1" dirty="0">
                <a:latin typeface="Cambria" panose="02040503050406030204" pitchFamily="18" charset="0"/>
              </a:rPr>
              <a:t> информации  специалистов о проделанной работе; информация о ходе проведения ремонтных работ и готовности к отопительному сезону  учреждений Народного образования; информация специалистов по сбору налогов о поступлении налогов и сборов в 2015 г.; регулярная информация </a:t>
            </a:r>
            <a:r>
              <a:rPr lang="ru-RU" sz="2000" i="1" dirty="0" err="1">
                <a:latin typeface="Cambria" panose="02040503050406030204" pitchFamily="18" charset="0"/>
              </a:rPr>
              <a:t>примара</a:t>
            </a:r>
            <a:r>
              <a:rPr lang="ru-RU" sz="2000" i="1" dirty="0">
                <a:latin typeface="Cambria" panose="02040503050406030204" pitchFamily="18" charset="0"/>
              </a:rPr>
              <a:t> и подрядчика  о ходе проведения работ по проекту водоснабжения и др. </a:t>
            </a:r>
          </a:p>
          <a:p>
            <a:r>
              <a:rPr lang="ru-RU" sz="2000" b="1" i="1" u="sng" dirty="0">
                <a:latin typeface="Cambria" panose="02040503050406030204" pitchFamily="18" charset="0"/>
              </a:rPr>
              <a:t>Были утверждены</a:t>
            </a:r>
            <a:r>
              <a:rPr lang="ru-RU" sz="2000" i="1" dirty="0">
                <a:latin typeface="Cambria" panose="02040503050406030204" pitchFamily="18" charset="0"/>
              </a:rPr>
              <a:t>:  мероприятия к  « 210 –</a:t>
            </a:r>
            <a:r>
              <a:rPr lang="ru-RU" sz="2000" i="1" dirty="0" err="1">
                <a:latin typeface="Cambria" panose="02040503050406030204" pitchFamily="18" charset="0"/>
              </a:rPr>
              <a:t>летию</a:t>
            </a:r>
            <a:r>
              <a:rPr lang="ru-RU" sz="2000" i="1" dirty="0">
                <a:latin typeface="Cambria" panose="02040503050406030204" pitchFamily="18" charset="0"/>
              </a:rPr>
              <a:t> основания села Гайдар» ; принятие участия в проекте «Создание интегрированной системы по управлению отходами в  Южном Регионе Развития»; основные требования для абонентов при подключении к сетям водопровода; земельный отчет за 2015 г.; ставки налогов и сборов на 2016 г.; бюджет на 2016 г.; план работы совета на I полугодие 2016 г.</a:t>
            </a:r>
          </a:p>
          <a:p>
            <a:r>
              <a:rPr lang="ru-RU" sz="2000" i="1" dirty="0">
                <a:latin typeface="Cambria" panose="02040503050406030204" pitchFamily="18" charset="0"/>
              </a:rPr>
              <a:t>Принимались конкретные  решения и заслушивалась информация о выполнении некоторых из них . Принятые советом решения в основном исполнялись. Но в то же время, имеются ещё не до конца решенные вопросы по водоснабжению, уличному освещению и др. Продолжаются судебные разбирательства между советом и ООО «Айдар-</a:t>
            </a:r>
            <a:r>
              <a:rPr lang="ru-RU" sz="2000" i="1" dirty="0" err="1">
                <a:latin typeface="Cambria" panose="02040503050406030204" pitchFamily="18" charset="0"/>
              </a:rPr>
              <a:t>Мерасы</a:t>
            </a:r>
            <a:r>
              <a:rPr lang="ru-RU" sz="2000" i="1" dirty="0">
                <a:latin typeface="Cambria" panose="02040503050406030204" pitchFamily="18" charset="0"/>
              </a:rPr>
              <a:t>» по земельным вопросам.</a:t>
            </a:r>
          </a:p>
          <a:p>
            <a:r>
              <a:rPr lang="ru-RU" i="1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xmlns="" val="37775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3152926"/>
              </p:ext>
            </p:extLst>
          </p:nvPr>
        </p:nvGraphicFramePr>
        <p:xfrm>
          <a:off x="635000" y="1494366"/>
          <a:ext cx="111379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75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75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75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275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2275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Совершено  </a:t>
                      </a:r>
                      <a:r>
                        <a:rPr lang="ru-RU" sz="2000" dirty="0"/>
                        <a:t>преступлений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Раскрыто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/>
                        <a:t>Нераскрыто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 smtClean="0"/>
                        <a:t>1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15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/>
                        <a:t>Кражи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8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 smtClean="0"/>
                        <a:t>3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/>
                        <a:t>Хулиганства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r>
                        <a:rPr lang="ru-RU" sz="2000" dirty="0" smtClean="0"/>
                        <a:t>4</a:t>
                      </a:r>
                    </a:p>
                    <a:p>
                      <a:r>
                        <a:rPr lang="ru-RU" sz="2000" dirty="0" smtClean="0"/>
                        <a:t>5</a:t>
                      </a:r>
                    </a:p>
                    <a:p>
                      <a:r>
                        <a:rPr lang="ru-RU" sz="2000" dirty="0" smtClean="0"/>
                        <a:t>6</a:t>
                      </a:r>
                    </a:p>
                    <a:p>
                      <a:r>
                        <a:rPr lang="ru-RU" sz="2000" dirty="0" smtClean="0"/>
                        <a:t>7</a:t>
                      </a:r>
                    </a:p>
                    <a:p>
                      <a:r>
                        <a:rPr lang="ru-RU" sz="2000" dirty="0" smtClean="0"/>
                        <a:t>8</a:t>
                      </a:r>
                    </a:p>
                    <a:p>
                      <a:r>
                        <a:rPr lang="ru-RU" sz="2000" dirty="0" smtClean="0"/>
                        <a:t>9</a:t>
                      </a:r>
                    </a:p>
                    <a:p>
                      <a:endParaRPr lang="ru-RU" sz="2000" dirty="0" smtClean="0"/>
                    </a:p>
                    <a:p>
                      <a:r>
                        <a:rPr lang="ru-RU" sz="2000" dirty="0" smtClean="0"/>
                        <a:t>10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Убийство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Разбой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Угон а</a:t>
                      </a:r>
                      <a:r>
                        <a:rPr lang="en-US" sz="2000" dirty="0" smtClean="0"/>
                        <a:t>/</a:t>
                      </a:r>
                      <a:r>
                        <a:rPr lang="ru-RU" sz="2000" dirty="0" smtClean="0"/>
                        <a:t>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По линии ГАИ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Разыскиваемые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187  </a:t>
                      </a:r>
                      <a:r>
                        <a:rPr lang="ru-RU" sz="2000" dirty="0" err="1" smtClean="0"/>
                        <a:t>админпротоколов</a:t>
                      </a:r>
                      <a:r>
                        <a:rPr lang="ru-RU" sz="2000" dirty="0" smtClean="0"/>
                        <a:t>: наложено штрафов: 43.800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</a:t>
                      </a:r>
                    </a:p>
                    <a:p>
                      <a:pPr algn="ctr"/>
                      <a:r>
                        <a:rPr lang="ru-RU" sz="2000" dirty="0" smtClean="0"/>
                        <a:t>1</a:t>
                      </a:r>
                    </a:p>
                    <a:p>
                      <a:pPr algn="ctr"/>
                      <a:r>
                        <a:rPr lang="ru-RU" sz="2000" dirty="0" smtClean="0"/>
                        <a:t>1</a:t>
                      </a:r>
                    </a:p>
                    <a:p>
                      <a:pPr algn="ctr"/>
                      <a:r>
                        <a:rPr lang="ru-RU" sz="2000" dirty="0" smtClean="0"/>
                        <a:t>1</a:t>
                      </a:r>
                    </a:p>
                    <a:p>
                      <a:pPr algn="ctr"/>
                      <a:r>
                        <a:rPr lang="ru-RU" sz="2000" dirty="0" smtClean="0"/>
                        <a:t>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2000" dirty="0" smtClean="0"/>
                        <a:t>2</a:t>
                      </a:r>
                    </a:p>
                    <a:p>
                      <a:pPr algn="ctr"/>
                      <a:r>
                        <a:rPr lang="ru-RU" sz="2000" dirty="0" smtClean="0"/>
                        <a:t>1</a:t>
                      </a:r>
                    </a:p>
                    <a:p>
                      <a:pPr algn="ctr"/>
                      <a:r>
                        <a:rPr lang="ru-RU" sz="2000" dirty="0" smtClean="0"/>
                        <a:t>1</a:t>
                      </a:r>
                    </a:p>
                    <a:p>
                      <a:pPr algn="ctr"/>
                      <a:r>
                        <a:rPr lang="ru-RU" sz="2000" dirty="0" smtClean="0"/>
                        <a:t>1</a:t>
                      </a:r>
                    </a:p>
                    <a:p>
                      <a:pPr algn="ctr"/>
                      <a:r>
                        <a:rPr lang="ru-RU" sz="2000" dirty="0" smtClean="0"/>
                        <a:t>2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4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57400" y="498902"/>
            <a:ext cx="802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cap="all" dirty="0"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</a:rPr>
              <a:t>Классификация совершенных преступлений</a:t>
            </a:r>
            <a:endParaRPr lang="ru-RU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77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3950" y="1335277"/>
            <a:ext cx="35029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Территория </a:t>
            </a:r>
            <a:r>
              <a:rPr lang="ru-RU" sz="28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-50 км</a:t>
            </a:r>
            <a:r>
              <a:rPr lang="ru-RU" sz="2800" baseline="30000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2</a:t>
            </a:r>
            <a:endParaRPr lang="ru-RU" sz="2800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9668" y="112695"/>
            <a:ext cx="936567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I. </a:t>
            </a:r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Основные показатели </a:t>
            </a:r>
          </a:p>
          <a:p>
            <a:pPr algn="ctr"/>
            <a:r>
              <a:rPr lang="ru-RU" sz="2800" b="1" i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социально-экономического развития на 01.01.2016 г.</a:t>
            </a:r>
            <a:endParaRPr lang="ru-RU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xmlns="" val="781644025"/>
              </p:ext>
            </p:extLst>
          </p:nvPr>
        </p:nvGraphicFramePr>
        <p:xfrm>
          <a:off x="553720" y="1335277"/>
          <a:ext cx="11033760" cy="4900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084325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2496" y="110390"/>
            <a:ext cx="5264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kern="0" dirty="0">
                <a:solidFill>
                  <a:srgbClr val="C00000"/>
                </a:solidFill>
                <a:latin typeface="Tw Cen MT"/>
              </a:rPr>
              <a:t>X. </a:t>
            </a:r>
            <a:r>
              <a:rPr lang="ru-RU" sz="3600" b="1" i="1" kern="0" dirty="0">
                <a:solidFill>
                  <a:srgbClr val="C00000"/>
                </a:solidFill>
                <a:latin typeface="Tw Cen MT"/>
              </a:rPr>
              <a:t>Поощрения и награды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33" y="756721"/>
            <a:ext cx="3464208" cy="2598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88196" y="3445053"/>
            <a:ext cx="2749550" cy="36660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90509" y="75672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участия в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конкурсе «Успешных практик»,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примэрия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села Гайдар была награждена дипломами по двум номинациям: местное экономическое развитие (за проект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«Живой музей ковроткачества»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энергоэффективность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(за проект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«Детям тепло из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биомассы»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удостоена высшей наградой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«Аистом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счастья»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получила статус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«самых лучших практик».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9919" y="4068411"/>
            <a:ext cx="7224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активное участие в проекте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потенциала национальных меньшинств в Р. Молдова»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примэрия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села Гайдар была награждена дипломом «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Ograda</a:t>
            </a: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Noastra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и организацией Сообществ из США.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57143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1795">
            <a:off x="2564644" y="2960493"/>
            <a:ext cx="2955231" cy="34987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0857">
            <a:off x="388054" y="3249447"/>
            <a:ext cx="2667268" cy="3315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33481">
            <a:off x="196578" y="-44369"/>
            <a:ext cx="2858049" cy="34006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4768" y="434945"/>
            <a:ext cx="78325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latin typeface="Cambria" pitchFamily="18" charset="0"/>
              </a:rPr>
              <a:t>Главный приз - первое место за </a:t>
            </a:r>
            <a:r>
              <a:rPr lang="ru-RU" sz="2400" b="1" i="1" dirty="0" smtClean="0">
                <a:latin typeface="Cambria" pitchFamily="18" charset="0"/>
              </a:rPr>
              <a:t>участие </a:t>
            </a:r>
            <a:r>
              <a:rPr lang="ru-RU" sz="2400" b="1" i="1" dirty="0">
                <a:latin typeface="Cambria" pitchFamily="18" charset="0"/>
              </a:rPr>
              <a:t>во </a:t>
            </a:r>
            <a:endParaRPr lang="ru-RU" sz="2400" b="1" i="1" dirty="0" smtClean="0">
              <a:latin typeface="Cambria" pitchFamily="18" charset="0"/>
            </a:endParaRPr>
          </a:p>
          <a:p>
            <a:pPr lvl="0" algn="ctr"/>
            <a:r>
              <a:rPr lang="ru-RU" sz="2400" b="1" i="1" dirty="0" smtClean="0">
                <a:latin typeface="Cambria" pitchFamily="18" charset="0"/>
              </a:rPr>
              <a:t>II Международном </a:t>
            </a:r>
            <a:r>
              <a:rPr lang="ru-RU" sz="2400" b="1" i="1" dirty="0">
                <a:latin typeface="Cambria" pitchFamily="18" charset="0"/>
              </a:rPr>
              <a:t>турнире по вольной борьбе «Кубок села Гайдар»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05684" y="2646095"/>
            <a:ext cx="57805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Cambria" pitchFamily="18" charset="0"/>
              </a:rPr>
              <a:t>Благодарность за активное участие в «Фестивале  вина-2015» и диплом победителя конкурса «Лучшая </a:t>
            </a:r>
            <a:r>
              <a:rPr lang="ru-RU" sz="2400" b="1" i="1" dirty="0" err="1" smtClean="0">
                <a:solidFill>
                  <a:prstClr val="black"/>
                </a:solidFill>
                <a:latin typeface="Cambria" pitchFamily="18" charset="0"/>
              </a:rPr>
              <a:t>каурма</a:t>
            </a:r>
            <a:r>
              <a:rPr lang="ru-RU" sz="2400" b="1" i="1" dirty="0" smtClean="0">
                <a:solidFill>
                  <a:prstClr val="black"/>
                </a:solidFill>
                <a:latin typeface="Cambria" pitchFamily="18" charset="0"/>
              </a:rPr>
              <a:t>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0783" y="3997723"/>
            <a:ext cx="2293071" cy="26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816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63519" y="55018"/>
            <a:ext cx="5484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i="1" kern="0" dirty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XI. </a:t>
            </a:r>
            <a:r>
              <a:rPr lang="ru-RU" sz="4400" b="1" i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Культура и спорт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9633" y="672059"/>
            <a:ext cx="26151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Дом культуры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300" y="1319428"/>
            <a:ext cx="11772900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2015 год  была проведена  определенная 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 – массовая и спортивная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работа, организовано более 20 мероприятий, в том числе: рождественские колядки, праздничный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концерт, посвященный Международному Женскому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</a:t>
            </a:r>
            <a:r>
              <a:rPr lang="ru-RU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региональном конкурсе «Восходящие звезды </a:t>
            </a:r>
            <a:r>
              <a:rPr lang="ru-RU" b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Гагаузии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участие в региональном конкурсе «Серебряный голос </a:t>
            </a:r>
            <a:r>
              <a:rPr lang="ru-RU" b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Гагаузии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турнир по шашкам и настольному теннису среди взрослых и детей.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Организованы 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и культурно – массовые мероприятия, посвященные 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Национальному Празднику «</a:t>
            </a:r>
            <a:r>
              <a:rPr lang="ru-RU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Хедерлез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«инсценировка военной песни»,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турнир по вольной борьбе «Кубок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Гайдар», дегустация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вин.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защиты детей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конкурсы; концерт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Юга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посвященный открытию Часовни при въезде в село, спортивные мероприятия: мини-футбол, настольный теннис, шашки и др.</a:t>
            </a:r>
            <a:endParaRPr lang="ru-RU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Международный Фестиваль ковров 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«Гагауз </a:t>
            </a:r>
            <a:r>
              <a:rPr lang="ru-RU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килимнери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культурно-массовые и спортивные мероприятия, посвященные 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 Пророка Илии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открытие спортивной площадки, открытие «Парка моей мечты», концерт, конкурсная программа, спортивная программа, Спортивно – массовые мероприятия, посвященные «Храму села»: концерт, спортивные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состязания,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Национальном фестивале подворий «</a:t>
            </a:r>
            <a:r>
              <a:rPr lang="ru-RU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Касым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Национальном Фестивале «</a:t>
            </a:r>
            <a:r>
              <a:rPr lang="ru-RU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Коворул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дорул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b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г.Кишинев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праздничный </a:t>
            </a:r>
            <a:r>
              <a:rPr lang="ru-RU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концерт, посвященный </a:t>
            </a:r>
            <a:r>
              <a:rPr lang="ru-RU" b="1" u="sng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Дню образования </a:t>
            </a:r>
            <a:r>
              <a:rPr lang="ru-RU" b="1" u="sng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Гагаузии</a:t>
            </a:r>
            <a:r>
              <a:rPr lang="ru-RU" b="1" u="sng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др.</a:t>
            </a:r>
            <a:endParaRPr lang="ru-RU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271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133600" y="201588"/>
            <a:ext cx="8153400" cy="5985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Мероприятия Дома культуры</a:t>
            </a:r>
            <a: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3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33" y="800100"/>
            <a:ext cx="3522133" cy="2641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2533" y="800100"/>
            <a:ext cx="30701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400" b="1" cap="none" spc="0" dirty="0" smtClean="0">
                <a:ln/>
                <a:solidFill>
                  <a:schemeClr val="accent4"/>
                </a:solidFill>
                <a:effectLst/>
              </a:rPr>
              <a:t>День вина в Комрате</a:t>
            </a:r>
            <a:endParaRPr lang="ru-RU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414" y="817033"/>
            <a:ext cx="3937000" cy="2624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1173" y="817033"/>
            <a:ext cx="3499555" cy="2624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229" y="4000062"/>
            <a:ext cx="3663438" cy="27475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6414" y="3913787"/>
            <a:ext cx="3836714" cy="28775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7210" y="3913787"/>
            <a:ext cx="3778470" cy="283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0353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41227" y="115283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Ковроткачество</a:t>
            </a:r>
            <a:r>
              <a:rPr lang="ru-RU" sz="2000" i="1" kern="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ru-RU" sz="2000" i="1" kern="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880" y="965780"/>
            <a:ext cx="11795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</a:rPr>
              <a:t>Ковры ручной работы  -  гордость Гайдар. В сельском доме культуры при поддержке фонда SOROS несколько лет назад открылся живой музей ковроткачества. Помимо истории этого ремесла в музее можно получить уроки по изготовлению сначала нити из овечьей шерсти, а потом уже из этих нитей  -  настоящих ковров, точно таких же, какие ткали прабабушки 150 лет назад. </a:t>
            </a:r>
            <a:endParaRPr lang="ru-RU" sz="2000" dirty="0" smtClean="0">
              <a:latin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</a:rPr>
              <a:t>В 2015 году на заказ были изготовлены 40 экземпляров сувенирных ковриков для Англии, Америки, Турции, Исполнительного Комитета </a:t>
            </a:r>
            <a:r>
              <a:rPr lang="ru-RU" sz="2000" dirty="0" err="1" smtClean="0">
                <a:latin typeface="Times New Roman" panose="02020603050405020304" pitchFamily="18" charset="0"/>
              </a:rPr>
              <a:t>Гагаузии</a:t>
            </a:r>
            <a:r>
              <a:rPr lang="ru-RU" sz="2000" dirty="0" smtClean="0">
                <a:latin typeface="Times New Roman" panose="02020603050405020304" pitchFamily="18" charset="0"/>
              </a:rPr>
              <a:t>, Народного Собрания </a:t>
            </a:r>
            <a:r>
              <a:rPr lang="ru-RU" sz="2000" dirty="0" err="1" smtClean="0">
                <a:latin typeface="Times New Roman" panose="02020603050405020304" pitchFamily="18" charset="0"/>
              </a:rPr>
              <a:t>Гагаузии</a:t>
            </a:r>
            <a:r>
              <a:rPr lang="ru-RU" sz="2000" dirty="0" smtClean="0">
                <a:latin typeface="Times New Roman" panose="02020603050405020304" pitchFamily="18" charset="0"/>
              </a:rPr>
              <a:t>, Администрации г. Чадыр-Лунга, </a:t>
            </a:r>
            <a:r>
              <a:rPr lang="ru-RU" sz="2000" dirty="0" err="1" smtClean="0">
                <a:latin typeface="Times New Roman" panose="02020603050405020304" pitchFamily="18" charset="0"/>
              </a:rPr>
              <a:t>примэрии</a:t>
            </a:r>
            <a:r>
              <a:rPr lang="ru-RU" sz="2000" dirty="0" smtClean="0">
                <a:latin typeface="Times New Roman" panose="02020603050405020304" pitchFamily="18" charset="0"/>
              </a:rPr>
              <a:t> села и др.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280" y="3436472"/>
            <a:ext cx="2192019" cy="29226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7475" y="3436471"/>
            <a:ext cx="3896925" cy="2922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0576" y="3532293"/>
            <a:ext cx="3769161" cy="28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3783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934"/>
          <a:stretch/>
        </p:blipFill>
        <p:spPr>
          <a:xfrm>
            <a:off x="4851400" y="2006317"/>
            <a:ext cx="3064692" cy="29575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4300" y="262235"/>
            <a:ext cx="97535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Заключение договора о побратимстве с селом </a:t>
            </a: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Генерал </a:t>
            </a:r>
            <a:r>
              <a:rPr lang="ru-RU" sz="32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Киселово</a:t>
            </a: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, Община </a:t>
            </a:r>
            <a:r>
              <a:rPr lang="ru-RU" sz="32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Волчи</a:t>
            </a:r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дол</a:t>
            </a:r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(Болгария) 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25477"/>
            <a:ext cx="4402183" cy="2934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9578" y="2025477"/>
            <a:ext cx="3822774" cy="28730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4644" y="5412195"/>
            <a:ext cx="12100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Цель – развитие разностороннего сотрудничества, деловых связей в  области туризма, </a:t>
            </a:r>
            <a:r>
              <a:rPr lang="ru-RU" sz="24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эксурсионной</a:t>
            </a:r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 и </a:t>
            </a:r>
            <a:r>
              <a:rPr lang="ru-RU" sz="24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выставочно</a:t>
            </a:r>
            <a:r>
              <a:rPr lang="ru-RU" sz="2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-ярмарочной деятельности.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90337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3325" y="116679"/>
            <a:ext cx="111935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b="1" i="1" kern="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</a:t>
            </a:r>
            <a:r>
              <a:rPr lang="ru-RU" sz="4400" b="1" i="1" kern="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ероприятия </a:t>
            </a:r>
            <a:r>
              <a:rPr lang="ru-RU" sz="4400" b="1" i="1" kern="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села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852" y="1070786"/>
            <a:ext cx="11246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kern="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Презентация книги «Село </a:t>
            </a:r>
            <a:r>
              <a:rPr lang="ru-RU" sz="3200" b="1" i="1" kern="0" dirty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Гайдар - веков связующая нить</a:t>
            </a:r>
            <a:r>
              <a:rPr lang="ru-RU" sz="3200" b="1" i="1" kern="0" dirty="0" smtClean="0">
                <a:solidFill>
                  <a:srgbClr val="002060"/>
                </a:solidFill>
                <a:latin typeface="Calibri" pitchFamily="34" charset="0"/>
                <a:cs typeface="Times New Roman" pitchFamily="18" charset="0"/>
              </a:rPr>
              <a:t>»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88673" y="886120"/>
            <a:ext cx="140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5825" y="1655561"/>
            <a:ext cx="414672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333333"/>
                </a:solidFill>
                <a:latin typeface="Tahoma" panose="020B0604030504040204" pitchFamily="34" charset="0"/>
                <a:ea typeface="Times New Roman" panose="02020603050405020304" pitchFamily="18" charset="0"/>
              </a:rPr>
              <a:t>Содержание книги отражает историю села Гайдар. Издание составлено на основании исторических документов, раскрывающих о жизни села с 1787 по 2014 год</a:t>
            </a:r>
          </a:p>
          <a:p>
            <a:r>
              <a:rPr lang="ru-RU" sz="1600" dirty="0" smtClean="0"/>
              <a:t>Автор - Федор Куру собирал информацию и составил подробные родословные древа первых гагаузских семей, поселившихся в Гайдарах. </a:t>
            </a:r>
          </a:p>
          <a:p>
            <a:r>
              <a:rPr lang="ru-RU" sz="1600" dirty="0"/>
              <a:t>«Эта книга является настоящей летописью села. Из новой книги можно узнать, как жили гагаузы 200 лет назад. Невозможно оспорить научную ценность этой книги. Без сомнения, она привлечет внимание ученых-историков и станет для них источником уникальной информации</a:t>
            </a:r>
            <a:r>
              <a:rPr lang="ru-RU" sz="1600" dirty="0" smtClean="0"/>
              <a:t>».</a:t>
            </a:r>
            <a:endParaRPr lang="ru-RU" sz="1600" dirty="0"/>
          </a:p>
          <a:p>
            <a:r>
              <a:rPr lang="ru-RU" sz="1600" dirty="0"/>
              <a:t>Книга «Село Гайдар - веков связующая нить» содержит 23 раздела и 600 страниц. В ней размещено более 300 фотографий.</a:t>
            </a:r>
          </a:p>
          <a:p>
            <a:r>
              <a:rPr lang="ru-RU" sz="1600" dirty="0" smtClean="0"/>
              <a:t>С местного бюджета выделено 30.000 лей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9283" y="1655561"/>
            <a:ext cx="3367559" cy="2525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548" y="1897510"/>
            <a:ext cx="3520734" cy="4567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9284" y="4368800"/>
            <a:ext cx="3318934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833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769441"/>
            <a:ext cx="1186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нашем селе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в очередной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</a:rPr>
              <a:t>3 раз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прошел фестиваль ковров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Gagauz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kilimneri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.  Основная цель - возрождение национальных традиций ковроткачества, пропаганда и развитие национальной культуры, привлечение туристов и обучение подрастающего поколения.  </a:t>
            </a:r>
          </a:p>
          <a:p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Организаторами фестиваля выступили Ассоциация работников культуры, спорта и молодежи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Tineretul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Gaidar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</a:rPr>
              <a:t>Министерства культуры РМ,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Исполком, Народное собрание, научно-исследовательский центр имени </a:t>
            </a:r>
            <a:r>
              <a:rPr lang="ru-RU" dirty="0" err="1">
                <a:solidFill>
                  <a:prstClr val="black"/>
                </a:solidFill>
                <a:latin typeface="Cambria" panose="02040503050406030204" pitchFamily="18" charset="0"/>
              </a:rPr>
              <a:t>Маруневич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</a:rPr>
              <a:t>, а также мэрия села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</a:rPr>
              <a:t>Гайдар. Было около 90 участников Фестиваля. Кроме того, в Фестивале ковров принимали участие гости из Болгарии (90 человек), Турции, России и др.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0700" y="0"/>
            <a:ext cx="1062220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III </a:t>
            </a:r>
            <a:r>
              <a:rPr lang="ru-RU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фестиваль ковров </a:t>
            </a:r>
            <a:r>
              <a:rPr lang="ru-RU" sz="44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Gagauz</a:t>
            </a:r>
            <a:r>
              <a:rPr lang="ru-RU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4400" b="1" dirty="0" err="1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kilimneri</a:t>
            </a:r>
            <a:r>
              <a:rPr lang="ru-RU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  <a:endParaRPr lang="ru-RU" sz="44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2768240"/>
            <a:ext cx="2934956" cy="195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021" y="2796349"/>
            <a:ext cx="2932773" cy="1954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0017" y="2796349"/>
            <a:ext cx="2834382" cy="1889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500" y="4978022"/>
            <a:ext cx="2820656" cy="1879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3021" y="4920102"/>
            <a:ext cx="2834382" cy="1889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0017" y="4871332"/>
            <a:ext cx="2980730" cy="198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246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800" y="864691"/>
            <a:ext cx="3759200" cy="2819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8740" y="899070"/>
            <a:ext cx="3886200" cy="2914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12998" y="0"/>
            <a:ext cx="2867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День вина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900" y="4067175"/>
            <a:ext cx="3721100" cy="2790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8740" y="4067175"/>
            <a:ext cx="3886200" cy="2914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1761" y="864691"/>
            <a:ext cx="3500239" cy="26251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0233" y="4130674"/>
            <a:ext cx="3551767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19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3652" y="135980"/>
            <a:ext cx="79478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Учения по гражданской защите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1770" y="1232446"/>
            <a:ext cx="3517900" cy="2638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24126" y="1280071"/>
            <a:ext cx="3454400" cy="2590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7560" y="4681287"/>
            <a:ext cx="2633133" cy="1974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10700" y="4677611"/>
            <a:ext cx="2638034" cy="19785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6048" y="4705685"/>
            <a:ext cx="2711505" cy="203362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8426" y="905421"/>
            <a:ext cx="31676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В соответствии с Планом подготовки Гражданской защиты , 19 июня 2015 г. на территории села Гайдар были проведены учения по Гражданской защите на тему: « Действия руководящего состава и сил ГЗ села Гайдар» по организации работ по ликвидации последствий землетрясений, наводнений, производственных аварий и эпизоотий. Учения проводились на двух учебных точках: ДК и </a:t>
            </a:r>
            <a:r>
              <a:rPr lang="ru-RU" dirty="0" err="1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примэрия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0967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28" t="7357" r="428" b="1379"/>
          <a:stretch/>
        </p:blipFill>
        <p:spPr>
          <a:xfrm>
            <a:off x="-1" y="0"/>
            <a:ext cx="4032791" cy="6858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2120" y="116118"/>
            <a:ext cx="984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Численность населения-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46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05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человек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69637" y="1017955"/>
            <a:ext cx="17572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/>
              <a:t>Из них: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2056581413"/>
              </p:ext>
            </p:extLst>
          </p:nvPr>
        </p:nvGraphicFramePr>
        <p:xfrm>
          <a:off x="2284243" y="1439335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2683638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6623" y="0"/>
            <a:ext cx="79905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Открытие «Парка Моей мечты»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729" y="4190220"/>
            <a:ext cx="3356269" cy="25131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72214" y="1428750"/>
            <a:ext cx="3124200" cy="2343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8569" y="1381125"/>
            <a:ext cx="3251200" cy="2438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339" y="4190220"/>
            <a:ext cx="3362721" cy="2522041"/>
          </a:xfrm>
          <a:prstGeom prst="rect">
            <a:avLst/>
          </a:prstGeom>
        </p:spPr>
      </p:pic>
      <p:pic>
        <p:nvPicPr>
          <p:cNvPr id="9" name="Picture 4" descr="http://dg53.mycdn.me/image?t=3&amp;bid=804399961631&amp;id=804399961631&amp;plc=WEB&amp;tkn=*RzEiJOOtLQ3vxC59YS1isS0l1c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7397" y="4172965"/>
            <a:ext cx="3373835" cy="253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ontent-frt3-1.xx.fbcdn.net/hphotos-xlf1/v/t1.0-9/11954635_998277286861693_2207774254651108903_n.jpg?oh=a1e60b084a157f6fbedf7a56c6f4f2c4&amp;oe=56BBC9F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39" y="1456728"/>
            <a:ext cx="3166642" cy="237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626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8775" y="316848"/>
            <a:ext cx="29434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Гости села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559" y="1168426"/>
            <a:ext cx="4176442" cy="2784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882" y="1397726"/>
            <a:ext cx="3406660" cy="2554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559" y="4398942"/>
            <a:ext cx="3689487" cy="24590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7736" y="1438658"/>
            <a:ext cx="3710599" cy="24731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9468" y="4264158"/>
            <a:ext cx="3689487" cy="24590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9858" y="4238529"/>
            <a:ext cx="3306354" cy="248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7007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9903" y="2"/>
            <a:ext cx="110831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kern="0" dirty="0">
                <a:solidFill>
                  <a:srgbClr val="7030A0"/>
                </a:solidFill>
                <a:latin typeface="Cambria" pitchFamily="18" charset="0"/>
                <a:ea typeface="+mj-ea"/>
                <a:cs typeface="+mj-cs"/>
              </a:rPr>
              <a:t>Достижения в области спорта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300" y="852036"/>
            <a:ext cx="1186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i="1" dirty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II </a:t>
            </a:r>
            <a:r>
              <a:rPr lang="ru-RU" sz="2800" b="1" i="1" dirty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Международный турнир по вольной </a:t>
            </a:r>
            <a:r>
              <a:rPr lang="ru-RU" sz="2800" b="1" i="1" dirty="0" smtClean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борьбе «Кубок села Гайдар»</a:t>
            </a:r>
            <a:endParaRPr lang="ru-RU" sz="2800" b="1" i="1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300" y="1540220"/>
            <a:ext cx="11760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36525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27 июня состоялся </a:t>
            </a:r>
            <a:r>
              <a:rPr lang="en-US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II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 Международный турнир по вольной борьбе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«Кубок </a:t>
            </a: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села Гайдар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», в котором принимали участие представители Молдовы, Украины, России, Румынии, Турции,  США. Целью турнира является воспитание молодежи, популяризация вольной борьбы, повышение спортивного мастерства, укрепление дружеских связей, а также отбор лучших спортсменов </a:t>
            </a:r>
            <a:r>
              <a:rPr lang="ru-RU" dirty="0" err="1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Гагаузии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Times New Roman" pitchFamily="18" charset="0"/>
                <a:cs typeface="Arial" pitchFamily="34" charset="0"/>
              </a:rPr>
              <a:t> для поступления в спортивный лицей. Юные борцы села Гайдар проявили себя, завоевав призовые места. Всего было выделено 10.000 лей на спорт-мероприятия.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903" y="3767287"/>
            <a:ext cx="3527098" cy="235139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7596" y="3767287"/>
            <a:ext cx="3455173" cy="230344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6390" y="3747416"/>
            <a:ext cx="3485110" cy="239114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87561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217" y="358774"/>
            <a:ext cx="3721100" cy="27908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6100" y="395286"/>
            <a:ext cx="3623734" cy="2717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1542" y="452436"/>
            <a:ext cx="3471333" cy="260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3717" y="3517900"/>
            <a:ext cx="3894667" cy="2921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7208" y="3517900"/>
            <a:ext cx="3894667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397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4555" y="219238"/>
            <a:ext cx="6215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Открытие футбольной </a:t>
            </a:r>
            <a:r>
              <a:rPr lang="ru-RU" sz="2800" b="1" i="1" dirty="0" smtClean="0">
                <a:solidFill>
                  <a:srgbClr val="CCB400">
                    <a:lumMod val="50000"/>
                  </a:srgbClr>
                </a:solidFill>
                <a:latin typeface="Cambria" pitchFamily="18" charset="0"/>
              </a:rPr>
              <a:t>площадки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8433" y="4676874"/>
            <a:ext cx="2908168" cy="21811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719" y="2615425"/>
            <a:ext cx="2818213" cy="2113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720" y="4773786"/>
            <a:ext cx="2778950" cy="2084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4555" y="2963235"/>
            <a:ext cx="4298402" cy="32238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5580" y="2562038"/>
            <a:ext cx="2745091" cy="2058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88899" y="861099"/>
            <a:ext cx="12382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Между Ассоциацией работников культуры, спорта и молодежи «TINERETUL GAIDAR</a:t>
            </a:r>
            <a:r>
              <a:rPr lang="ru-RU" dirty="0" smtClean="0"/>
              <a:t>» в лице </a:t>
            </a:r>
            <a:r>
              <a:rPr lang="ru-RU" dirty="0"/>
              <a:t>председателя Баку </a:t>
            </a:r>
            <a:r>
              <a:rPr lang="ru-RU" dirty="0" smtClean="0"/>
              <a:t>Ф.Д. </a:t>
            </a:r>
            <a:r>
              <a:rPr lang="ru-RU" dirty="0"/>
              <a:t>подписан договор с подрядчиком ООО «</a:t>
            </a:r>
            <a:r>
              <a:rPr lang="ru-RU" dirty="0" err="1"/>
              <a:t>Амборио</a:t>
            </a:r>
            <a:r>
              <a:rPr lang="ru-RU" dirty="0"/>
              <a:t>» </a:t>
            </a:r>
            <a:r>
              <a:rPr lang="ru-RU" dirty="0" err="1"/>
              <a:t>Кисеев</a:t>
            </a:r>
            <a:r>
              <a:rPr lang="ru-RU" dirty="0"/>
              <a:t> </a:t>
            </a:r>
            <a:r>
              <a:rPr lang="ru-RU" dirty="0" smtClean="0"/>
              <a:t>Н.Н </a:t>
            </a:r>
            <a:r>
              <a:rPr lang="ru-RU" dirty="0"/>
              <a:t>о начале строительстве поля для мини </a:t>
            </a:r>
            <a:r>
              <a:rPr lang="ru-RU" dirty="0" smtClean="0"/>
              <a:t>футбола, где сметная </a:t>
            </a:r>
            <a:r>
              <a:rPr lang="ru-RU" dirty="0"/>
              <a:t>стоимость составляет 401056 лея.</a:t>
            </a:r>
          </a:p>
          <a:p>
            <a:r>
              <a:rPr lang="ru-RU" dirty="0"/>
              <a:t>Постановлением Исполкома </a:t>
            </a:r>
            <a:r>
              <a:rPr lang="ru-RU" dirty="0" err="1"/>
              <a:t>Гагаузии</a:t>
            </a:r>
            <a:r>
              <a:rPr lang="ru-RU" dirty="0"/>
              <a:t> №15/20 от 01.05.2014г было выделено гуманитарное дизельное топливо 19562 кг которая была реализована для строительства поля.</a:t>
            </a:r>
          </a:p>
          <a:p>
            <a:r>
              <a:rPr lang="ru-RU" dirty="0"/>
              <a:t>Также федерацией футбола РМ было  выделено </a:t>
            </a:r>
            <a:r>
              <a:rPr lang="ru-RU" dirty="0" smtClean="0"/>
              <a:t>искусственное </a:t>
            </a:r>
            <a:r>
              <a:rPr lang="ru-RU" dirty="0"/>
              <a:t>покрытие на сумму 175914 лей. </a:t>
            </a:r>
          </a:p>
        </p:txBody>
      </p:sp>
    </p:spTree>
    <p:extLst>
      <p:ext uri="{BB962C8B-B14F-4D97-AF65-F5344CB8AC3E}">
        <p14:creationId xmlns:p14="http://schemas.microsoft.com/office/powerpoint/2010/main" xmlns="" val="1149889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138" y="2"/>
            <a:ext cx="117978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C00000"/>
                </a:solidFill>
                <a:latin typeface="Tw Cen MT"/>
                <a:ea typeface="+mj-ea"/>
                <a:cs typeface="+mj-cs"/>
              </a:rPr>
              <a:t>XII. </a:t>
            </a:r>
            <a:r>
              <a:rPr lang="ru-RU" sz="4400" b="1" kern="0" dirty="0">
                <a:solidFill>
                  <a:srgbClr val="C00000"/>
                </a:solidFill>
                <a:latin typeface="Calibri" panose="020F0502020204030204" pitchFamily="34" charset="0"/>
                <a:ea typeface="+mj-ea"/>
                <a:cs typeface="+mj-cs"/>
              </a:rPr>
              <a:t>Реализация инвестиционных проектов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4764257"/>
              </p:ext>
            </p:extLst>
          </p:nvPr>
        </p:nvGraphicFramePr>
        <p:xfrm>
          <a:off x="830318" y="974287"/>
          <a:ext cx="10925502" cy="5657594"/>
        </p:xfrm>
        <a:graphic>
          <a:graphicData uri="http://schemas.openxmlformats.org/drawingml/2006/table">
            <a:tbl>
              <a:tblPr>
                <a:gradFill rotWithShape="1">
                  <a:gsLst>
                    <a:gs pos="0">
                      <a:srgbClr val="CCB400">
                        <a:tint val="35000"/>
                        <a:satMod val="253000"/>
                      </a:srgbClr>
                    </a:gs>
                    <a:gs pos="50000">
                      <a:srgbClr val="CCB400">
                        <a:tint val="42000"/>
                        <a:satMod val="255000"/>
                      </a:srgbClr>
                    </a:gs>
                    <a:gs pos="97000">
                      <a:srgbClr val="CCB400">
                        <a:tint val="53000"/>
                        <a:satMod val="260000"/>
                      </a:srgbClr>
                    </a:gs>
                    <a:gs pos="100000">
                      <a:srgbClr val="CCB400">
                        <a:tint val="56000"/>
                        <a:satMod val="275000"/>
                      </a:srgbClr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blurRad="63500" dist="25400" dir="5400000" rotWithShape="0">
                    <a:srgbClr val="000000">
                      <a:alpha val="43137"/>
                    </a:srgbClr>
                  </a:outerShdw>
                </a:effectLst>
              </a:tblPr>
              <a:tblGrid>
                <a:gridCol w="6373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672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269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9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69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7606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1600" b="1" baseline="0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п/п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Наименование проекта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Фонд организация-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спонсор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Бюджет проекта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( лей)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0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всего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освоенные</a:t>
                      </a:r>
                      <a:endParaRPr lang="ru-RU" sz="1600" b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9525" cap="flat" cmpd="sng" algn="ctr">
                      <a:solidFill>
                        <a:srgbClr val="CCB40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634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6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1.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«Парк моей мечты», благоустройство территории и создание парковой зоны на площади 1900 м² 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Ograda</a:t>
                      </a: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i="1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Noastr</a:t>
                      </a:r>
                      <a:r>
                        <a:rPr lang="x-none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ă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98 000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98 000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9525" cap="flat" cmpd="sng" algn="ctr">
                      <a:solidFill>
                        <a:srgbClr val="CCB400"/>
                      </a:solidFill>
                      <a:prstDash val="soli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1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2.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Содействие в участии молодежи в процессах принятия решений и общинного развития в сельских местностях </a:t>
                      </a:r>
                      <a:r>
                        <a:rPr kumimoji="0" lang="ru-RU" sz="1800" b="1" i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Гагаузии</a:t>
                      </a: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. (Чешский проект с участием школьников)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SUCCES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CARITAS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2500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2500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69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3.</a:t>
                      </a:r>
                      <a:endParaRPr lang="ru-RU" sz="1800" b="1" i="1" dirty="0" smtClean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Проект «</a:t>
                      </a:r>
                      <a:r>
                        <a:rPr lang="ru-RU" sz="1800" b="1" i="1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Новатека</a:t>
                      </a: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» по оснащению сельской библиотеки. 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Программа «</a:t>
                      </a:r>
                      <a:r>
                        <a:rPr lang="ru-RU" sz="1800" b="1" i="1" dirty="0" err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Новатека</a:t>
                      </a: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</a:rPr>
                        <a:t>119000,00</a:t>
                      </a:r>
                      <a:endParaRPr lang="ru-RU" sz="1800" b="1" i="1" dirty="0" smtClean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</a:rPr>
                        <a:t>119000,00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4.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Энергия и биомасса (отопление ДК)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Энергия </a:t>
                      </a:r>
                      <a:r>
                        <a:rPr lang="ru-RU" sz="1800" b="1" i="1" smtClean="0">
                          <a:latin typeface="Cambria" pitchFamily="18" charset="0"/>
                          <a:ea typeface="Calibri"/>
                          <a:cs typeface="Times New Roman"/>
                        </a:rPr>
                        <a:t>и биомасса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81000 </a:t>
                      </a:r>
                      <a:r>
                        <a:rPr lang="en-US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$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32000,00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5.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Приобретение спортинвентаря и мебели в Д/Сад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ФИСМ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105386,41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105386,41</a:t>
                      </a:r>
                      <a:endParaRPr kumimoji="0" lang="ru-RU" sz="18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55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6.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Строительство водопроводных сетей. 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Экологический фонд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itchFamily="18" charset="0"/>
                          <a:ea typeface="Calibri"/>
                          <a:cs typeface="Times New Roman"/>
                        </a:rPr>
                        <a:t>4901950,0</a:t>
                      </a:r>
                      <a:endParaRPr kumimoji="0" lang="ru-RU" sz="1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latin typeface="Cambria" pitchFamily="18" charset="0"/>
                          <a:ea typeface="Calibri"/>
                          <a:cs typeface="Times New Roman"/>
                        </a:rPr>
                        <a:t>3900000,0</a:t>
                      </a:r>
                      <a:endParaRPr lang="ru-RU" sz="1800" b="1" i="1" dirty="0"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CB4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B400"/>
                      </a:solidFill>
                      <a:prstDash val="soli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962929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8305" y="1035622"/>
            <a:ext cx="4165600" cy="3124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6333" y="942662"/>
            <a:ext cx="4199466" cy="314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8305" y="461825"/>
            <a:ext cx="8644466" cy="480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  <a:ea typeface="Calibri"/>
                <a:cs typeface="Times New Roman"/>
              </a:rPr>
              <a:t>Проект «</a:t>
            </a:r>
            <a:r>
              <a:rPr lang="ru-RU" sz="2400" b="1" i="1" dirty="0" err="1">
                <a:solidFill>
                  <a:srgbClr val="FF0000"/>
                </a:solidFill>
                <a:latin typeface="Cambria" pitchFamily="18" charset="0"/>
                <a:ea typeface="Calibri"/>
                <a:cs typeface="Times New Roman"/>
              </a:rPr>
              <a:t>Новатека</a:t>
            </a:r>
            <a:r>
              <a:rPr lang="ru-RU" sz="2400" b="1" i="1" dirty="0">
                <a:solidFill>
                  <a:srgbClr val="FF0000"/>
                </a:solidFill>
                <a:latin typeface="Cambria" pitchFamily="18" charset="0"/>
                <a:ea typeface="Calibri"/>
                <a:cs typeface="Times New Roman"/>
              </a:rPr>
              <a:t>» по оснащению сельской библиотеки.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7340" y="5007393"/>
            <a:ext cx="9268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cs typeface="Times New Roman"/>
              </a:rPr>
              <a:t>В результате участия в программе «</a:t>
            </a:r>
            <a:r>
              <a:rPr lang="ru-RU" b="1" i="1" dirty="0" err="1" smtClean="0">
                <a:solidFill>
                  <a:prstClr val="black"/>
                </a:solidFill>
                <a:latin typeface="Cambria" pitchFamily="18" charset="0"/>
                <a:cs typeface="Times New Roman"/>
              </a:rPr>
              <a:t>Новатека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cs typeface="Times New Roman"/>
              </a:rPr>
              <a:t>» приобретена современная </a:t>
            </a:r>
          </a:p>
          <a:p>
            <a:r>
              <a:rPr lang="ru-RU" b="1" i="1" dirty="0">
                <a:solidFill>
                  <a:prstClr val="black"/>
                </a:solidFill>
                <a:latin typeface="Cambria" pitchFamily="18" charset="0"/>
                <a:cs typeface="Times New Roman"/>
              </a:rPr>
              <a:t>т</a:t>
            </a:r>
            <a:r>
              <a:rPr lang="ru-RU" b="1" i="1" dirty="0" smtClean="0">
                <a:solidFill>
                  <a:prstClr val="black"/>
                </a:solidFill>
                <a:latin typeface="Cambria" pitchFamily="18" charset="0"/>
                <a:cs typeface="Times New Roman"/>
              </a:rPr>
              <a:t>ехника  для оснащения сельской библиотеки (5 компьютеров, один принтер), что позволит посетителям наряду с библиотечным Фондом использовать и электронную версию, Интернет и т.д.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335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88272" y="4976688"/>
            <a:ext cx="2523006" cy="1892254"/>
          </a:xfrm>
          <a:prstGeom prst="rect">
            <a:avLst/>
          </a:prstGeom>
        </p:spPr>
      </p:pic>
      <p:pic>
        <p:nvPicPr>
          <p:cNvPr id="5" name="Рисунок 4" descr="C:\Users\001\Desktop\часовня оригинал\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432" y="1726084"/>
            <a:ext cx="2635250" cy="3048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505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000" i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altLang="ru-RU" sz="1100" smtClean="0">
                <a:solidFill>
                  <a:prstClr val="black"/>
                </a:solidFill>
              </a:rPr>
              <a:t> </a:t>
            </a:r>
            <a:endParaRPr lang="ru-RU" altLang="ru-RU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 descr="C:\Users\001\Desktop\Строительство часовни 05.03-02.08.2015г\IMG_20150728_1238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091" y="1717194"/>
            <a:ext cx="5143500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001\Desktop\Строительство часовни 05.03-02.08.2015г\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723" y="4927119"/>
            <a:ext cx="2340912" cy="189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001\Desktop\Строительство часовни 05.03-02.08.2015г\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1008" y="4989810"/>
            <a:ext cx="2266628" cy="188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001\Desktop\Строительство часовни 05.03-02.08.2015г\0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455" y="4929821"/>
            <a:ext cx="1604636" cy="188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001\Desktop\Строительство часовни 05.03-02.08.2015г\1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910" y="4983830"/>
            <a:ext cx="2510543" cy="18922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5190" y="1168272"/>
            <a:ext cx="33387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Cambria" panose="020405030504060A0204" pitchFamily="18" charset="0"/>
              </a:rPr>
              <a:t>Строительство часовни велось благодаря инициаторам и спонсорам: </a:t>
            </a:r>
            <a:r>
              <a:rPr lang="ru-RU" sz="2000" b="1" i="1" dirty="0" err="1" smtClean="0">
                <a:latin typeface="Cambria" panose="020405030504060A0204" pitchFamily="18" charset="0"/>
              </a:rPr>
              <a:t>Капсамун</a:t>
            </a:r>
            <a:r>
              <a:rPr lang="ru-RU" sz="2000" b="1" i="1" dirty="0" smtClean="0">
                <a:latin typeface="Cambria" panose="020405030504060A0204" pitchFamily="18" charset="0"/>
              </a:rPr>
              <a:t> Валерий, </a:t>
            </a:r>
            <a:r>
              <a:rPr lang="ru-RU" sz="2000" b="1" i="1" dirty="0" err="1" smtClean="0">
                <a:latin typeface="Cambria" panose="020405030504060A0204" pitchFamily="18" charset="0"/>
              </a:rPr>
              <a:t>Гарбалы</a:t>
            </a:r>
            <a:r>
              <a:rPr lang="ru-RU" sz="2000" b="1" i="1" dirty="0" smtClean="0">
                <a:latin typeface="Cambria" panose="020405030504060A0204" pitchFamily="18" charset="0"/>
              </a:rPr>
              <a:t> Руслан, </a:t>
            </a:r>
            <a:r>
              <a:rPr lang="ru-RU" sz="2000" b="1" i="1" dirty="0" err="1" smtClean="0">
                <a:latin typeface="Cambria" panose="020405030504060A0204" pitchFamily="18" charset="0"/>
              </a:rPr>
              <a:t>Попаз</a:t>
            </a:r>
            <a:r>
              <a:rPr lang="ru-RU" sz="2000" b="1" i="1" dirty="0" smtClean="0">
                <a:latin typeface="Cambria" panose="020405030504060A0204" pitchFamily="18" charset="0"/>
              </a:rPr>
              <a:t> З.И., </a:t>
            </a:r>
            <a:r>
              <a:rPr lang="ru-RU" sz="2000" b="1" i="1" dirty="0" err="1" smtClean="0">
                <a:latin typeface="Cambria" panose="020405030504060A0204" pitchFamily="18" charset="0"/>
              </a:rPr>
              <a:t>Капсамун</a:t>
            </a:r>
            <a:r>
              <a:rPr lang="ru-RU" sz="2000" b="1" i="1" dirty="0" smtClean="0">
                <a:latin typeface="Cambria" panose="020405030504060A0204" pitchFamily="18" charset="0"/>
              </a:rPr>
              <a:t> Иван Ил., Узун Владимир </a:t>
            </a:r>
            <a:r>
              <a:rPr lang="ru-RU" sz="2000" b="1" i="1" dirty="0" err="1" smtClean="0">
                <a:latin typeface="Cambria" panose="020405030504060A0204" pitchFamily="18" charset="0"/>
              </a:rPr>
              <a:t>Фед</a:t>
            </a:r>
            <a:r>
              <a:rPr lang="ru-RU" sz="2000" b="1" i="1" dirty="0" smtClean="0">
                <a:latin typeface="Cambria" panose="020405030504060A0204" pitchFamily="18" charset="0"/>
              </a:rPr>
              <a:t>.  </a:t>
            </a:r>
            <a:r>
              <a:rPr lang="ru-RU" sz="2000" b="1" i="1" dirty="0" err="1" smtClean="0">
                <a:latin typeface="Cambria" panose="020405030504060A0204" pitchFamily="18" charset="0"/>
              </a:rPr>
              <a:t>Капсамун</a:t>
            </a:r>
            <a:r>
              <a:rPr lang="ru-RU" sz="2000" b="1" i="1" dirty="0" smtClean="0">
                <a:latin typeface="Cambria" panose="020405030504060A0204" pitchFamily="18" charset="0"/>
              </a:rPr>
              <a:t> Петр Г.</a:t>
            </a:r>
          </a:p>
          <a:p>
            <a:r>
              <a:rPr lang="ru-RU" sz="2000" b="1" i="1" dirty="0" smtClean="0">
                <a:latin typeface="Cambria" panose="020405030504060A0204" pitchFamily="18" charset="0"/>
              </a:rPr>
              <a:t>и мн. </a:t>
            </a:r>
            <a:r>
              <a:rPr lang="ru-RU" sz="2000" b="1" i="1" dirty="0">
                <a:latin typeface="Cambria" panose="020405030504060A0204" pitchFamily="18" charset="0"/>
              </a:rPr>
              <a:t>д</a:t>
            </a:r>
            <a:r>
              <a:rPr lang="ru-RU" sz="2000" b="1" i="1" dirty="0" smtClean="0">
                <a:latin typeface="Cambria" panose="020405030504060A0204" pitchFamily="18" charset="0"/>
              </a:rPr>
              <a:t>р. </a:t>
            </a:r>
          </a:p>
          <a:p>
            <a:r>
              <a:rPr lang="ru-RU" sz="2000" b="1" i="1" dirty="0" smtClean="0">
                <a:latin typeface="Cambria" panose="020405030504060A0204" pitchFamily="18" charset="0"/>
              </a:rPr>
              <a:t>Общая стоимость</a:t>
            </a:r>
          </a:p>
          <a:p>
            <a:r>
              <a:rPr lang="ru-RU" sz="2000" b="1" i="1" dirty="0">
                <a:latin typeface="Cambria" panose="020405030504060A0204" pitchFamily="18" charset="0"/>
              </a:rPr>
              <a:t>с</a:t>
            </a:r>
            <a:r>
              <a:rPr lang="ru-RU" sz="2000" b="1" i="1" dirty="0" smtClean="0">
                <a:latin typeface="Cambria" panose="020405030504060A0204" pitchFamily="18" charset="0"/>
              </a:rPr>
              <a:t>оставила около</a:t>
            </a:r>
          </a:p>
          <a:p>
            <a:r>
              <a:rPr lang="ru-RU" sz="2000" b="1" i="1" dirty="0" smtClean="0">
                <a:latin typeface="Cambria" panose="020405030504060A0204" pitchFamily="18" charset="0"/>
              </a:rPr>
              <a:t>100000 леев.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408" y="-6178"/>
            <a:ext cx="11029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i="1" kern="0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XIII</a:t>
            </a:r>
            <a:r>
              <a:rPr lang="ru-RU" sz="3200" b="1" i="1" kern="0" dirty="0">
                <a:solidFill>
                  <a:srgbClr val="C00000"/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Экология и благоустройство 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678858" y="694426"/>
            <a:ext cx="1554971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Строительство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часовни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в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честь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Пророка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Божьего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Илии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с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Cambria" panose="020405030504060A0204" pitchFamily="18" charset="0"/>
              </a:rPr>
              <a:t>Гайдар</a:t>
            </a:r>
            <a:endParaRPr lang="ru-RU" altLang="ru-RU" sz="28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ambria" panose="020405030504060A0204" pitchFamily="18" charset="0"/>
            </a:endParaRPr>
          </a:p>
          <a:p>
            <a:pPr algn="ctr"/>
            <a:r>
              <a:rPr lang="ru-RU" altLang="ru-RU" sz="2800" b="1" i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mbria" panose="020405030504060A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05.03. - 02.08. 2015г</a:t>
            </a: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07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2567" y="4050898"/>
            <a:ext cx="3525782" cy="264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3136" y="4040585"/>
            <a:ext cx="3539531" cy="2654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8818" y="1087262"/>
            <a:ext cx="3539531" cy="26546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3136" y="1087262"/>
            <a:ext cx="3539531" cy="26546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649" y="996724"/>
            <a:ext cx="3685775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Благодаря организационным мероприятиям Совета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Старейшин, а именно Куру Ф.С., Чебан Г.Н., Гагауз М.А., женсовета, в частности Дергач М.П., Узун И.И. и др. ,при финансовой поддержке населения был установлен мемориал жертвам голодомора. Финансовые средства в сумме около 90 тыс. леев были собраны от населения, в том числе на10 тыс. леев была оказана спонсорская помощь депутатом НСГ З.И.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Попаз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. Благодаря чему  90% работ завершено. Хочется отметить таких спонсоров, как: Стоянов Ю.Д, Куру Ф.С., Чебан Г.Н.,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Терзи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Н.В.,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Капсамун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П.К.,Дергач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М.П.,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Капсамун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Г.Д.,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Беженарь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Ник.Ив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Капсамун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Ирина Х. 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Кывыржик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Лаз. Вас.,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Маджар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Ник.Г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., Кара Алекс. Ив, Узун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Влад.Ф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., </a:t>
            </a:r>
            <a:r>
              <a:rPr lang="ru-RU" sz="1600" b="1" dirty="0" err="1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Калак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 Илья Ал. и мн. др.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80939" y="9438"/>
            <a:ext cx="81891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Мемориал жертвам голодомора 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484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43854" y="-64413"/>
            <a:ext cx="51999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Строительство парка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Picture 6" descr="http://dg53.mycdn.me/image?t=3&amp;bid=803155726111&amp;id=803155726111&amp;plc=WEB&amp;tkn=*fiBc4w1UtmWVInFb8MblvYYP4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5020" y="747627"/>
            <a:ext cx="2592003" cy="19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0384" y="747627"/>
            <a:ext cx="2586890" cy="19410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5921" y="2804318"/>
            <a:ext cx="2615600" cy="1961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9929" y="2804318"/>
            <a:ext cx="2667345" cy="2001164"/>
          </a:xfrm>
          <a:prstGeom prst="rect">
            <a:avLst/>
          </a:prstGeom>
        </p:spPr>
      </p:pic>
      <p:pic>
        <p:nvPicPr>
          <p:cNvPr id="10" name="Picture 4" descr="http://dg53.mycdn.me/image?t=3&amp;bid=803288480543&amp;id=803288480543&amp;plc=WEB&amp;tkn=*T1enf_j7WPGJ2pKVRmmRW6qZcV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50635" y="686352"/>
            <a:ext cx="2649425" cy="19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dg53.mycdn.me/image?t=3&amp;bid=803288480287&amp;id=803288480287&amp;plc=WEB&amp;tkn=*_gG0nrzLr_5JGoHfzkYOhaLOjH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9877" y="2804318"/>
            <a:ext cx="2570183" cy="19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511" y="4921160"/>
            <a:ext cx="2690764" cy="1873622"/>
          </a:xfrm>
          <a:prstGeom prst="rect">
            <a:avLst/>
          </a:prstGeom>
        </p:spPr>
      </p:pic>
      <p:pic>
        <p:nvPicPr>
          <p:cNvPr id="16" name="Picture 2" descr="https://fbcdn-sphotos-g-a.akamaihd.net/hphotos-ak-xaf1/v/t1.0-9/11903762_998276680195087_8055018659712392036_n.jpg?oh=843958bc36405feccd043ad029e6caba&amp;oe=56D2BC20&amp;__gda__=1454772113_e51be118d0c2292be9d4121b2961296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9877" y="4817714"/>
            <a:ext cx="2570183" cy="19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0" y="595243"/>
            <a:ext cx="364502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Благодаря </a:t>
            </a:r>
            <a:r>
              <a:rPr lang="ru-RU" sz="1600" b="1" dirty="0" smtClean="0">
                <a:solidFill>
                  <a:srgbClr val="002060"/>
                </a:solidFill>
                <a:latin typeface="Cambria" pitchFamily="18" charset="0"/>
                <a:cs typeface="Times New Roman" pitchFamily="18" charset="0"/>
              </a:rPr>
              <a:t>участию в проекте 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О</a:t>
            </a:r>
            <a:r>
              <a:rPr lang="en-US" b="1" i="1" dirty="0" err="1" smtClean="0">
                <a:solidFill>
                  <a:srgbClr val="002060"/>
                </a:solidFill>
                <a:latin typeface="Century Schoolbook"/>
              </a:rPr>
              <a:t>grada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Century Schoolbook"/>
              </a:rPr>
              <a:t>Noastr</a:t>
            </a:r>
            <a:r>
              <a:rPr lang="ro-RO" b="1" i="1" dirty="0" smtClean="0">
                <a:solidFill>
                  <a:srgbClr val="002060"/>
                </a:solidFill>
                <a:latin typeface="Century Schoolbook"/>
              </a:rPr>
              <a:t>ă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, организационных мероприятий инициативной группы,  а также  при финансовой поддержке</a:t>
            </a:r>
            <a:r>
              <a:rPr lang="ro-RO" b="1" i="1" dirty="0" smtClean="0">
                <a:solidFill>
                  <a:srgbClr val="002060"/>
                </a:solidFill>
                <a:latin typeface="Century Schoolbook"/>
              </a:rPr>
              <a:t> </a:t>
            </a:r>
            <a:r>
              <a:rPr lang="ru-RU" b="1" i="1" dirty="0" err="1" smtClean="0">
                <a:solidFill>
                  <a:srgbClr val="002060"/>
                </a:solidFill>
                <a:latin typeface="Century Schoolbook"/>
              </a:rPr>
              <a:t>примэрии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, населения, экономических агентов (</a:t>
            </a:r>
            <a:r>
              <a:rPr lang="ru-RU" b="1" i="1" dirty="0" err="1" smtClean="0">
                <a:solidFill>
                  <a:srgbClr val="002060"/>
                </a:solidFill>
                <a:latin typeface="Century Schoolbook"/>
              </a:rPr>
              <a:t>Попаз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 З.И. Стоянов </a:t>
            </a:r>
            <a:r>
              <a:rPr lang="ru-RU" b="1" i="1" dirty="0">
                <a:solidFill>
                  <a:srgbClr val="002060"/>
                </a:solidFill>
                <a:latin typeface="Century Schoolbook"/>
              </a:rPr>
              <a:t>И.Г., Топал Г.Н, </a:t>
            </a:r>
            <a:r>
              <a:rPr lang="ru-RU" b="1" i="1" dirty="0" err="1">
                <a:solidFill>
                  <a:srgbClr val="002060"/>
                </a:solidFill>
                <a:latin typeface="Century Schoolbook"/>
              </a:rPr>
              <a:t>Капсамун</a:t>
            </a:r>
            <a:r>
              <a:rPr lang="ru-RU" b="1" i="1" dirty="0">
                <a:solidFill>
                  <a:srgbClr val="002060"/>
                </a:solidFill>
                <a:latin typeface="Century Schoolbook"/>
              </a:rPr>
              <a:t> П.К., </a:t>
            </a:r>
            <a:r>
              <a:rPr lang="ru-RU" b="1" i="1" dirty="0" err="1">
                <a:solidFill>
                  <a:srgbClr val="002060"/>
                </a:solidFill>
                <a:latin typeface="Century Schoolbook"/>
              </a:rPr>
              <a:t>Курдогло</a:t>
            </a:r>
            <a:r>
              <a:rPr lang="ru-RU" b="1" i="1" dirty="0">
                <a:solidFill>
                  <a:srgbClr val="002060"/>
                </a:solidFill>
                <a:latin typeface="Century Schoolbook"/>
              </a:rPr>
              <a:t> В.Д., </a:t>
            </a:r>
            <a:r>
              <a:rPr lang="ru-RU" b="1" i="1" dirty="0" err="1">
                <a:solidFill>
                  <a:srgbClr val="002060"/>
                </a:solidFill>
                <a:latin typeface="Century Schoolbook"/>
              </a:rPr>
              <a:t>Капсамун</a:t>
            </a:r>
            <a:r>
              <a:rPr lang="ru-RU" b="1" i="1" dirty="0">
                <a:solidFill>
                  <a:srgbClr val="002060"/>
                </a:solidFill>
                <a:latin typeface="Century Schoolbook"/>
              </a:rPr>
              <a:t> Д.Г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. и др.), кандидатов </a:t>
            </a:r>
            <a:r>
              <a:rPr lang="ru-RU" b="1" i="1" dirty="0">
                <a:solidFill>
                  <a:srgbClr val="002060"/>
                </a:solidFill>
                <a:latin typeface="Century Schoolbook"/>
              </a:rPr>
              <a:t>в </a:t>
            </a:r>
            <a:r>
              <a:rPr lang="ru-RU" b="1" i="1" dirty="0" err="1" smtClean="0">
                <a:solidFill>
                  <a:srgbClr val="002060"/>
                </a:solidFill>
                <a:latin typeface="Century Schoolbook"/>
              </a:rPr>
              <a:t>Башканы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, </a:t>
            </a:r>
            <a:r>
              <a:rPr lang="en-US" b="1" i="1" dirty="0" smtClean="0">
                <a:solidFill>
                  <a:srgbClr val="002060"/>
                </a:solidFill>
                <a:latin typeface="Century Schoolbook"/>
              </a:rPr>
              <a:t>OOO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Century Schoolbook"/>
              </a:rPr>
              <a:t>«</a:t>
            </a:r>
            <a:r>
              <a:rPr lang="en-US" b="1" i="1" dirty="0" err="1">
                <a:solidFill>
                  <a:srgbClr val="002060"/>
                </a:solidFill>
                <a:latin typeface="Century Schoolbook"/>
              </a:rPr>
              <a:t>Uzvig</a:t>
            </a:r>
            <a:r>
              <a:rPr lang="en-US" b="1" i="1" dirty="0">
                <a:solidFill>
                  <a:srgbClr val="002060"/>
                </a:solidFill>
                <a:latin typeface="Century Schoolbook"/>
              </a:rPr>
              <a:t>-Com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» и  волонтерского труда работников организаций: </a:t>
            </a:r>
            <a:r>
              <a:rPr lang="ru-RU" b="1" i="1" dirty="0" err="1" smtClean="0">
                <a:solidFill>
                  <a:srgbClr val="002060"/>
                </a:solidFill>
                <a:latin typeface="Century Schoolbook"/>
              </a:rPr>
              <a:t>примэрии</a:t>
            </a:r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, детского сада, Дома культуры, гимназии, учащихся и граждан села. </a:t>
            </a:r>
          </a:p>
          <a:p>
            <a:pPr lvl="0"/>
            <a:endParaRPr lang="ru-RU" b="1" i="1" dirty="0" smtClean="0">
              <a:solidFill>
                <a:srgbClr val="002060"/>
              </a:solidFill>
              <a:latin typeface="Century Schoolbook"/>
            </a:endParaRP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Century Schoolbook"/>
              </a:rPr>
              <a:t>Затраты составили </a:t>
            </a:r>
          </a:p>
          <a:p>
            <a:pPr lvl="0"/>
            <a:r>
              <a:rPr lang="ru-RU" b="1" i="1" dirty="0" smtClean="0">
                <a:solidFill>
                  <a:srgbClr val="C00000"/>
                </a:solidFill>
                <a:latin typeface="Century Schoolbook"/>
              </a:rPr>
              <a:t>97 000 леев.</a:t>
            </a:r>
            <a:endParaRPr lang="ru-RU" b="1" dirty="0">
              <a:solidFill>
                <a:srgbClr val="C00000"/>
              </a:solidFill>
              <a:latin typeface="Century Schoolbook"/>
            </a:endParaRPr>
          </a:p>
          <a:p>
            <a:pPr lvl="0"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5921" y="4857942"/>
            <a:ext cx="2582453" cy="193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68828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958945017"/>
              </p:ext>
            </p:extLst>
          </p:nvPr>
        </p:nvGraphicFramePr>
        <p:xfrm>
          <a:off x="502920" y="384720"/>
          <a:ext cx="11445240" cy="637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99701" y="2"/>
            <a:ext cx="56401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>
                <a:solidFill>
                  <a:srgbClr val="CCB400">
                    <a:lumMod val="50000"/>
                  </a:srgbClr>
                </a:solidFill>
              </a:rPr>
              <a:t>Категории населения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251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39799" y="464065"/>
            <a:ext cx="1051560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Приобретение дорожных ЖБ 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плит, устройство щебеночной дороги и озеленение села.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7392" y="1506131"/>
            <a:ext cx="3249437" cy="2437078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3083" y="1460654"/>
            <a:ext cx="3310073" cy="24825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562" y="4296677"/>
            <a:ext cx="3234468" cy="24244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1694" y="4296677"/>
            <a:ext cx="3113600" cy="2335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6958" y="4355603"/>
            <a:ext cx="3035032" cy="22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5335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0799" y="136408"/>
            <a:ext cx="59683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C00000"/>
                </a:solidFill>
                <a:latin typeface="Calibri" panose="020F0502020204030204" pitchFamily="34" charset="0"/>
              </a:rPr>
              <a:t>XIV. </a:t>
            </a:r>
            <a:r>
              <a:rPr lang="ru-RU" sz="4400" b="1" i="1" kern="0" dirty="0">
                <a:solidFill>
                  <a:srgbClr val="C00000"/>
                </a:solidFill>
                <a:latin typeface="Calibri" panose="020F0502020204030204" pitchFamily="34" charset="0"/>
              </a:rPr>
              <a:t>Задачи на 2016 год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53099" y="236914"/>
            <a:ext cx="11823700" cy="662108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92200" y="1273851"/>
            <a:ext cx="10972800" cy="472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Завершить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строительство проекта «Тепло культурного центра</a:t>
            </a: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проект «Энергия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биомасса»</a:t>
            </a:r>
            <a:endParaRPr lang="ru-RU" sz="2000" b="1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Завершить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реконструкцию отопления ДК 1 этажа и спортивного зала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Для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централизованного отопления гимназии, филиала ДС и </a:t>
            </a: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ДК,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параллельно котельной на  </a:t>
            </a: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биомассе,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изыскать средства на строительство котельной с </a:t>
            </a:r>
            <a:r>
              <a:rPr lang="ru-RU" sz="2000" b="1" i="1" dirty="0" err="1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энергоэффективными</a:t>
            </a: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котлами на газе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Создать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пожарно- постовую службу при </a:t>
            </a:r>
            <a:r>
              <a:rPr lang="ru-RU" sz="2000" b="1" i="1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примэрии</a:t>
            </a:r>
            <a:endParaRPr lang="ru-RU" sz="2000" b="1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Завершить 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натуре распределение земель всех категорий с </a:t>
            </a: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изготовлением проекта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выдачей титулов через проектный институт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Вывоз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твердых ядохимикатов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Привлечение </a:t>
            </a:r>
            <a:r>
              <a:rPr lang="ru-RU" sz="2000" b="1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инвесторов и работа с грантами</a:t>
            </a:r>
            <a:endParaRPr lang="ru-RU" sz="2000" b="1" i="1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24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69668" y="253786"/>
            <a:ext cx="31886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rgbClr val="C00000"/>
                </a:solidFill>
              </a:rPr>
              <a:t>Заключение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42900" y="1048627"/>
            <a:ext cx="11738291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  В 2015 году </a:t>
            </a:r>
            <a:r>
              <a:rPr kumimoji="0" lang="ru-RU" alt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примэрии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совместно с   советом старейшин, женсоветом, депутатом НСГ </a:t>
            </a:r>
            <a:r>
              <a:rPr kumimoji="0" lang="ru-RU" alt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З.И.Попаз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советниками, экономическими агентами, руководителями учреждений ,советом афганцев  и населения, 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удалось сделать   следующее: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effectLst/>
              <a:latin typeface="Cambria" panose="020405030504060302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реализовать проекты ,открытие  парка, футбольного  поля, Часовни при въезде в село, компьютеризировать библиотеку,  благодаря Ф.С. Куру и П.А Чеботарь издать книгу о селе, организовать перевозку  детей дошкольного  возраста в детский сад. 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  Также   подходит к концу  строительство  мемориала  жертвам голодомора , организован вывоз мусора в селе,  сформирован участок и  произведены первоначальные работы по строительству  памятника афганцам, построено 20 км новых водопроводных сетей и 10 колодцев, произведен наружный  ремонт здания </a:t>
            </a:r>
            <a:r>
              <a:rPr kumimoji="0" lang="ru-RU" alt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примэрии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 приобретена мебель для </a:t>
            </a:r>
            <a:r>
              <a:rPr kumimoji="0" lang="ru-RU" alt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примэрии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и детского сада . 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Запроектирована и  произведена  экспертиза проекта  канализационных сетей и сооружений, частичный  ремонт  улиц: Суворова, Степная, Ленина. Проведен Фестиваль ковров, и занимали призовые места в различных  мероприятиях, заключен договор побратимства</a:t>
            </a:r>
            <a:r>
              <a:rPr kumimoji="0" lang="ru-RU" alt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с селом Генерал </a:t>
            </a:r>
            <a:r>
              <a:rPr kumimoji="0" lang="ru-RU" altLang="ru-RU" sz="2000" b="1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Киселово</a:t>
            </a:r>
            <a:r>
              <a:rPr lang="ru-RU" altLang="ru-RU" sz="2000" b="1" i="1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, община Волчий дол;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погасить исторический долг в сумме 92.000 леев по реконструкции теплотрассы гимназии и многое  другое.</a:t>
            </a:r>
          </a:p>
          <a:p>
            <a:pPr algn="just">
              <a:spcAft>
                <a:spcPts val="0"/>
              </a:spcAft>
            </a:pPr>
            <a:r>
              <a:rPr lang="ru-RU" sz="2000" b="1" i="1" dirty="0" smtClean="0">
                <a:latin typeface="Cambria" panose="02040503050406030204" pitchFamily="18" charset="0"/>
                <a:ea typeface="Times New Roman" panose="02020603050405020304" pitchFamily="18" charset="0"/>
              </a:rPr>
              <a:t>    </a:t>
            </a:r>
            <a:endParaRPr kumimoji="0" lang="ru-RU" alt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080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814" y="579358"/>
            <a:ext cx="11066685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Завершить 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строительство водопроводных сетей  по причине  отсутствия  финансирования  со стороны 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Экологического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фонда, в результате  чего население осталось  без водопроводных сетей, что обходится  очень дорого доставка воды баками .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должного контроля  над МП «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Айдар-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Сую» привело  к  хищению, как  денежных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так и воды со скважины руководителем и работниками предприятия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Примэрия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из-за  отсутствия   финансирования с  центрального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бюджета,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недополучила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трансферты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сумму более 300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леев,  а также  по причине   несвоевременного перечисления  финансовых средств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Министерством Финансов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 Экологическим  Фондом образовались долги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сумме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более  400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леев.  Небольшая сумма была перечислена  30 декабря, но платежные поручения  не могли быть проведены, в связи с тем, что  казначейство  работало до 25 декабря.</a:t>
            </a:r>
          </a:p>
          <a:p>
            <a:pPr lvl="0"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Над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этими  и другими проблемами мы в настоящее время продолжаем работать. И думаем их разрешить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5285" y="0"/>
            <a:ext cx="10124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 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сожалению,  в 2015 году  не удалось сделать: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432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1222" y="196855"/>
            <a:ext cx="40927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b="1" i="1" kern="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+mj-cs"/>
              </a:rPr>
              <a:t>Благодарность</a:t>
            </a:r>
            <a:endParaRPr lang="ru-RU" kern="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7400" y="1385396"/>
            <a:ext cx="107569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Хотелось выразить благодарность за активное участие в мероприятиях, комиссиях и общественных делах </a:t>
            </a:r>
            <a:r>
              <a:rPr lang="ru-RU" sz="3200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села депутату НСГ </a:t>
            </a:r>
            <a:r>
              <a:rPr lang="ru-RU" sz="3200" i="1" dirty="0" err="1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Попаз</a:t>
            </a:r>
            <a:r>
              <a:rPr lang="ru-RU" sz="3200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З.И., </a:t>
            </a: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председателю совета </a:t>
            </a:r>
            <a:r>
              <a:rPr lang="ru-RU" sz="3200" i="1" dirty="0" err="1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Беженарь</a:t>
            </a: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И.Х</a:t>
            </a:r>
            <a:r>
              <a:rPr lang="ru-RU" sz="3200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., советникам Балканы Ф.Х., Хаджи Г.Ф., </a:t>
            </a:r>
            <a:r>
              <a:rPr lang="ru-RU" sz="3200" i="1" dirty="0" err="1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Капсамун</a:t>
            </a:r>
            <a:r>
              <a:rPr lang="ru-RU" sz="3200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П.К., </a:t>
            </a: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руководителям и коллективу женсовета, совета старейшин, </a:t>
            </a:r>
            <a:r>
              <a:rPr lang="ru-RU" sz="3200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Д/сада </a:t>
            </a:r>
            <a:r>
              <a:rPr lang="ru-RU" sz="3200" i="1" dirty="0" smtClean="0">
                <a:solidFill>
                  <a:prstClr val="black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, гимназии, ДК, семейным врачам Слав Н.Н и Акбаш А.Х.</a:t>
            </a:r>
            <a:endParaRPr lang="ru-RU" sz="3200" i="1" dirty="0">
              <a:solidFill>
                <a:prstClr val="black"/>
              </a:solidFill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Особую благодарность выражаю коллективу </a:t>
            </a:r>
            <a:r>
              <a:rPr lang="ru-RU" sz="3200" i="1" dirty="0" err="1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примэрии</a:t>
            </a:r>
            <a:r>
              <a:rPr lang="ru-RU" sz="3200" i="1" dirty="0">
                <a:solidFill>
                  <a:prstClr val="black"/>
                </a:solidFill>
                <a:latin typeface="Cambria" pitchFamily="18" charset="0"/>
                <a:cs typeface="Times New Roman" pitchFamily="18" charset="0"/>
              </a:rPr>
              <a:t> за работоспособность и сплоченность.</a:t>
            </a:r>
            <a:endParaRPr lang="ru-RU" sz="3200" i="1" dirty="0">
              <a:solidFill>
                <a:prstClr val="black"/>
              </a:solidFill>
              <a:latin typeface="Cambria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89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56733" y="1022891"/>
            <a:ext cx="8153400" cy="2592288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>Спасибо за внимание!</a:t>
            </a:r>
          </a:p>
          <a:p>
            <a:pPr algn="ctr">
              <a:defRPr/>
            </a:pPr>
            <a: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  <a:t/>
            </a:r>
            <a:br>
              <a:rPr lang="ru-RU" sz="8800" i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itchFamily="18" charset="0"/>
              </a:rPr>
            </a:br>
            <a:endParaRPr lang="ru-RU" sz="8800" i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itchFamily="18" charset="0"/>
            </a:endParaRPr>
          </a:p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  <a:latin typeface="Cambria" pitchFamily="18" charset="0"/>
              </a:rPr>
              <a:t>2016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67001" y="3813079"/>
            <a:ext cx="68917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Примар</a:t>
            </a: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 села Гайдар</a:t>
            </a:r>
            <a:b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r>
              <a:rPr lang="ru-RU" sz="5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И.Г. </a:t>
            </a:r>
            <a:r>
              <a:rPr lang="ru-RU" sz="5400" b="1" i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mbria" pitchFamily="18" charset="0"/>
                <a:ea typeface="+mj-ea"/>
                <a:cs typeface="+mj-cs"/>
              </a:rPr>
              <a:t>Киося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03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281972"/>
            <a:ext cx="9951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Демографическая ситуация </a:t>
            </a:r>
            <a:r>
              <a:rPr lang="ru-RU" sz="3200" b="1" i="1" dirty="0" smtClean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ru-RU" sz="3200" b="1" i="1" dirty="0">
                <a:solidFill>
                  <a:schemeClr val="bg1"/>
                </a:solidFill>
                <a:latin typeface="Cambria" pitchFamily="18" charset="0"/>
                <a:ea typeface="+mj-ea"/>
                <a:cs typeface="+mj-cs"/>
              </a:rPr>
              <a:t>за 2015 год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193232650"/>
              </p:ext>
            </p:extLst>
          </p:nvPr>
        </p:nvGraphicFramePr>
        <p:xfrm>
          <a:off x="1813560" y="971265"/>
          <a:ext cx="9662160" cy="519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6072000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8990656"/>
              </p:ext>
            </p:extLst>
          </p:nvPr>
        </p:nvGraphicFramePr>
        <p:xfrm>
          <a:off x="253998" y="1320799"/>
          <a:ext cx="11607803" cy="5334387"/>
        </p:xfrm>
        <a:graphic>
          <a:graphicData uri="http://schemas.openxmlformats.org/drawingml/2006/table">
            <a:tbl>
              <a:tblPr firstRow="1" firstCol="1" bandRow="1"/>
              <a:tblGrid>
                <a:gridCol w="19103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55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579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79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579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65912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5912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079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Гайдар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2014г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Гайдар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2015г 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Ч-Л </a:t>
                      </a:r>
                      <a:endParaRPr lang="ru-RU" sz="2800" dirty="0" smtClean="0"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р-ну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РМ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АТО </a:t>
                      </a:r>
                      <a:r>
                        <a:rPr lang="ru-RU" sz="2800" dirty="0" err="1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Гагаузия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р-нам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Рождаемость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11,5(51)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8,5(39)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10,9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11,6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9,7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79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Смертность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8,9(41)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8,5(39)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12,2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8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Естественный прирост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2,2(10)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0,1(7)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-0,2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-2,5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35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Младенческая смертность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6,6(3)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9,6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4,8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8,1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2212" y="136307"/>
            <a:ext cx="10522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ru-RU" altLang="ru-RU" sz="5400" b="1" i="0" u="none" strike="noStrike" cap="none" spc="0" normalizeH="0" baseline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Демографические показатели</a:t>
            </a:r>
            <a:endParaRPr lang="ru-RU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9172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082" y="846163"/>
            <a:ext cx="11273050" cy="588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2015 году в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примэрию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поступило 119 письменных петиций, в том числе на имя совета -88 петиций, на имя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примара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-31 петиция.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письменных заявлений поступили по таким вопросам, как: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Опека над несовершеннолетними;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благоустройства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на строительство дома;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на списание и раскорчевку многолетних насаждений;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предоставлении льготной оплаты за питание детям в д/с;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оказании материальной помощи;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организации автобусных перевозок детей в д/с;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на формирование кадастровых границ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Разрешение конфликтных ситуаций между соседями по границам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предоставлении в аренду земельных участков;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1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Спорно-земельные вопросы и др.</a:t>
            </a:r>
            <a:endParaRPr lang="ru-RU" sz="1600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общего количества поступивших петиций принято решение об удовлетворении 65-ти. В ряде случаев был дан обоснованный отказ с предложением, в случае несогласия, в соответствии со ст. 7 п.3 Закона РМ О подаче петиций № 190 –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XIII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19.07.1994 г. обратиться в Административный суд. По некоторым петициям, не были приняты решения, в связи с тем, что материалы по данным вопросам находятся в Прокуратуре.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Большинство обращений удовлетворены. Отрадно, что  эффективности такой мобильности в решении проблем села и его жителей служит четкое  взаимодействие сельского совета и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примэрии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  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8740" y="0"/>
            <a:ext cx="107680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i="1" dirty="0">
                <a:solidFill>
                  <a:srgbClr val="C00000"/>
                </a:solidFill>
                <a:latin typeface="Cambria" pitchFamily="18" charset="0"/>
              </a:rPr>
              <a:t>II. </a:t>
            </a:r>
            <a:r>
              <a:rPr lang="ru-RU" sz="3600" b="1" i="1" dirty="0">
                <a:solidFill>
                  <a:srgbClr val="C00000"/>
                </a:solidFill>
                <a:latin typeface="Cambria" pitchFamily="18" charset="0"/>
              </a:rPr>
              <a:t>Итоги основной деятельности</a:t>
            </a:r>
            <a:r>
              <a:rPr lang="ru-RU" sz="3600" i="1" dirty="0">
                <a:solidFill>
                  <a:srgbClr val="C00000"/>
                </a:solidFill>
                <a:latin typeface="Cambria" pitchFamily="18" charset="0"/>
              </a:rPr>
              <a:t/>
            </a:r>
            <a:br>
              <a:rPr lang="ru-RU" sz="3600" i="1" dirty="0">
                <a:solidFill>
                  <a:srgbClr val="C00000"/>
                </a:solidFill>
                <a:latin typeface="Cambria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52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  <a:fontScheme name="Обычная">
    <a:maj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Tw Cen MT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Солнцестояние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53000"/>
            </a:schemeClr>
          </a:gs>
          <a:gs pos="50000">
            <a:schemeClr val="phClr">
              <a:tint val="42000"/>
              <a:satMod val="255000"/>
            </a:schemeClr>
          </a:gs>
          <a:gs pos="97000">
            <a:schemeClr val="phClr">
              <a:tint val="53000"/>
              <a:satMod val="260000"/>
            </a:schemeClr>
          </a:gs>
          <a:gs pos="100000">
            <a:schemeClr val="phClr">
              <a:tint val="56000"/>
              <a:satMod val="275000"/>
            </a:schemeClr>
          </a:gs>
        </a:gsLst>
        <a:path path="circle">
          <a:fillToRect l="50000" t="50000" r="50000" b="50000"/>
        </a:path>
      </a:gradFill>
      <a:gradFill rotWithShape="1">
        <a:gsLst>
          <a:gs pos="0">
            <a:schemeClr val="phClr">
              <a:tint val="92000"/>
              <a:satMod val="170000"/>
            </a:schemeClr>
          </a:gs>
          <a:gs pos="15000">
            <a:schemeClr val="phClr">
              <a:tint val="92000"/>
              <a:shade val="99000"/>
              <a:satMod val="170000"/>
            </a:schemeClr>
          </a:gs>
          <a:gs pos="62000">
            <a:schemeClr val="phClr">
              <a:tint val="96000"/>
              <a:shade val="80000"/>
              <a:satMod val="170000"/>
            </a:schemeClr>
          </a:gs>
          <a:gs pos="97000">
            <a:schemeClr val="phClr">
              <a:tint val="98000"/>
              <a:shade val="63000"/>
              <a:satMod val="170000"/>
            </a:schemeClr>
          </a:gs>
          <a:gs pos="100000">
            <a:schemeClr val="phClr">
              <a:shade val="62000"/>
              <a:satMod val="170000"/>
            </a:schemeClr>
          </a:gs>
        </a:gsLst>
        <a:path path="circle">
          <a:fillToRect l="50000" t="50000" r="50000" b="5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phClr">
              <a:shade val="80000"/>
            </a:schemeClr>
          </a:contourClr>
        </a:sp3d>
      </a:effectStyle>
      <a:effectStyle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5400000"/>
          </a:lightRig>
        </a:scene3d>
        <a:sp3d contourW="12700">
          <a:bevelT w="25400" h="50800" prst="angle"/>
          <a:contourClr>
            <a:schemeClr val="phClr"/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  <a:blipFill>
        <a:blip xmlns:r="http://schemas.openxmlformats.org/officeDocument/2006/relationships" r:embed="rId2">
          <a:duotone>
            <a:schemeClr val="phClr">
              <a:shade val="90000"/>
              <a:satMod val="140000"/>
            </a:schemeClr>
            <a:schemeClr val="phClr">
              <a:satMod val="12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2430</TotalTime>
  <Words>4392</Words>
  <Application>Microsoft Office PowerPoint</Application>
  <PresentationFormat>Произвольный</PresentationFormat>
  <Paragraphs>687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Office Theme</vt:lpstr>
      <vt:lpstr>    </vt:lpstr>
      <vt:lpstr>                                                                         УВАЖАЕМЫЕ ЖИТЕЛИ СЕЛА ГАЙДАР!  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Примэрия села Гайдар, АТО Гагаузия, Республика Молдова     ОТЧЕТ О работе примэрии села Гайдар по обеспечению социально-экономического развития на подведомственной территории за   2015 год</dc:title>
  <dc:creator>001</dc:creator>
  <cp:lastModifiedBy>Drive</cp:lastModifiedBy>
  <cp:revision>345</cp:revision>
  <cp:lastPrinted>2016-03-18T09:11:57Z</cp:lastPrinted>
  <dcterms:created xsi:type="dcterms:W3CDTF">2016-03-12T07:17:20Z</dcterms:created>
  <dcterms:modified xsi:type="dcterms:W3CDTF">2019-05-07T07:37:48Z</dcterms:modified>
</cp:coreProperties>
</file>